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8"/>
  </p:sldMasterIdLst>
  <p:notesMasterIdLst>
    <p:notesMasterId r:id="rId194"/>
  </p:notesMasterIdLst>
  <p:sldIdLst>
    <p:sldId id="256" r:id="rId19"/>
    <p:sldId id="257" r:id="rId20"/>
    <p:sldId id="295" r:id="rId21"/>
    <p:sldId id="258" r:id="rId22"/>
    <p:sldId id="331" r:id="rId23"/>
    <p:sldId id="269" r:id="rId24"/>
    <p:sldId id="309" r:id="rId25"/>
    <p:sldId id="296" r:id="rId26"/>
    <p:sldId id="294" r:id="rId27"/>
    <p:sldId id="311" r:id="rId28"/>
    <p:sldId id="312" r:id="rId29"/>
    <p:sldId id="313" r:id="rId30"/>
    <p:sldId id="259" r:id="rId31"/>
    <p:sldId id="303" r:id="rId32"/>
    <p:sldId id="274" r:id="rId33"/>
    <p:sldId id="275" r:id="rId34"/>
    <p:sldId id="332" r:id="rId35"/>
    <p:sldId id="320" r:id="rId36"/>
    <p:sldId id="333" r:id="rId37"/>
    <p:sldId id="304" r:id="rId38"/>
    <p:sldId id="334" r:id="rId39"/>
    <p:sldId id="336" r:id="rId40"/>
    <p:sldId id="335" r:id="rId41"/>
    <p:sldId id="337" r:id="rId42"/>
    <p:sldId id="338" r:id="rId43"/>
    <p:sldId id="260" r:id="rId44"/>
    <p:sldId id="297" r:id="rId45"/>
    <p:sldId id="339" r:id="rId46"/>
    <p:sldId id="340" r:id="rId47"/>
    <p:sldId id="305" r:id="rId48"/>
    <p:sldId id="341" r:id="rId49"/>
    <p:sldId id="321" r:id="rId50"/>
    <p:sldId id="322" r:id="rId51"/>
    <p:sldId id="325" r:id="rId52"/>
    <p:sldId id="323" r:id="rId53"/>
    <p:sldId id="324" r:id="rId54"/>
    <p:sldId id="277" r:id="rId55"/>
    <p:sldId id="298" r:id="rId56"/>
    <p:sldId id="299" r:id="rId57"/>
    <p:sldId id="315" r:id="rId58"/>
    <p:sldId id="316" r:id="rId59"/>
    <p:sldId id="317" r:id="rId60"/>
    <p:sldId id="281" r:id="rId61"/>
    <p:sldId id="282" r:id="rId62"/>
    <p:sldId id="283" r:id="rId63"/>
    <p:sldId id="326" r:id="rId64"/>
    <p:sldId id="318" r:id="rId65"/>
    <p:sldId id="327" r:id="rId66"/>
    <p:sldId id="328" r:id="rId67"/>
    <p:sldId id="319" r:id="rId68"/>
    <p:sldId id="330" r:id="rId69"/>
    <p:sldId id="284" r:id="rId70"/>
    <p:sldId id="350" r:id="rId71"/>
    <p:sldId id="285" r:id="rId72"/>
    <p:sldId id="276" r:id="rId73"/>
    <p:sldId id="344" r:id="rId74"/>
    <p:sldId id="345" r:id="rId75"/>
    <p:sldId id="346" r:id="rId76"/>
    <p:sldId id="347" r:id="rId77"/>
    <p:sldId id="348" r:id="rId78"/>
    <p:sldId id="349" r:id="rId79"/>
    <p:sldId id="302" r:id="rId80"/>
    <p:sldId id="286" r:id="rId81"/>
    <p:sldId id="343" r:id="rId82"/>
    <p:sldId id="351" r:id="rId83"/>
    <p:sldId id="342" r:id="rId84"/>
    <p:sldId id="261" r:id="rId85"/>
    <p:sldId id="287" r:id="rId86"/>
    <p:sldId id="360" r:id="rId87"/>
    <p:sldId id="288" r:id="rId88"/>
    <p:sldId id="353" r:id="rId89"/>
    <p:sldId id="354" r:id="rId90"/>
    <p:sldId id="290" r:id="rId91"/>
    <p:sldId id="289" r:id="rId92"/>
    <p:sldId id="352" r:id="rId93"/>
    <p:sldId id="356" r:id="rId94"/>
    <p:sldId id="355" r:id="rId95"/>
    <p:sldId id="291" r:id="rId96"/>
    <p:sldId id="361" r:id="rId97"/>
    <p:sldId id="359" r:id="rId98"/>
    <p:sldId id="357" r:id="rId99"/>
    <p:sldId id="358" r:id="rId100"/>
    <p:sldId id="362" r:id="rId101"/>
    <p:sldId id="363" r:id="rId102"/>
    <p:sldId id="364" r:id="rId103"/>
    <p:sldId id="393" r:id="rId104"/>
    <p:sldId id="392" r:id="rId105"/>
    <p:sldId id="262" r:id="rId106"/>
    <p:sldId id="263" r:id="rId107"/>
    <p:sldId id="391" r:id="rId108"/>
    <p:sldId id="394" r:id="rId109"/>
    <p:sldId id="370" r:id="rId110"/>
    <p:sldId id="379" r:id="rId111"/>
    <p:sldId id="371" r:id="rId112"/>
    <p:sldId id="372" r:id="rId113"/>
    <p:sldId id="373" r:id="rId114"/>
    <p:sldId id="374" r:id="rId115"/>
    <p:sldId id="378" r:id="rId116"/>
    <p:sldId id="265" r:id="rId117"/>
    <p:sldId id="384" r:id="rId118"/>
    <p:sldId id="385" r:id="rId119"/>
    <p:sldId id="386" r:id="rId120"/>
    <p:sldId id="365" r:id="rId121"/>
    <p:sldId id="366" r:id="rId122"/>
    <p:sldId id="380" r:id="rId123"/>
    <p:sldId id="376" r:id="rId124"/>
    <p:sldId id="367" r:id="rId125"/>
    <p:sldId id="381" r:id="rId126"/>
    <p:sldId id="382" r:id="rId127"/>
    <p:sldId id="377" r:id="rId128"/>
    <p:sldId id="368" r:id="rId129"/>
    <p:sldId id="387" r:id="rId130"/>
    <p:sldId id="388" r:id="rId131"/>
    <p:sldId id="389" r:id="rId132"/>
    <p:sldId id="390" r:id="rId133"/>
    <p:sldId id="369" r:id="rId134"/>
    <p:sldId id="425" r:id="rId135"/>
    <p:sldId id="426" r:id="rId136"/>
    <p:sldId id="427" r:id="rId137"/>
    <p:sldId id="398" r:id="rId138"/>
    <p:sldId id="395" r:id="rId139"/>
    <p:sldId id="399" r:id="rId140"/>
    <p:sldId id="397" r:id="rId141"/>
    <p:sldId id="396" r:id="rId142"/>
    <p:sldId id="403" r:id="rId143"/>
    <p:sldId id="404" r:id="rId144"/>
    <p:sldId id="400" r:id="rId145"/>
    <p:sldId id="401" r:id="rId146"/>
    <p:sldId id="402" r:id="rId147"/>
    <p:sldId id="418" r:id="rId148"/>
    <p:sldId id="409" r:id="rId149"/>
    <p:sldId id="410" r:id="rId150"/>
    <p:sldId id="413" r:id="rId151"/>
    <p:sldId id="414" r:id="rId152"/>
    <p:sldId id="415" r:id="rId153"/>
    <p:sldId id="411" r:id="rId154"/>
    <p:sldId id="416" r:id="rId155"/>
    <p:sldId id="417" r:id="rId156"/>
    <p:sldId id="421" r:id="rId157"/>
    <p:sldId id="420" r:id="rId158"/>
    <p:sldId id="406" r:id="rId159"/>
    <p:sldId id="422" r:id="rId160"/>
    <p:sldId id="405" r:id="rId161"/>
    <p:sldId id="423" r:id="rId162"/>
    <p:sldId id="407" r:id="rId163"/>
    <p:sldId id="419" r:id="rId164"/>
    <p:sldId id="408" r:id="rId165"/>
    <p:sldId id="424" r:id="rId166"/>
    <p:sldId id="428" r:id="rId167"/>
    <p:sldId id="429" r:id="rId168"/>
    <p:sldId id="430" r:id="rId169"/>
    <p:sldId id="431" r:id="rId170"/>
    <p:sldId id="432" r:id="rId171"/>
    <p:sldId id="433" r:id="rId172"/>
    <p:sldId id="434" r:id="rId173"/>
    <p:sldId id="435" r:id="rId174"/>
    <p:sldId id="436" r:id="rId175"/>
    <p:sldId id="437" r:id="rId176"/>
    <p:sldId id="438" r:id="rId177"/>
    <p:sldId id="439" r:id="rId178"/>
    <p:sldId id="440" r:id="rId179"/>
    <p:sldId id="441" r:id="rId180"/>
    <p:sldId id="442" r:id="rId181"/>
    <p:sldId id="443" r:id="rId182"/>
    <p:sldId id="449" r:id="rId183"/>
    <p:sldId id="444" r:id="rId184"/>
    <p:sldId id="445" r:id="rId185"/>
    <p:sldId id="446" r:id="rId186"/>
    <p:sldId id="447" r:id="rId187"/>
    <p:sldId id="448" r:id="rId188"/>
    <p:sldId id="450" r:id="rId189"/>
    <p:sldId id="451" r:id="rId190"/>
    <p:sldId id="453" r:id="rId191"/>
    <p:sldId id="454" r:id="rId192"/>
    <p:sldId id="455" r:id="rId193"/>
  </p:sldIdLst>
  <p:sldSz cx="12192000" cy="6858000"/>
  <p:notesSz cx="6858000" cy="9144000"/>
  <p:embeddedFontLst>
    <p:embeddedFont>
      <p:font typeface="Cambria Math" panose="02040503050406030204" pitchFamily="18" charset="0"/>
      <p:regular r:id="rId195"/>
    </p:embeddedFont>
    <p:embeddedFont>
      <p:font typeface="Chalk Board" panose="020B0604020202020204" charset="0"/>
      <p:regular r:id="rId196"/>
    </p:embeddedFont>
    <p:embeddedFont>
      <p:font typeface="Gill Sans MT" panose="020B0502020104020203" pitchFamily="34" charset="0"/>
      <p:regular r:id="rId197"/>
      <p:bold r:id="rId198"/>
      <p:italic r:id="rId199"/>
      <p:boldItalic r:id="rId2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4044"/>
  </p:normalViewPr>
  <p:slideViewPr>
    <p:cSldViewPr snapToGrid="0">
      <p:cViewPr varScale="1">
        <p:scale>
          <a:sx n="77" d="100"/>
          <a:sy n="77" d="100"/>
        </p:scale>
        <p:origin x="82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59" Type="http://schemas.openxmlformats.org/officeDocument/2006/relationships/slide" Target="slides/slide141.xml"/><Relationship Id="rId170" Type="http://schemas.openxmlformats.org/officeDocument/2006/relationships/slide" Target="slides/slide152.xml"/><Relationship Id="rId191" Type="http://schemas.openxmlformats.org/officeDocument/2006/relationships/slide" Target="slides/slide173.xml"/><Relationship Id="rId205" Type="http://schemas.microsoft.com/office/2016/11/relationships/changesInfo" Target="changesInfos/changesInfo1.xml"/><Relationship Id="rId107" Type="http://schemas.openxmlformats.org/officeDocument/2006/relationships/slide" Target="slides/slide89.xml"/><Relationship Id="rId11" Type="http://schemas.openxmlformats.org/officeDocument/2006/relationships/customXml" Target="../customXml/item11.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openxmlformats.org/officeDocument/2006/relationships/slide" Target="slides/slide131.xml"/><Relationship Id="rId5" Type="http://schemas.openxmlformats.org/officeDocument/2006/relationships/customXml" Target="../customXml/item5.xml"/><Relationship Id="rId95" Type="http://schemas.openxmlformats.org/officeDocument/2006/relationships/slide" Target="slides/slide77.xml"/><Relationship Id="rId160" Type="http://schemas.openxmlformats.org/officeDocument/2006/relationships/slide" Target="slides/slide142.xml"/><Relationship Id="rId181" Type="http://schemas.openxmlformats.org/officeDocument/2006/relationships/slide" Target="slides/slide163.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18" Type="http://schemas.openxmlformats.org/officeDocument/2006/relationships/slide" Target="slides/slide100.xml"/><Relationship Id="rId139" Type="http://schemas.openxmlformats.org/officeDocument/2006/relationships/slide" Target="slides/slide121.xml"/><Relationship Id="rId85" Type="http://schemas.openxmlformats.org/officeDocument/2006/relationships/slide" Target="slides/slide67.xml"/><Relationship Id="rId150" Type="http://schemas.openxmlformats.org/officeDocument/2006/relationships/slide" Target="slides/slide132.xml"/><Relationship Id="rId171" Type="http://schemas.openxmlformats.org/officeDocument/2006/relationships/slide" Target="slides/slide153.xml"/><Relationship Id="rId192" Type="http://schemas.openxmlformats.org/officeDocument/2006/relationships/slide" Target="slides/slide174.xml"/><Relationship Id="rId12" Type="http://schemas.openxmlformats.org/officeDocument/2006/relationships/customXml" Target="../customXml/item12.xml"/><Relationship Id="rId33" Type="http://schemas.openxmlformats.org/officeDocument/2006/relationships/slide" Target="slides/slide15.xml"/><Relationship Id="rId108" Type="http://schemas.openxmlformats.org/officeDocument/2006/relationships/slide" Target="slides/slide90.xml"/><Relationship Id="rId129" Type="http://schemas.openxmlformats.org/officeDocument/2006/relationships/slide" Target="slides/slide111.xml"/><Relationship Id="rId54" Type="http://schemas.openxmlformats.org/officeDocument/2006/relationships/slide" Target="slides/slide36.xml"/><Relationship Id="rId75" Type="http://schemas.openxmlformats.org/officeDocument/2006/relationships/slide" Target="slides/slide57.xml"/><Relationship Id="rId96" Type="http://schemas.openxmlformats.org/officeDocument/2006/relationships/slide" Target="slides/slide78.xml"/><Relationship Id="rId140" Type="http://schemas.openxmlformats.org/officeDocument/2006/relationships/slide" Target="slides/slide122.xml"/><Relationship Id="rId161" Type="http://schemas.openxmlformats.org/officeDocument/2006/relationships/slide" Target="slides/slide143.xml"/><Relationship Id="rId182" Type="http://schemas.openxmlformats.org/officeDocument/2006/relationships/slide" Target="slides/slide164.xml"/><Relationship Id="rId6" Type="http://schemas.openxmlformats.org/officeDocument/2006/relationships/customXml" Target="../customXml/item6.xml"/><Relationship Id="rId23" Type="http://schemas.openxmlformats.org/officeDocument/2006/relationships/slide" Target="slides/slide5.xml"/><Relationship Id="rId119" Type="http://schemas.openxmlformats.org/officeDocument/2006/relationships/slide" Target="slides/slide101.xml"/><Relationship Id="rId44" Type="http://schemas.openxmlformats.org/officeDocument/2006/relationships/slide" Target="slides/slide26.xml"/><Relationship Id="rId65" Type="http://schemas.openxmlformats.org/officeDocument/2006/relationships/slide" Target="slides/slide47.xml"/><Relationship Id="rId86" Type="http://schemas.openxmlformats.org/officeDocument/2006/relationships/slide" Target="slides/slide68.xml"/><Relationship Id="rId130" Type="http://schemas.openxmlformats.org/officeDocument/2006/relationships/slide" Target="slides/slide112.xml"/><Relationship Id="rId151" Type="http://schemas.openxmlformats.org/officeDocument/2006/relationships/slide" Target="slides/slide133.xml"/><Relationship Id="rId172" Type="http://schemas.openxmlformats.org/officeDocument/2006/relationships/slide" Target="slides/slide154.xml"/><Relationship Id="rId193" Type="http://schemas.openxmlformats.org/officeDocument/2006/relationships/slide" Target="slides/slide175.xml"/><Relationship Id="rId13" Type="http://schemas.openxmlformats.org/officeDocument/2006/relationships/customXml" Target="../customXml/item13.xml"/><Relationship Id="rId109" Type="http://schemas.openxmlformats.org/officeDocument/2006/relationships/slide" Target="slides/slide91.xml"/><Relationship Id="rId34" Type="http://schemas.openxmlformats.org/officeDocument/2006/relationships/slide" Target="slides/slide16.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20" Type="http://schemas.openxmlformats.org/officeDocument/2006/relationships/slide" Target="slides/slide102.xml"/><Relationship Id="rId141" Type="http://schemas.openxmlformats.org/officeDocument/2006/relationships/slide" Target="slides/slide123.xml"/><Relationship Id="rId7" Type="http://schemas.openxmlformats.org/officeDocument/2006/relationships/customXml" Target="../customXml/item7.xml"/><Relationship Id="rId162" Type="http://schemas.openxmlformats.org/officeDocument/2006/relationships/slide" Target="slides/slide144.xml"/><Relationship Id="rId183" Type="http://schemas.openxmlformats.org/officeDocument/2006/relationships/slide" Target="slides/slide165.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slide" Target="slides/slide139.xml"/><Relationship Id="rId178" Type="http://schemas.openxmlformats.org/officeDocument/2006/relationships/slide" Target="slides/slide160.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73" Type="http://schemas.openxmlformats.org/officeDocument/2006/relationships/slide" Target="slides/slide155.xml"/><Relationship Id="rId194" Type="http://schemas.openxmlformats.org/officeDocument/2006/relationships/notesMaster" Target="notesMasters/notesMaster1.xml"/><Relationship Id="rId199" Type="http://schemas.openxmlformats.org/officeDocument/2006/relationships/font" Target="fonts/font5.fntdata"/><Relationship Id="rId203" Type="http://schemas.openxmlformats.org/officeDocument/2006/relationships/theme" Target="theme/theme1.xml"/><Relationship Id="rId19" Type="http://schemas.openxmlformats.org/officeDocument/2006/relationships/slide" Target="slides/slide1.xml"/><Relationship Id="rId14" Type="http://schemas.openxmlformats.org/officeDocument/2006/relationships/customXml" Target="../customXml/item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168" Type="http://schemas.openxmlformats.org/officeDocument/2006/relationships/slide" Target="slides/slide150.xml"/><Relationship Id="rId8" Type="http://schemas.openxmlformats.org/officeDocument/2006/relationships/customXml" Target="../customXml/item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163" Type="http://schemas.openxmlformats.org/officeDocument/2006/relationships/slide" Target="slides/slide145.xml"/><Relationship Id="rId184" Type="http://schemas.openxmlformats.org/officeDocument/2006/relationships/slide" Target="slides/slide166.xml"/><Relationship Id="rId189" Type="http://schemas.openxmlformats.org/officeDocument/2006/relationships/slide" Target="slides/slide171.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158" Type="http://schemas.openxmlformats.org/officeDocument/2006/relationships/slide" Target="slides/slide140.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slide" Target="slides/slide135.xml"/><Relationship Id="rId174" Type="http://schemas.openxmlformats.org/officeDocument/2006/relationships/slide" Target="slides/slide156.xml"/><Relationship Id="rId179" Type="http://schemas.openxmlformats.org/officeDocument/2006/relationships/slide" Target="slides/slide161.xml"/><Relationship Id="rId195" Type="http://schemas.openxmlformats.org/officeDocument/2006/relationships/font" Target="fonts/font1.fntdata"/><Relationship Id="rId190" Type="http://schemas.openxmlformats.org/officeDocument/2006/relationships/slide" Target="slides/slide172.xml"/><Relationship Id="rId204"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customXml" Target="../customXml/item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slide" Target="slides/slide130.xml"/><Relationship Id="rId164" Type="http://schemas.openxmlformats.org/officeDocument/2006/relationships/slide" Target="slides/slide146.xml"/><Relationship Id="rId169" Type="http://schemas.openxmlformats.org/officeDocument/2006/relationships/slide" Target="slides/slide151.xml"/><Relationship Id="rId185" Type="http://schemas.openxmlformats.org/officeDocument/2006/relationships/slide" Target="slides/slide167.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62.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slide" Target="slides/slide136.xml"/><Relationship Id="rId175" Type="http://schemas.openxmlformats.org/officeDocument/2006/relationships/slide" Target="slides/slide157.xml"/><Relationship Id="rId196" Type="http://schemas.openxmlformats.org/officeDocument/2006/relationships/font" Target="fonts/font2.fntdata"/><Relationship Id="rId200" Type="http://schemas.openxmlformats.org/officeDocument/2006/relationships/font" Target="fonts/font6.fntdata"/><Relationship Id="rId16" Type="http://schemas.openxmlformats.org/officeDocument/2006/relationships/customXml" Target="../customXml/item16.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90" Type="http://schemas.openxmlformats.org/officeDocument/2006/relationships/slide" Target="slides/slide72.xml"/><Relationship Id="rId165" Type="http://schemas.openxmlformats.org/officeDocument/2006/relationships/slide" Target="slides/slide147.xml"/><Relationship Id="rId186" Type="http://schemas.openxmlformats.org/officeDocument/2006/relationships/slide" Target="slides/slide168.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 Id="rId80" Type="http://schemas.openxmlformats.org/officeDocument/2006/relationships/slide" Target="slides/slide62.xml"/><Relationship Id="rId155" Type="http://schemas.openxmlformats.org/officeDocument/2006/relationships/slide" Target="slides/slide137.xml"/><Relationship Id="rId176" Type="http://schemas.openxmlformats.org/officeDocument/2006/relationships/slide" Target="slides/slide158.xml"/><Relationship Id="rId197" Type="http://schemas.openxmlformats.org/officeDocument/2006/relationships/font" Target="fonts/font3.fntdata"/><Relationship Id="rId201" Type="http://schemas.openxmlformats.org/officeDocument/2006/relationships/presProps" Target="presProps.xml"/><Relationship Id="rId17" Type="http://schemas.openxmlformats.org/officeDocument/2006/relationships/customXml" Target="../customXml/item17.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24" Type="http://schemas.openxmlformats.org/officeDocument/2006/relationships/slide" Target="slides/slide106.xml"/><Relationship Id="rId70" Type="http://schemas.openxmlformats.org/officeDocument/2006/relationships/slide" Target="slides/slide52.xml"/><Relationship Id="rId91" Type="http://schemas.openxmlformats.org/officeDocument/2006/relationships/slide" Target="slides/slide73.xml"/><Relationship Id="rId145" Type="http://schemas.openxmlformats.org/officeDocument/2006/relationships/slide" Target="slides/slide127.xml"/><Relationship Id="rId166" Type="http://schemas.openxmlformats.org/officeDocument/2006/relationships/slide" Target="slides/slide148.xml"/><Relationship Id="rId187" Type="http://schemas.openxmlformats.org/officeDocument/2006/relationships/slide" Target="slides/slide169.xml"/><Relationship Id="rId1" Type="http://schemas.openxmlformats.org/officeDocument/2006/relationships/customXml" Target="../customXml/item1.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60" Type="http://schemas.openxmlformats.org/officeDocument/2006/relationships/slide" Target="slides/slide42.xml"/><Relationship Id="rId81" Type="http://schemas.openxmlformats.org/officeDocument/2006/relationships/slide" Target="slides/slide63.xml"/><Relationship Id="rId135" Type="http://schemas.openxmlformats.org/officeDocument/2006/relationships/slide" Target="slides/slide117.xml"/><Relationship Id="rId156" Type="http://schemas.openxmlformats.org/officeDocument/2006/relationships/slide" Target="slides/slide138.xml"/><Relationship Id="rId177" Type="http://schemas.openxmlformats.org/officeDocument/2006/relationships/slide" Target="slides/slide159.xml"/><Relationship Id="rId198" Type="http://schemas.openxmlformats.org/officeDocument/2006/relationships/font" Target="fonts/font4.fntdata"/><Relationship Id="rId202" Type="http://schemas.openxmlformats.org/officeDocument/2006/relationships/viewProps" Target="viewProps.xml"/><Relationship Id="rId18" Type="http://schemas.openxmlformats.org/officeDocument/2006/relationships/slideMaster" Target="slideMasters/slideMaster1.xml"/><Relationship Id="rId39" Type="http://schemas.openxmlformats.org/officeDocument/2006/relationships/slide" Target="slides/slide21.xml"/><Relationship Id="rId50" Type="http://schemas.openxmlformats.org/officeDocument/2006/relationships/slide" Target="slides/slide32.xml"/><Relationship Id="rId104" Type="http://schemas.openxmlformats.org/officeDocument/2006/relationships/slide" Target="slides/slide86.xml"/><Relationship Id="rId125" Type="http://schemas.openxmlformats.org/officeDocument/2006/relationships/slide" Target="slides/slide107.xml"/><Relationship Id="rId146" Type="http://schemas.openxmlformats.org/officeDocument/2006/relationships/slide" Target="slides/slide128.xml"/><Relationship Id="rId167" Type="http://schemas.openxmlformats.org/officeDocument/2006/relationships/slide" Target="slides/slide149.xml"/><Relationship Id="rId188" Type="http://schemas.openxmlformats.org/officeDocument/2006/relationships/slide" Target="slides/slide170.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vi Bohra" userId="fa2425a5-a17c-4ff4-a3e9-ad162dccfc59" providerId="ADAL" clId="{B18226FF-8AC2-4535-81F9-F913095E642F}"/>
    <pc:docChg chg="modSld">
      <pc:chgData name="Havi Bohra" userId="fa2425a5-a17c-4ff4-a3e9-ad162dccfc59" providerId="ADAL" clId="{B18226FF-8AC2-4535-81F9-F913095E642F}" dt="2025-05-03T23:48:08.888" v="1" actId="20577"/>
      <pc:docMkLst>
        <pc:docMk/>
      </pc:docMkLst>
      <pc:sldChg chg="modSp mod">
        <pc:chgData name="Havi Bohra" userId="fa2425a5-a17c-4ff4-a3e9-ad162dccfc59" providerId="ADAL" clId="{B18226FF-8AC2-4535-81F9-F913095E642F}" dt="2025-05-03T23:48:08.888" v="1" actId="20577"/>
        <pc:sldMkLst>
          <pc:docMk/>
          <pc:sldMk cId="1414158302" sldId="332"/>
        </pc:sldMkLst>
        <pc:spChg chg="mod">
          <ac:chgData name="Havi Bohra" userId="fa2425a5-a17c-4ff4-a3e9-ad162dccfc59" providerId="ADAL" clId="{B18226FF-8AC2-4535-81F9-F913095E642F}" dt="2025-05-03T23:48:08.888" v="1" actId="20577"/>
          <ac:spMkLst>
            <pc:docMk/>
            <pc:sldMk cId="1414158302" sldId="332"/>
            <ac:spMk id="4" creationId="{EA9F91F3-5ADD-44B6-26A4-5A2DD7C7C1A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B81BE-B508-4449-B7E2-DAD19A01DE66}" type="datetimeFigureOut">
              <a:rPr lang="en-US" smtClean="0"/>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D233D-9363-234C-818B-9674F53C7BEE}" type="slidenum">
              <a:rPr lang="en-US" smtClean="0"/>
              <a:t>‹#›</a:t>
            </a:fld>
            <a:endParaRPr lang="en-US"/>
          </a:p>
        </p:txBody>
      </p:sp>
    </p:spTree>
    <p:extLst>
      <p:ext uri="{BB962C8B-B14F-4D97-AF65-F5344CB8AC3E}">
        <p14:creationId xmlns:p14="http://schemas.microsoft.com/office/powerpoint/2010/main" val="2518588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ED233D-9363-234C-818B-9674F53C7BEE}" type="slidenum">
              <a:rPr lang="en-US" smtClean="0"/>
              <a:t>13</a:t>
            </a:fld>
            <a:endParaRPr lang="en-US"/>
          </a:p>
        </p:txBody>
      </p:sp>
    </p:spTree>
    <p:extLst>
      <p:ext uri="{BB962C8B-B14F-4D97-AF65-F5344CB8AC3E}">
        <p14:creationId xmlns:p14="http://schemas.microsoft.com/office/powerpoint/2010/main" val="978901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ED233D-9363-234C-818B-9674F53C7BEE}" type="slidenum">
              <a:rPr lang="en-US" smtClean="0"/>
              <a:t>51</a:t>
            </a:fld>
            <a:endParaRPr lang="en-US"/>
          </a:p>
        </p:txBody>
      </p:sp>
    </p:spTree>
    <p:extLst>
      <p:ext uri="{BB962C8B-B14F-4D97-AF65-F5344CB8AC3E}">
        <p14:creationId xmlns:p14="http://schemas.microsoft.com/office/powerpoint/2010/main" val="39615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ED233D-9363-234C-818B-9674F53C7BEE}" type="slidenum">
              <a:rPr lang="en-US" smtClean="0"/>
              <a:t>76</a:t>
            </a:fld>
            <a:endParaRPr lang="en-US"/>
          </a:p>
        </p:txBody>
      </p:sp>
    </p:spTree>
    <p:extLst>
      <p:ext uri="{BB962C8B-B14F-4D97-AF65-F5344CB8AC3E}">
        <p14:creationId xmlns:p14="http://schemas.microsoft.com/office/powerpoint/2010/main" val="408830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ED233D-9363-234C-818B-9674F53C7BEE}" type="slidenum">
              <a:rPr lang="en-US" smtClean="0"/>
              <a:t>150</a:t>
            </a:fld>
            <a:endParaRPr lang="en-US"/>
          </a:p>
        </p:txBody>
      </p:sp>
    </p:spTree>
    <p:extLst>
      <p:ext uri="{BB962C8B-B14F-4D97-AF65-F5344CB8AC3E}">
        <p14:creationId xmlns:p14="http://schemas.microsoft.com/office/powerpoint/2010/main" val="1195719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19EC-C5DF-2FE7-B8B7-B918648059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27F8E-955E-0287-4911-B998794345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D4AD02-CC93-394A-ADCF-05A842521712}"/>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5" name="Footer Placeholder 4">
            <a:extLst>
              <a:ext uri="{FF2B5EF4-FFF2-40B4-BE49-F238E27FC236}">
                <a16:creationId xmlns:a16="http://schemas.microsoft.com/office/drawing/2014/main" id="{60C829FE-6347-4EF3-3C1E-FC7F6386B8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A3979-F94A-97B1-4972-16070FA9B711}"/>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41928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A293-AAE4-A329-6668-5DD514A118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F0AF89-8FCE-B919-1EB9-8E412847F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F466E-3F69-278A-2C0A-5EF7D0EE38B0}"/>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5" name="Footer Placeholder 4">
            <a:extLst>
              <a:ext uri="{FF2B5EF4-FFF2-40B4-BE49-F238E27FC236}">
                <a16:creationId xmlns:a16="http://schemas.microsoft.com/office/drawing/2014/main" id="{61BCE58A-3377-8B6D-C07C-4AAF1CCD2B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DC207F-BEE5-12A3-A97B-877368280287}"/>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351445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6D2143-969C-9206-6B11-34C734C8BD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A62FC-9F5A-AD11-AB7B-0FCADEB0B7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25D2D-E328-2D5A-9F59-978B0205BD92}"/>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5" name="Footer Placeholder 4">
            <a:extLst>
              <a:ext uri="{FF2B5EF4-FFF2-40B4-BE49-F238E27FC236}">
                <a16:creationId xmlns:a16="http://schemas.microsoft.com/office/drawing/2014/main" id="{21B3E0E4-94D2-C55E-B6E3-F24C7EE39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D6AA95-57F7-F736-55B8-558DD88C0144}"/>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205362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6D21-D0E5-C77A-2CAA-A231CDDF13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F2F1C4-5186-CB95-CD9E-90E1C23649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454F5-1F05-6A70-A900-2EAAD03081EA}"/>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5" name="Footer Placeholder 4">
            <a:extLst>
              <a:ext uri="{FF2B5EF4-FFF2-40B4-BE49-F238E27FC236}">
                <a16:creationId xmlns:a16="http://schemas.microsoft.com/office/drawing/2014/main" id="{1306C42F-B2C9-44C7-D611-06053E0B0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8E2BB-E408-8501-30E3-C7EBF900CD4D}"/>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3443631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300B-140B-60EA-B16C-A682E77E34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647BAB-D8FF-D8B8-C362-852D62CBFA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48D3A6-137B-10E7-5437-2417D23C6815}"/>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5" name="Footer Placeholder 4">
            <a:extLst>
              <a:ext uri="{FF2B5EF4-FFF2-40B4-BE49-F238E27FC236}">
                <a16:creationId xmlns:a16="http://schemas.microsoft.com/office/drawing/2014/main" id="{CA0AB7D2-EEB2-A162-BF87-E931964C5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24CB1-3299-2B48-7DE5-4A4A47A049D1}"/>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3839835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DAB-4B9F-3C14-901D-6F5B7D382A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F2EBD3-0A0D-8E7A-5504-1801945AF9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29E9B4-9686-B4E8-5011-ACFFE6B8A3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43F30F-47EF-D5F1-FA34-BEF22805AA20}"/>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6" name="Footer Placeholder 5">
            <a:extLst>
              <a:ext uri="{FF2B5EF4-FFF2-40B4-BE49-F238E27FC236}">
                <a16:creationId xmlns:a16="http://schemas.microsoft.com/office/drawing/2014/main" id="{01CDDBE1-967C-FE0B-2038-1B2C3D02B6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CC5C3F-7154-5E88-BE17-9652DB886CF6}"/>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1041129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6886-E034-8C0D-FEC3-1B9854B531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2A640D-C80B-21E2-1795-9DFF21821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48256B-A3AF-4AAC-63D2-B193C6C0AC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AD60C0-6A6E-EF2C-31FE-ACD711A4D3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5C6D23-8623-33E0-3E49-1133FEB1E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B408E7-45D6-552C-C690-87C7F19A993B}"/>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8" name="Footer Placeholder 7">
            <a:extLst>
              <a:ext uri="{FF2B5EF4-FFF2-40B4-BE49-F238E27FC236}">
                <a16:creationId xmlns:a16="http://schemas.microsoft.com/office/drawing/2014/main" id="{5ECAE116-CDD6-B950-3800-729405962D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6992A6-474C-27B6-DD5F-2F44EB039A82}"/>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1379800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A65F-AA63-9CF2-066D-D6D57DB368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0E0E03-9855-0247-FFC2-0B90B77873FF}"/>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4" name="Footer Placeholder 3">
            <a:extLst>
              <a:ext uri="{FF2B5EF4-FFF2-40B4-BE49-F238E27FC236}">
                <a16:creationId xmlns:a16="http://schemas.microsoft.com/office/drawing/2014/main" id="{9D41F36E-3A39-B2FB-3D94-77DBD30547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C3A3D9-86B1-7D06-5932-8F5077721046}"/>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3080354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BA9A6-10B3-C004-0D61-7F0023B4894A}"/>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3" name="Footer Placeholder 2">
            <a:extLst>
              <a:ext uri="{FF2B5EF4-FFF2-40B4-BE49-F238E27FC236}">
                <a16:creationId xmlns:a16="http://schemas.microsoft.com/office/drawing/2014/main" id="{9E4A1AFD-B53E-FCCB-7CF5-882F39AEC3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63AAE8-82CA-C14E-0685-F0A91AA5FACB}"/>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107603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DD7A-0BBB-B929-52EA-F6676A1453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D04C33-18FD-1F3E-9D8A-88577C39DE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70E301-3F4E-E601-408A-6B5B64F2B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BDE98-FD08-FA47-BAA7-DE3D4367AB00}"/>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6" name="Footer Placeholder 5">
            <a:extLst>
              <a:ext uri="{FF2B5EF4-FFF2-40B4-BE49-F238E27FC236}">
                <a16:creationId xmlns:a16="http://schemas.microsoft.com/office/drawing/2014/main" id="{1967B5E1-B370-A6D6-B4C2-CE1CAC9F9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55152A-508B-1881-BC7A-BAAE4425B73A}"/>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1043319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632F-171E-571B-11B8-F3A507715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C90561-59E8-8557-D866-FF9A69ED1F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EF3ED8-FC7A-2CA8-9357-B93BC9D50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DFA683-E422-7462-6738-765AF76B4B55}"/>
              </a:ext>
            </a:extLst>
          </p:cNvPr>
          <p:cNvSpPr>
            <a:spLocks noGrp="1"/>
          </p:cNvSpPr>
          <p:nvPr>
            <p:ph type="dt" sz="half" idx="10"/>
          </p:nvPr>
        </p:nvSpPr>
        <p:spPr/>
        <p:txBody>
          <a:bodyPr/>
          <a:lstStyle/>
          <a:p>
            <a:fld id="{635A116D-4082-7247-8CFD-F58B88E7896C}" type="datetimeFigureOut">
              <a:rPr lang="en-US" smtClean="0"/>
              <a:t>5/4/2025</a:t>
            </a:fld>
            <a:endParaRPr lang="en-US"/>
          </a:p>
        </p:txBody>
      </p:sp>
      <p:sp>
        <p:nvSpPr>
          <p:cNvPr id="6" name="Footer Placeholder 5">
            <a:extLst>
              <a:ext uri="{FF2B5EF4-FFF2-40B4-BE49-F238E27FC236}">
                <a16:creationId xmlns:a16="http://schemas.microsoft.com/office/drawing/2014/main" id="{7C7560F7-13A0-EBCD-306E-3C3ABC182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B4BCB-402C-4529-BAC1-B2C085CD0246}"/>
              </a:ext>
            </a:extLst>
          </p:cNvPr>
          <p:cNvSpPr>
            <a:spLocks noGrp="1"/>
          </p:cNvSpPr>
          <p:nvPr>
            <p:ph type="sldNum" sz="quarter" idx="12"/>
          </p:nvPr>
        </p:nvSpPr>
        <p:spPr/>
        <p:txBody>
          <a:bodyPr/>
          <a:lstStyle/>
          <a:p>
            <a:fld id="{4BD5EF65-A3BE-5F4B-BAD9-00F11A702F97}" type="slidenum">
              <a:rPr lang="en-US" smtClean="0"/>
              <a:t>‹#›</a:t>
            </a:fld>
            <a:endParaRPr lang="en-US"/>
          </a:p>
        </p:txBody>
      </p:sp>
    </p:spTree>
    <p:extLst>
      <p:ext uri="{BB962C8B-B14F-4D97-AF65-F5344CB8AC3E}">
        <p14:creationId xmlns:p14="http://schemas.microsoft.com/office/powerpoint/2010/main" val="2774787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57E9DD-5F66-DD54-3E68-778C6FFC2D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75C52-A8B2-63D1-9A88-A661B876AC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FEB9F-BF7E-0D3D-417F-3A75B63390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5A116D-4082-7247-8CFD-F58B88E7896C}" type="datetimeFigureOut">
              <a:rPr lang="en-US" smtClean="0"/>
              <a:t>5/4/2025</a:t>
            </a:fld>
            <a:endParaRPr lang="en-US"/>
          </a:p>
        </p:txBody>
      </p:sp>
      <p:sp>
        <p:nvSpPr>
          <p:cNvPr id="5" name="Footer Placeholder 4">
            <a:extLst>
              <a:ext uri="{FF2B5EF4-FFF2-40B4-BE49-F238E27FC236}">
                <a16:creationId xmlns:a16="http://schemas.microsoft.com/office/drawing/2014/main" id="{8FF7C9D1-C240-3C28-7810-9D046B0FE9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58D0C0-F94F-9646-D252-F7C8DF8038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D5EF65-A3BE-5F4B-BAD9-00F11A702F97}" type="slidenum">
              <a:rPr lang="en-US" smtClean="0"/>
              <a:t>‹#›</a:t>
            </a:fld>
            <a:endParaRPr lang="en-US"/>
          </a:p>
        </p:txBody>
      </p:sp>
    </p:spTree>
    <p:extLst>
      <p:ext uri="{BB962C8B-B14F-4D97-AF65-F5344CB8AC3E}">
        <p14:creationId xmlns:p14="http://schemas.microsoft.com/office/powerpoint/2010/main" val="3672877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customXml/item2.xml"/><Relationship Id="rId2" Type="http://schemas.openxmlformats.org/officeDocument/2006/relationships/customXml" Target="../../customXml/item1.xml"/><Relationship Id="rId1" Type="http://schemas.openxmlformats.org/officeDocument/2006/relationships/tags" Target="../tags/tag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270.png"/><Relationship Id="rId5" Type="http://schemas.openxmlformats.org/officeDocument/2006/relationships/image" Target="../media/image4.svg"/><Relationship Id="rId10" Type="http://schemas.openxmlformats.org/officeDocument/2006/relationships/image" Target="../media/image1260.png"/><Relationship Id="rId4" Type="http://schemas.openxmlformats.org/officeDocument/2006/relationships/image" Target="../media/image3.png"/><Relationship Id="rId9" Type="http://schemas.openxmlformats.org/officeDocument/2006/relationships/image" Target="../media/image1230.png"/></Relationships>
</file>

<file path=ppt/slides/_rels/slide1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customXml" Target="../../customXml/item3.xml"/><Relationship Id="rId4" Type="http://schemas.openxmlformats.org/officeDocument/2006/relationships/image" Target="../media/image12.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ustomXml" Target="../../customXml/item6.xml"/><Relationship Id="rId2" Type="http://schemas.openxmlformats.org/officeDocument/2006/relationships/customXml" Target="../../customXml/item5.xml"/><Relationship Id="rId1" Type="http://schemas.openxmlformats.org/officeDocument/2006/relationships/customXml" Target="../../customXml/item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10.png"/></Relationships>
</file>

<file path=ppt/slides/_rels/slide1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svg"/><Relationship Id="rId7" Type="http://schemas.openxmlformats.org/officeDocument/2006/relationships/image" Target="../media/image2.sv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61.svg"/><Relationship Id="rId10" Type="http://schemas.openxmlformats.org/officeDocument/2006/relationships/image" Target="../media/image85.png"/><Relationship Id="rId4" Type="http://schemas.openxmlformats.org/officeDocument/2006/relationships/image" Target="../media/image60.png"/><Relationship Id="rId9" Type="http://schemas.openxmlformats.org/officeDocument/2006/relationships/image" Target="../media/image84.png"/></Relationships>
</file>

<file path=ppt/slides/_rels/slide13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9.svg"/><Relationship Id="rId7" Type="http://schemas.openxmlformats.org/officeDocument/2006/relationships/image" Target="../media/image2.sv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image" Target="../media/image90.png"/><Relationship Id="rId5" Type="http://schemas.openxmlformats.org/officeDocument/2006/relationships/image" Target="../media/image61.svg"/><Relationship Id="rId10" Type="http://schemas.openxmlformats.org/officeDocument/2006/relationships/image" Target="../media/image89.png"/><Relationship Id="rId4" Type="http://schemas.openxmlformats.org/officeDocument/2006/relationships/image" Target="../media/image60.png"/><Relationship Id="rId9" Type="http://schemas.openxmlformats.org/officeDocument/2006/relationships/image" Target="../media/image87.png"/></Relationships>
</file>

<file path=ppt/slides/_rels/slide13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9.svg"/><Relationship Id="rId7" Type="http://schemas.openxmlformats.org/officeDocument/2006/relationships/image" Target="../media/image2.sv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image" Target="../media/image103.png"/><Relationship Id="rId5" Type="http://schemas.openxmlformats.org/officeDocument/2006/relationships/image" Target="../media/image61.svg"/><Relationship Id="rId10" Type="http://schemas.openxmlformats.org/officeDocument/2006/relationships/image" Target="../media/image98.png"/><Relationship Id="rId4" Type="http://schemas.openxmlformats.org/officeDocument/2006/relationships/image" Target="../media/image60.png"/><Relationship Id="rId9" Type="http://schemas.openxmlformats.org/officeDocument/2006/relationships/image" Target="../media/image93.png"/></Relationships>
</file>

<file path=ppt/slides/_rels/slide13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9.svg"/><Relationship Id="rId7" Type="http://schemas.openxmlformats.org/officeDocument/2006/relationships/image" Target="../media/image2.sv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image" Target="../media/image115.png"/><Relationship Id="rId5" Type="http://schemas.openxmlformats.org/officeDocument/2006/relationships/image" Target="../media/image61.svg"/><Relationship Id="rId10" Type="http://schemas.openxmlformats.org/officeDocument/2006/relationships/image" Target="../media/image98.png"/><Relationship Id="rId4" Type="http://schemas.openxmlformats.org/officeDocument/2006/relationships/image" Target="../media/image60.png"/><Relationship Id="rId9" Type="http://schemas.openxmlformats.org/officeDocument/2006/relationships/image" Target="../media/image113.png"/></Relationships>
</file>

<file path=ppt/slides/_rels/slide13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79.svg"/><Relationship Id="rId7" Type="http://schemas.openxmlformats.org/officeDocument/2006/relationships/image" Target="../media/image2.sv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61.svg"/><Relationship Id="rId10" Type="http://schemas.openxmlformats.org/officeDocument/2006/relationships/image" Target="../media/image98.png"/><Relationship Id="rId4" Type="http://schemas.openxmlformats.org/officeDocument/2006/relationships/image" Target="../media/image60.png"/><Relationship Id="rId9" Type="http://schemas.openxmlformats.org/officeDocument/2006/relationships/image" Target="../media/image117.png"/></Relationships>
</file>

<file path=ppt/slides/_rels/slide13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png"/><Relationship Id="rId3" Type="http://schemas.openxmlformats.org/officeDocument/2006/relationships/image" Target="../media/image79.svg"/><Relationship Id="rId7" Type="http://schemas.openxmlformats.org/officeDocument/2006/relationships/image" Target="../media/image2.svg"/><Relationship Id="rId12" Type="http://schemas.openxmlformats.org/officeDocument/2006/relationships/image" Target="../media/image119.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image" Target="../media/image118.png"/><Relationship Id="rId5" Type="http://schemas.openxmlformats.org/officeDocument/2006/relationships/image" Target="../media/image61.svg"/><Relationship Id="rId10" Type="http://schemas.openxmlformats.org/officeDocument/2006/relationships/image" Target="../media/image98.png"/><Relationship Id="rId4" Type="http://schemas.openxmlformats.org/officeDocument/2006/relationships/image" Target="../media/image60.png"/><Relationship Id="rId9" Type="http://schemas.openxmlformats.org/officeDocument/2006/relationships/image" Target="../media/image117.png"/><Relationship Id="rId14" Type="http://schemas.openxmlformats.org/officeDocument/2006/relationships/image" Target="../media/image121.png"/></Relationships>
</file>

<file path=ppt/slides/_rels/slide13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24.png"/><Relationship Id="rId3" Type="http://schemas.openxmlformats.org/officeDocument/2006/relationships/image" Target="../media/image79.svg"/><Relationship Id="rId7" Type="http://schemas.openxmlformats.org/officeDocument/2006/relationships/image" Target="../media/image2.svg"/><Relationship Id="rId12" Type="http://schemas.openxmlformats.org/officeDocument/2006/relationships/image" Target="../media/image123.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image" Target="../media/image122.png"/><Relationship Id="rId5" Type="http://schemas.openxmlformats.org/officeDocument/2006/relationships/image" Target="../media/image61.svg"/><Relationship Id="rId10" Type="http://schemas.openxmlformats.org/officeDocument/2006/relationships/image" Target="../media/image98.png"/><Relationship Id="rId4" Type="http://schemas.openxmlformats.org/officeDocument/2006/relationships/image" Target="../media/image60.png"/><Relationship Id="rId9" Type="http://schemas.openxmlformats.org/officeDocument/2006/relationships/image" Target="../media/image84.png"/><Relationship Id="rId14" Type="http://schemas.openxmlformats.org/officeDocument/2006/relationships/image" Target="../media/image125.png"/></Relationships>
</file>

<file path=ppt/slides/_rels/slide13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79.svg"/><Relationship Id="rId7" Type="http://schemas.openxmlformats.org/officeDocument/2006/relationships/image" Target="../media/image2.sv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61.svg"/><Relationship Id="rId10" Type="http://schemas.openxmlformats.org/officeDocument/2006/relationships/image" Target="../media/image128.png"/><Relationship Id="rId4" Type="http://schemas.openxmlformats.org/officeDocument/2006/relationships/image" Target="../media/image60.png"/><Relationship Id="rId9" Type="http://schemas.openxmlformats.org/officeDocument/2006/relationships/image" Target="../media/image12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customXml" Target="../../customXml/item9.xml"/><Relationship Id="rId3" Type="http://schemas.openxmlformats.org/officeDocument/2006/relationships/customXml" Target="../../customXml/item14.xml"/><Relationship Id="rId7" Type="http://schemas.openxmlformats.org/officeDocument/2006/relationships/customXml" Target="../../customXml/item10.xml"/><Relationship Id="rId12" Type="http://schemas.openxmlformats.org/officeDocument/2006/relationships/image" Target="../media/image13.png"/><Relationship Id="rId2" Type="http://schemas.openxmlformats.org/officeDocument/2006/relationships/customXml" Target="../../customXml/item15.xml"/><Relationship Id="rId1" Type="http://schemas.openxmlformats.org/officeDocument/2006/relationships/tags" Target="../tags/tag6.xml"/><Relationship Id="rId6" Type="http://schemas.openxmlformats.org/officeDocument/2006/relationships/customXml" Target="../../customXml/item11.xml"/><Relationship Id="rId11" Type="http://schemas.openxmlformats.org/officeDocument/2006/relationships/slideLayout" Target="../slideLayouts/slideLayout6.xml"/><Relationship Id="rId5" Type="http://schemas.openxmlformats.org/officeDocument/2006/relationships/customXml" Target="../../customXml/item12.xml"/><Relationship Id="rId10" Type="http://schemas.openxmlformats.org/officeDocument/2006/relationships/customXml" Target="../../customXml/item7.xml"/><Relationship Id="rId4" Type="http://schemas.openxmlformats.org/officeDocument/2006/relationships/customXml" Target="../../customXml/item13.xml"/><Relationship Id="rId9" Type="http://schemas.openxmlformats.org/officeDocument/2006/relationships/customXml" Target="../../customXml/item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30.png"/><Relationship Id="rId17" Type="http://schemas.openxmlformats.org/officeDocument/2006/relationships/image" Target="../media/image24.svg"/><Relationship Id="rId2" Type="http://schemas.openxmlformats.org/officeDocument/2006/relationships/slideLayout" Target="../slideLayouts/slideLayout6.xml"/><Relationship Id="rId16" Type="http://schemas.openxmlformats.org/officeDocument/2006/relationships/image" Target="../media/image23.png"/><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15" Type="http://schemas.openxmlformats.org/officeDocument/2006/relationships/image" Target="../media/image260.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5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8" Type="http://schemas.openxmlformats.org/officeDocument/2006/relationships/image" Target="../media/image320.png"/><Relationship Id="rId7" Type="http://schemas.openxmlformats.org/officeDocument/2006/relationships/image" Target="../media/image310.png"/><Relationship Id="rId12" Type="http://schemas.openxmlformats.org/officeDocument/2006/relationships/image" Target="../media/image28.svg"/><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30.png"/><Relationship Id="rId11" Type="http://schemas.openxmlformats.org/officeDocument/2006/relationships/image" Target="../media/image27.png"/><Relationship Id="rId5" Type="http://schemas.openxmlformats.org/officeDocument/2006/relationships/image" Target="../media/image290.png"/><Relationship Id="rId10" Type="http://schemas.openxmlformats.org/officeDocument/2006/relationships/image" Target="../media/image26.sv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420.png"/><Relationship Id="rId7" Type="http://schemas.openxmlformats.org/officeDocument/2006/relationships/image" Target="../media/image29.png"/><Relationship Id="rId12" Type="http://schemas.openxmlformats.org/officeDocument/2006/relationships/image" Target="../media/image28.svg"/><Relationship Id="rId1" Type="http://schemas.openxmlformats.org/officeDocument/2006/relationships/slideLayout" Target="../slideLayouts/slideLayout6.xml"/><Relationship Id="rId6" Type="http://schemas.openxmlformats.org/officeDocument/2006/relationships/image" Target="../media/image390.png"/><Relationship Id="rId11" Type="http://schemas.openxmlformats.org/officeDocument/2006/relationships/image" Target="../media/image27.png"/><Relationship Id="rId5" Type="http://schemas.openxmlformats.org/officeDocument/2006/relationships/image" Target="../media/image38.png"/><Relationship Id="rId10" Type="http://schemas.openxmlformats.org/officeDocument/2006/relationships/image" Target="../media/image26.svg"/><Relationship Id="rId4" Type="http://schemas.openxmlformats.org/officeDocument/2006/relationships/image" Target="../media/image370.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8.svg"/><Relationship Id="rId7" Type="http://schemas.openxmlformats.org/officeDocument/2006/relationships/image" Target="../media/image46.png"/><Relationship Id="rId12" Type="http://schemas.openxmlformats.org/officeDocument/2006/relationships/image" Target="../media/image27.png"/><Relationship Id="rId16"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450.png"/><Relationship Id="rId11" Type="http://schemas.openxmlformats.org/officeDocument/2006/relationships/image" Target="../media/image26.svg"/><Relationship Id="rId5" Type="http://schemas.openxmlformats.org/officeDocument/2006/relationships/image" Target="../media/image44.png"/><Relationship Id="rId15" Type="http://schemas.openxmlformats.org/officeDocument/2006/relationships/image" Target="../media/image480.png"/><Relationship Id="rId10" Type="http://schemas.openxmlformats.org/officeDocument/2006/relationships/image" Target="../media/image25.png"/><Relationship Id="rId4" Type="http://schemas.openxmlformats.org/officeDocument/2006/relationships/image" Target="../media/image430.png"/><Relationship Id="rId9" Type="http://schemas.openxmlformats.org/officeDocument/2006/relationships/image" Target="../media/image30.svg"/><Relationship Id="rId14" Type="http://schemas.openxmlformats.org/officeDocument/2006/relationships/image" Target="../media/image47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5" Type="http://schemas.openxmlformats.org/officeDocument/2006/relationships/image" Target="../media/image530.png"/><Relationship Id="rId4" Type="http://schemas.openxmlformats.org/officeDocument/2006/relationships/image" Target="../media/image5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16.xml"/><Relationship Id="rId1" Type="http://schemas.openxmlformats.org/officeDocument/2006/relationships/tags" Target="../tags/tag1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5" Type="http://schemas.openxmlformats.org/officeDocument/2006/relationships/image" Target="../media/image530.png"/><Relationship Id="rId4" Type="http://schemas.openxmlformats.org/officeDocument/2006/relationships/image" Target="../media/image57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17.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65.png"/><Relationship Id="rId3" Type="http://schemas.openxmlformats.org/officeDocument/2006/relationships/image" Target="../media/image36.png"/><Relationship Id="rId7" Type="http://schemas.openxmlformats.org/officeDocument/2006/relationships/image" Target="../media/image59.png"/><Relationship Id="rId12" Type="http://schemas.openxmlformats.org/officeDocument/2006/relationships/image" Target="../media/image640.png"/><Relationship Id="rId2" Type="http://schemas.openxmlformats.org/officeDocument/2006/relationships/slideLayout" Target="../slideLayouts/slideLayout7.xml"/><Relationship Id="rId1" Type="http://schemas.openxmlformats.org/officeDocument/2006/relationships/tags" Target="../tags/tag16.xml"/><Relationship Id="rId11" Type="http://schemas.openxmlformats.org/officeDocument/2006/relationships/image" Target="../media/image630.png"/><Relationship Id="rId15" Type="http://schemas.openxmlformats.org/officeDocument/2006/relationships/image" Target="../media/image38.svg"/><Relationship Id="rId10" Type="http://schemas.openxmlformats.org/officeDocument/2006/relationships/image" Target="../media/image620.png"/><Relationship Id="rId4" Type="http://schemas.microsoft.com/office/2007/relationships/hdphoto" Target="../media/hdphoto1.wdp"/><Relationship Id="rId9" Type="http://schemas.openxmlformats.org/officeDocument/2006/relationships/image" Target="../media/image610.png"/><Relationship Id="rId1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76.png"/><Relationship Id="rId3" Type="http://schemas.microsoft.com/office/2007/relationships/hdphoto" Target="../media/hdphoto2.wdp"/><Relationship Id="rId21" Type="http://schemas.openxmlformats.org/officeDocument/2006/relationships/image" Target="../media/image24.svg"/><Relationship Id="rId12" Type="http://schemas.openxmlformats.org/officeDocument/2006/relationships/image" Target="../media/image37.png"/><Relationship Id="rId17" Type="http://schemas.openxmlformats.org/officeDocument/2006/relationships/image" Target="../media/image75.png"/><Relationship Id="rId2" Type="http://schemas.openxmlformats.org/officeDocument/2006/relationships/image" Target="../media/image41.png"/><Relationship Id="rId16" Type="http://schemas.openxmlformats.org/officeDocument/2006/relationships/image" Target="../media/image35.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74.png"/><Relationship Id="rId5" Type="http://schemas.microsoft.com/office/2007/relationships/hdphoto" Target="../media/hdphoto1.wdp"/><Relationship Id="rId15" Type="http://schemas.openxmlformats.org/officeDocument/2006/relationships/image" Target="../media/image22.svg"/><Relationship Id="rId10" Type="http://schemas.openxmlformats.org/officeDocument/2006/relationships/image" Target="../media/image730.png"/><Relationship Id="rId19" Type="http://schemas.openxmlformats.org/officeDocument/2006/relationships/image" Target="../media/image77.png"/><Relationship Id="rId4" Type="http://schemas.openxmlformats.org/officeDocument/2006/relationships/image" Target="../media/image36.png"/><Relationship Id="rId9" Type="http://schemas.openxmlformats.org/officeDocument/2006/relationships/image" Target="../media/image720.png"/><Relationship Id="rId14" Type="http://schemas.openxmlformats.org/officeDocument/2006/relationships/image" Target="../media/image21.png"/></Relationships>
</file>

<file path=ppt/slides/_rels/slide3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21.png"/><Relationship Id="rId3" Type="http://schemas.openxmlformats.org/officeDocument/2006/relationships/image" Target="../media/image41.png"/><Relationship Id="rId21" Type="http://schemas.openxmlformats.org/officeDocument/2006/relationships/image" Target="../media/image24.svg"/><Relationship Id="rId7" Type="http://schemas.openxmlformats.org/officeDocument/2006/relationships/image" Target="../media/image42.png"/><Relationship Id="rId12" Type="http://schemas.openxmlformats.org/officeDocument/2006/relationships/image" Target="../media/image80.png"/><Relationship Id="rId17" Type="http://schemas.openxmlformats.org/officeDocument/2006/relationships/image" Target="../media/image77.png"/><Relationship Id="rId2" Type="http://schemas.openxmlformats.org/officeDocument/2006/relationships/slideLayout" Target="../slideLayouts/slideLayout7.xml"/><Relationship Id="rId16" Type="http://schemas.openxmlformats.org/officeDocument/2006/relationships/image" Target="../media/image82.png"/><Relationship Id="rId20" Type="http://schemas.openxmlformats.org/officeDocument/2006/relationships/image" Target="../media/image23.png"/><Relationship Id="rId1" Type="http://schemas.openxmlformats.org/officeDocument/2006/relationships/tags" Target="../tags/tag18.xml"/><Relationship Id="rId6" Type="http://schemas.microsoft.com/office/2007/relationships/hdphoto" Target="../media/hdphoto1.wdp"/><Relationship Id="rId11" Type="http://schemas.openxmlformats.org/officeDocument/2006/relationships/image" Target="../media/image79.png"/><Relationship Id="rId5" Type="http://schemas.openxmlformats.org/officeDocument/2006/relationships/image" Target="../media/image36.png"/><Relationship Id="rId15" Type="http://schemas.openxmlformats.org/officeDocument/2006/relationships/image" Target="../media/image81.png"/><Relationship Id="rId10" Type="http://schemas.openxmlformats.org/officeDocument/2006/relationships/image" Target="../media/image780.png"/><Relationship Id="rId19" Type="http://schemas.openxmlformats.org/officeDocument/2006/relationships/image" Target="../media/image22.svg"/><Relationship Id="rId4" Type="http://schemas.microsoft.com/office/2007/relationships/hdphoto" Target="../media/hdphoto2.wdp"/><Relationship Id="rId14" Type="http://schemas.openxmlformats.org/officeDocument/2006/relationships/image" Target="../media/image38.sv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870.png"/><Relationship Id="rId7" Type="http://schemas.openxmlformats.org/officeDocument/2006/relationships/image" Target="../media/image46.svg"/><Relationship Id="rId2" Type="http://schemas.openxmlformats.org/officeDocument/2006/relationships/slideLayout" Target="../slideLayouts/slideLayout6.xml"/><Relationship Id="rId1" Type="http://schemas.openxmlformats.org/officeDocument/2006/relationships/tags" Target="../tags/tag20.xml"/><Relationship Id="rId6" Type="http://schemas.openxmlformats.org/officeDocument/2006/relationships/image" Target="../media/image45.png"/><Relationship Id="rId5" Type="http://schemas.openxmlformats.org/officeDocument/2006/relationships/image" Target="../media/image840.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slideLayout" Target="../slideLayouts/slideLayout6.xml"/><Relationship Id="rId1" Type="http://schemas.openxmlformats.org/officeDocument/2006/relationships/tags" Target="../tags/tag2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2.svg"/><Relationship Id="rId4" Type="http://schemas.openxmlformats.org/officeDocument/2006/relationships/image" Target="../media/image47.svg"/><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930.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0.png"/><Relationship Id="rId9" Type="http://schemas.openxmlformats.org/officeDocument/2006/relationships/image" Target="../media/image96.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7" Type="http://schemas.openxmlformats.org/officeDocument/2006/relationships/image" Target="../media/image99.png"/><Relationship Id="rId12" Type="http://schemas.openxmlformats.org/officeDocument/2006/relationships/image" Target="../media/image22.svg"/><Relationship Id="rId1" Type="http://schemas.openxmlformats.org/officeDocument/2006/relationships/slideLayout" Target="../slideLayouts/slideLayout6.xml"/><Relationship Id="rId6" Type="http://schemas.openxmlformats.org/officeDocument/2006/relationships/image" Target="../media/image980.png"/><Relationship Id="rId11" Type="http://schemas.openxmlformats.org/officeDocument/2006/relationships/image" Target="../media/image21.png"/><Relationship Id="rId5" Type="http://schemas.openxmlformats.org/officeDocument/2006/relationships/image" Target="../media/image970.png"/><Relationship Id="rId10" Type="http://schemas.openxmlformats.org/officeDocument/2006/relationships/image" Target="../media/image102.png"/><Relationship Id="rId4" Type="http://schemas.openxmlformats.org/officeDocument/2006/relationships/image" Target="../media/image960.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107.png"/><Relationship Id="rId7" Type="http://schemas.openxmlformats.org/officeDocument/2006/relationships/image" Target="../media/image106.png"/><Relationship Id="rId1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0.png"/><Relationship Id="rId9" Type="http://schemas.openxmlformats.org/officeDocument/2006/relationships/image" Target="../media/image108.png"/></Relationships>
</file>

<file path=ppt/slides/_rels/slide4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tags" Target="../tags/tag2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47.svg"/><Relationship Id="rId9"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2.xml"/><Relationship Id="rId7" Type="http://schemas.openxmlformats.org/officeDocument/2006/relationships/image" Target="../media/image38.svg"/><Relationship Id="rId2" Type="http://schemas.openxmlformats.org/officeDocument/2006/relationships/slideLayout" Target="../slideLayouts/slideLayout6.xml"/><Relationship Id="rId1" Type="http://schemas.openxmlformats.org/officeDocument/2006/relationships/tags" Target="../tags/tag24.xml"/><Relationship Id="rId6" Type="http://schemas.openxmlformats.org/officeDocument/2006/relationships/image" Target="../media/image37.png"/><Relationship Id="rId11" Type="http://schemas.openxmlformats.org/officeDocument/2006/relationships/image" Target="../media/image4.svg"/><Relationship Id="rId5" Type="http://schemas.openxmlformats.org/officeDocument/2006/relationships/image" Target="../media/image22.svg"/><Relationship Id="rId10"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2.svg"/></Relationships>
</file>

<file path=ppt/slides/_rels/slide5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2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32.svg"/><Relationship Id="rId2" Type="http://schemas.openxmlformats.org/officeDocument/2006/relationships/slideLayout" Target="../slideLayouts/slideLayout6.xml"/><Relationship Id="rId1" Type="http://schemas.openxmlformats.org/officeDocument/2006/relationships/tags" Target="../tags/tag26.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3.png"/><Relationship Id="rId15" Type="http://schemas.openxmlformats.org/officeDocument/2006/relationships/image" Target="../media/image114.png"/><Relationship Id="rId10" Type="http://schemas.openxmlformats.org/officeDocument/2006/relationships/image" Target="../media/image49.svg"/><Relationship Id="rId4" Type="http://schemas.openxmlformats.org/officeDocument/2006/relationships/image" Target="../media/image2.svg"/><Relationship Id="rId9"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6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30.png"/><Relationship Id="rId2" Type="http://schemas.openxmlformats.org/officeDocument/2006/relationships/slideLayout" Target="../slideLayouts/slideLayout6.xml"/><Relationship Id="rId1" Type="http://schemas.openxmlformats.org/officeDocument/2006/relationships/tags" Target="../tags/tag27.xml"/><Relationship Id="rId6" Type="http://schemas.openxmlformats.org/officeDocument/2006/relationships/image" Target="../media/image4.svg"/><Relationship Id="rId11" Type="http://schemas.openxmlformats.org/officeDocument/2006/relationships/image" Target="../media/image1240.png"/><Relationship Id="rId5" Type="http://schemas.openxmlformats.org/officeDocument/2006/relationships/image" Target="../media/image3.png"/><Relationship Id="rId4" Type="http://schemas.openxmlformats.org/officeDocument/2006/relationships/image" Target="../media/image2.svg"/><Relationship Id="rId14" Type="http://schemas.openxmlformats.org/officeDocument/2006/relationships/image" Target="../media/image1270.png"/></Relationships>
</file>

<file path=ppt/slides/_rels/slide5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90.png"/><Relationship Id="rId17" Type="http://schemas.openxmlformats.org/officeDocument/2006/relationships/image" Target="../media/image134.png"/><Relationship Id="rId2" Type="http://schemas.openxmlformats.org/officeDocument/2006/relationships/slideLayout" Target="../slideLayouts/slideLayout6.xml"/><Relationship Id="rId16" Type="http://schemas.openxmlformats.org/officeDocument/2006/relationships/image" Target="../media/image133.png"/><Relationship Id="rId1" Type="http://schemas.openxmlformats.org/officeDocument/2006/relationships/tags" Target="../tags/tag28.xml"/><Relationship Id="rId6" Type="http://schemas.openxmlformats.org/officeDocument/2006/relationships/image" Target="../media/image4.svg"/><Relationship Id="rId11" Type="http://schemas.openxmlformats.org/officeDocument/2006/relationships/image" Target="../media/image1280.png"/><Relationship Id="rId5" Type="http://schemas.openxmlformats.org/officeDocument/2006/relationships/image" Target="../media/image3.png"/><Relationship Id="rId15" Type="http://schemas.openxmlformats.org/officeDocument/2006/relationships/image" Target="../media/image132.png"/><Relationship Id="rId4" Type="http://schemas.openxmlformats.org/officeDocument/2006/relationships/image" Target="../media/image2.svg"/><Relationship Id="rId14" Type="http://schemas.openxmlformats.org/officeDocument/2006/relationships/image" Target="../media/image131.png"/></Relationships>
</file>

<file path=ppt/slides/_rels/slide58.xml.rels><?xml version="1.0" encoding="UTF-8" standalone="yes"?>
<Relationships xmlns="http://schemas.openxmlformats.org/package/2006/relationships"><Relationship Id="rId13" Type="http://schemas.openxmlformats.org/officeDocument/2006/relationships/image" Target="../media/image138.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360.png"/><Relationship Id="rId5" Type="http://schemas.openxmlformats.org/officeDocument/2006/relationships/image" Target="../media/image4.svg"/><Relationship Id="rId10" Type="http://schemas.openxmlformats.org/officeDocument/2006/relationships/image" Target="../media/image1250.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1390.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11" Type="http://schemas.openxmlformats.org/officeDocument/2006/relationships/image" Target="../media/image142.png"/><Relationship Id="rId5" Type="http://schemas.openxmlformats.org/officeDocument/2006/relationships/image" Target="../media/image4.svg"/><Relationship Id="rId10"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5.png"/></Relationships>
</file>

<file path=ppt/slides/_rels/slide61.xml.rels><?xml version="1.0" encoding="UTF-8" standalone="yes"?>
<Relationships xmlns="http://schemas.openxmlformats.org/package/2006/relationships"><Relationship Id="rId8" Type="http://schemas.openxmlformats.org/officeDocument/2006/relationships/image" Target="../media/image1430.png"/><Relationship Id="rId13" Type="http://schemas.openxmlformats.org/officeDocument/2006/relationships/image" Target="../media/image53.svg"/><Relationship Id="rId3" Type="http://schemas.openxmlformats.org/officeDocument/2006/relationships/image" Target="../media/image2.svg"/><Relationship Id="rId12"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6.xml"/><Relationship Id="rId11" Type="http://schemas.openxmlformats.org/officeDocument/2006/relationships/image" Target="../media/image144.png"/><Relationship Id="rId5" Type="http://schemas.openxmlformats.org/officeDocument/2006/relationships/image" Target="../media/image4.svg"/><Relationship Id="rId15" Type="http://schemas.openxmlformats.org/officeDocument/2006/relationships/image" Target="../media/image148.png"/><Relationship Id="rId10"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image" Target="../media/image5.png"/><Relationship Id="rId14" Type="http://schemas.openxmlformats.org/officeDocument/2006/relationships/image" Target="../media/image1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6.xml"/><Relationship Id="rId1" Type="http://schemas.openxmlformats.org/officeDocument/2006/relationships/tags" Target="../tags/tag2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9.svg"/></Relationships>
</file>

<file path=ppt/slides/_rels/slide6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svg"/><Relationship Id="rId9"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5" Type="http://schemas.openxmlformats.org/officeDocument/2006/relationships/image" Target="../media/image1510.png"/><Relationship Id="rId4" Type="http://schemas.openxmlformats.org/officeDocument/2006/relationships/image" Target="../media/image150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4" Type="http://schemas.openxmlformats.org/officeDocument/2006/relationships/image" Target="../media/image152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540.png"/><Relationship Id="rId2" Type="http://schemas.openxmlformats.org/officeDocument/2006/relationships/slideLayout" Target="../slideLayouts/slideLayout6.xml"/><Relationship Id="rId1" Type="http://schemas.openxmlformats.org/officeDocument/2006/relationships/tags" Target="../tags/tag35.xml"/><Relationship Id="rId6" Type="http://schemas.openxmlformats.org/officeDocument/2006/relationships/image" Target="../media/image1530.png"/></Relationships>
</file>

<file path=ppt/slides/_rels/slide7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7.png"/><Relationship Id="rId18" Type="http://schemas.openxmlformats.org/officeDocument/2006/relationships/image" Target="../media/image162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560.png"/><Relationship Id="rId17" Type="http://schemas.openxmlformats.org/officeDocument/2006/relationships/image" Target="../media/image1610.png"/><Relationship Id="rId2" Type="http://schemas.openxmlformats.org/officeDocument/2006/relationships/slideLayout" Target="../slideLayouts/slideLayout6.xml"/><Relationship Id="rId16" Type="http://schemas.openxmlformats.org/officeDocument/2006/relationships/image" Target="../media/image1600.png"/><Relationship Id="rId1" Type="http://schemas.openxmlformats.org/officeDocument/2006/relationships/tags" Target="../tags/tag36.xml"/><Relationship Id="rId6" Type="http://schemas.openxmlformats.org/officeDocument/2006/relationships/image" Target="../media/image4.svg"/><Relationship Id="rId11" Type="http://schemas.openxmlformats.org/officeDocument/2006/relationships/image" Target="../media/image1550.png"/><Relationship Id="rId5" Type="http://schemas.openxmlformats.org/officeDocument/2006/relationships/image" Target="../media/image3.png"/><Relationship Id="rId15" Type="http://schemas.openxmlformats.org/officeDocument/2006/relationships/image" Target="../media/image1590.png"/><Relationship Id="rId19" Type="http://schemas.openxmlformats.org/officeDocument/2006/relationships/image" Target="../media/image57.png"/><Relationship Id="rId4" Type="http://schemas.openxmlformats.org/officeDocument/2006/relationships/image" Target="../media/image2.svg"/><Relationship Id="rId14" Type="http://schemas.openxmlformats.org/officeDocument/2006/relationships/image" Target="../media/image1580.png"/></Relationships>
</file>

<file path=ppt/slides/_rels/slide7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tags" Target="../tags/tag37.xml"/><Relationship Id="rId6" Type="http://schemas.openxmlformats.org/officeDocument/2006/relationships/image" Target="../media/image4.svg"/><Relationship Id="rId11" Type="http://schemas.openxmlformats.org/officeDocument/2006/relationships/image" Target="../media/image1630.png"/><Relationship Id="rId5" Type="http://schemas.openxmlformats.org/officeDocument/2006/relationships/image" Target="../media/image3.png"/><Relationship Id="rId4" Type="http://schemas.openxmlformats.org/officeDocument/2006/relationships/image" Target="../media/image2.svg"/></Relationships>
</file>

<file path=ppt/slides/_rels/slide7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65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40.png"/><Relationship Id="rId2" Type="http://schemas.openxmlformats.org/officeDocument/2006/relationships/slideLayout" Target="../slideLayouts/slideLayout6.xml"/><Relationship Id="rId1" Type="http://schemas.openxmlformats.org/officeDocument/2006/relationships/tags" Target="../tags/tag3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56.png"/><Relationship Id="rId14" Type="http://schemas.openxmlformats.org/officeDocument/2006/relationships/image" Target="../media/image16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9.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0.xml"/><Relationship Id="rId6" Type="http://schemas.openxmlformats.org/officeDocument/2006/relationships/image" Target="../media/image1680.png"/><Relationship Id="rId5" Type="http://schemas.openxmlformats.org/officeDocument/2006/relationships/image" Target="../media/image167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1.xml"/><Relationship Id="rId5" Type="http://schemas.openxmlformats.org/officeDocument/2006/relationships/image" Target="../media/image1690.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4.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7.xml"/></Relationships>
</file>

<file path=ppt/slides/_rels/slide92.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3.svg"/><Relationship Id="rId4" Type="http://schemas.openxmlformats.org/officeDocument/2006/relationships/image" Target="../media/image6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1046-A7B6-85D9-3C2D-27AB02D47376}"/>
              </a:ext>
            </a:extLst>
          </p:cNvPr>
          <p:cNvSpPr>
            <a:spLocks noGrp="1"/>
          </p:cNvSpPr>
          <p:nvPr>
            <p:ph type="ctrTitle"/>
          </p:nvPr>
        </p:nvSpPr>
        <p:spPr/>
        <p:txBody>
          <a:bodyPr>
            <a:noAutofit/>
          </a:bodyPr>
          <a:lstStyle/>
          <a:p>
            <a:r>
              <a:rPr lang="en-US" sz="11500" dirty="0">
                <a:latin typeface="Chalk Board" panose="02000500000000000000" pitchFamily="2" charset="0"/>
              </a:rPr>
              <a:t>Network Security</a:t>
            </a:r>
          </a:p>
        </p:txBody>
      </p:sp>
      <p:sp>
        <p:nvSpPr>
          <p:cNvPr id="3" name="Subtitle 2">
            <a:extLst>
              <a:ext uri="{FF2B5EF4-FFF2-40B4-BE49-F238E27FC236}">
                <a16:creationId xmlns:a16="http://schemas.microsoft.com/office/drawing/2014/main" id="{A78F4CF6-ED96-22D4-1C2E-44F10FA18BB3}"/>
              </a:ext>
            </a:extLst>
          </p:cNvPr>
          <p:cNvSpPr>
            <a:spLocks noGrp="1"/>
          </p:cNvSpPr>
          <p:nvPr>
            <p:ph type="subTitle" idx="1"/>
          </p:nvPr>
        </p:nvSpPr>
        <p:spPr>
          <a:xfrm>
            <a:off x="1524000" y="3924767"/>
            <a:ext cx="9144000" cy="1655762"/>
          </a:xfrm>
        </p:spPr>
        <p:txBody>
          <a:bodyPr>
            <a:normAutofit/>
          </a:bodyPr>
          <a:lstStyle/>
          <a:p>
            <a:r>
              <a:rPr lang="en-US" sz="4800" dirty="0">
                <a:latin typeface="Chalk Board" panose="02000500000000000000" pitchFamily="2" charset="0"/>
              </a:rPr>
              <a:t>CS425</a:t>
            </a:r>
          </a:p>
        </p:txBody>
      </p:sp>
    </p:spTree>
    <p:extLst>
      <p:ext uri="{BB962C8B-B14F-4D97-AF65-F5344CB8AC3E}">
        <p14:creationId xmlns:p14="http://schemas.microsoft.com/office/powerpoint/2010/main" val="991932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C63A-D5E8-16BC-66AA-590E0E567C13}"/>
              </a:ext>
            </a:extLst>
          </p:cNvPr>
          <p:cNvSpPr>
            <a:spLocks noGrp="1"/>
          </p:cNvSpPr>
          <p:nvPr>
            <p:ph type="title"/>
          </p:nvPr>
        </p:nvSpPr>
        <p:spPr/>
        <p:txBody>
          <a:bodyPr/>
          <a:lstStyle/>
          <a:p>
            <a:r>
              <a:rPr lang="en-US" dirty="0">
                <a:latin typeface="Chalk Board" panose="02000500000000000000" pitchFamily="2" charset="0"/>
              </a:rPr>
              <a:t>What is Encryption?</a:t>
            </a:r>
          </a:p>
        </p:txBody>
      </p:sp>
      <p:pic>
        <p:nvPicPr>
          <p:cNvPr id="3" name="Graphic 2">
            <a:extLst>
              <a:ext uri="{FF2B5EF4-FFF2-40B4-BE49-F238E27FC236}">
                <a16:creationId xmlns:a16="http://schemas.microsoft.com/office/drawing/2014/main" id="{A96EB1B8-B7E0-CAF1-B1B5-CFD638E062EF}"/>
              </a:ext>
            </a:extLst>
          </p:cNvPr>
          <p:cNvPicPr>
            <a:picLocks noChangeAspect="1"/>
          </p:cNvPicPr>
          <p:nvPr>
            <p:custDataLst>
              <p:custData r:id="rId2"/>
            </p:custDataLst>
          </p:nvPr>
        </p:nvPicPr>
        <p:blipFill>
          <a:blip r:embed="rId5">
            <a:extLst>
              <a:ext uri="{96DAC541-7B7A-43D3-8B79-37D633B846F1}">
                <asvg:svgBlip xmlns:asvg="http://schemas.microsoft.com/office/drawing/2016/SVG/main" r:embed="rId6"/>
              </a:ext>
            </a:extLst>
          </a:blip>
          <a:stretch>
            <a:fillRect/>
          </a:stretch>
        </p:blipFill>
        <p:spPr>
          <a:xfrm>
            <a:off x="4037012" y="2914874"/>
            <a:ext cx="3505200" cy="2600324"/>
          </a:xfrm>
          <a:prstGeom prst="rect">
            <a:avLst/>
          </a:prstGeom>
        </p:spPr>
      </p:pic>
      <p:grpSp>
        <p:nvGrpSpPr>
          <p:cNvPr id="4" name="Group 7908">
            <a:extLst>
              <a:ext uri="{FF2B5EF4-FFF2-40B4-BE49-F238E27FC236}">
                <a16:creationId xmlns:a16="http://schemas.microsoft.com/office/drawing/2014/main" id="{B01E5FAE-CCCA-87B4-1384-CAB03FAF1C4C}"/>
              </a:ext>
            </a:extLst>
          </p:cNvPr>
          <p:cNvGrpSpPr>
            <a:grpSpLocks noChangeAspect="1"/>
          </p:cNvGrpSpPr>
          <p:nvPr>
            <p:custDataLst>
              <p:custData r:id="rId3"/>
            </p:custDataLst>
          </p:nvPr>
        </p:nvGrpSpPr>
        <p:grpSpPr bwMode="auto">
          <a:xfrm rot="1066698" flipV="1">
            <a:off x="3750501" y="3089905"/>
            <a:ext cx="2502333" cy="1010287"/>
            <a:chOff x="3572" y="2052"/>
            <a:chExt cx="535" cy="216"/>
          </a:xfrm>
          <a:solidFill>
            <a:schemeClr val="tx1"/>
          </a:solidFill>
          <a:effectLst>
            <a:glow rad="63500">
              <a:schemeClr val="bg1">
                <a:lumMod val="95000"/>
                <a:lumOff val="5000"/>
              </a:schemeClr>
            </a:glow>
          </a:effectLst>
        </p:grpSpPr>
        <p:sp>
          <p:nvSpPr>
            <p:cNvPr id="5" name="Freeform 7909">
              <a:extLst>
                <a:ext uri="{FF2B5EF4-FFF2-40B4-BE49-F238E27FC236}">
                  <a16:creationId xmlns:a16="http://schemas.microsoft.com/office/drawing/2014/main" id="{96D5BC84-2EDD-1EE0-A795-1D5B314F3566}"/>
                </a:ext>
              </a:extLst>
            </p:cNvPr>
            <p:cNvSpPr>
              <a:spLocks/>
            </p:cNvSpPr>
            <p:nvPr/>
          </p:nvSpPr>
          <p:spPr bwMode="auto">
            <a:xfrm>
              <a:off x="3972" y="2052"/>
              <a:ext cx="135" cy="126"/>
            </a:xfrm>
            <a:custGeom>
              <a:avLst/>
              <a:gdLst>
                <a:gd name="T0" fmla="*/ 3 w 111"/>
                <a:gd name="T1" fmla="*/ 11 h 103"/>
                <a:gd name="T2" fmla="*/ 45 w 111"/>
                <a:gd name="T3" fmla="*/ 14 h 103"/>
                <a:gd name="T4" fmla="*/ 89 w 111"/>
                <a:gd name="T5" fmla="*/ 15 h 103"/>
                <a:gd name="T6" fmla="*/ 94 w 111"/>
                <a:gd name="T7" fmla="*/ 59 h 103"/>
                <a:gd name="T8" fmla="*/ 102 w 111"/>
                <a:gd name="T9" fmla="*/ 100 h 103"/>
                <a:gd name="T10" fmla="*/ 109 w 111"/>
                <a:gd name="T11" fmla="*/ 99 h 103"/>
                <a:gd name="T12" fmla="*/ 105 w 111"/>
                <a:gd name="T13" fmla="*/ 55 h 103"/>
                <a:gd name="T14" fmla="*/ 98 w 111"/>
                <a:gd name="T15" fmla="*/ 9 h 103"/>
                <a:gd name="T16" fmla="*/ 97 w 111"/>
                <a:gd name="T17" fmla="*/ 8 h 103"/>
                <a:gd name="T18" fmla="*/ 97 w 111"/>
                <a:gd name="T19" fmla="*/ 8 h 103"/>
                <a:gd name="T20" fmla="*/ 97 w 111"/>
                <a:gd name="T21" fmla="*/ 7 h 103"/>
                <a:gd name="T22" fmla="*/ 96 w 111"/>
                <a:gd name="T23" fmla="*/ 7 h 103"/>
                <a:gd name="T24" fmla="*/ 96 w 111"/>
                <a:gd name="T25" fmla="*/ 7 h 103"/>
                <a:gd name="T26" fmla="*/ 96 w 111"/>
                <a:gd name="T27" fmla="*/ 6 h 103"/>
                <a:gd name="T28" fmla="*/ 96 w 111"/>
                <a:gd name="T29" fmla="*/ 6 h 103"/>
                <a:gd name="T30" fmla="*/ 94 w 111"/>
                <a:gd name="T31" fmla="*/ 6 h 103"/>
                <a:gd name="T32" fmla="*/ 48 w 111"/>
                <a:gd name="T33" fmla="*/ 3 h 103"/>
                <a:gd name="T34" fmla="*/ 4 w 111"/>
                <a:gd name="T35" fmla="*/ 4 h 103"/>
                <a:gd name="T36" fmla="*/ 3 w 111"/>
                <a:gd name="T37" fmla="*/ 1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103">
                  <a:moveTo>
                    <a:pt x="3" y="11"/>
                  </a:moveTo>
                  <a:cubicBezTo>
                    <a:pt x="15" y="16"/>
                    <a:pt x="32" y="14"/>
                    <a:pt x="45" y="14"/>
                  </a:cubicBezTo>
                  <a:cubicBezTo>
                    <a:pt x="60" y="15"/>
                    <a:pt x="74" y="15"/>
                    <a:pt x="89" y="15"/>
                  </a:cubicBezTo>
                  <a:cubicBezTo>
                    <a:pt x="90" y="30"/>
                    <a:pt x="92" y="44"/>
                    <a:pt x="94" y="59"/>
                  </a:cubicBezTo>
                  <a:cubicBezTo>
                    <a:pt x="96" y="72"/>
                    <a:pt x="96" y="89"/>
                    <a:pt x="102" y="100"/>
                  </a:cubicBezTo>
                  <a:cubicBezTo>
                    <a:pt x="103" y="103"/>
                    <a:pt x="108" y="102"/>
                    <a:pt x="109" y="99"/>
                  </a:cubicBezTo>
                  <a:cubicBezTo>
                    <a:pt x="111" y="84"/>
                    <a:pt x="107" y="69"/>
                    <a:pt x="105" y="55"/>
                  </a:cubicBezTo>
                  <a:cubicBezTo>
                    <a:pt x="102" y="40"/>
                    <a:pt x="101" y="24"/>
                    <a:pt x="98" y="9"/>
                  </a:cubicBezTo>
                  <a:cubicBezTo>
                    <a:pt x="97" y="8"/>
                    <a:pt x="97" y="8"/>
                    <a:pt x="97" y="8"/>
                  </a:cubicBezTo>
                  <a:cubicBezTo>
                    <a:pt x="97" y="8"/>
                    <a:pt x="97" y="8"/>
                    <a:pt x="97" y="8"/>
                  </a:cubicBezTo>
                  <a:cubicBezTo>
                    <a:pt x="97" y="8"/>
                    <a:pt x="97" y="7"/>
                    <a:pt x="97" y="7"/>
                  </a:cubicBezTo>
                  <a:cubicBezTo>
                    <a:pt x="97" y="7"/>
                    <a:pt x="97" y="7"/>
                    <a:pt x="96" y="7"/>
                  </a:cubicBezTo>
                  <a:cubicBezTo>
                    <a:pt x="96" y="7"/>
                    <a:pt x="96" y="7"/>
                    <a:pt x="96" y="7"/>
                  </a:cubicBezTo>
                  <a:cubicBezTo>
                    <a:pt x="96" y="7"/>
                    <a:pt x="96" y="7"/>
                    <a:pt x="96" y="6"/>
                  </a:cubicBezTo>
                  <a:cubicBezTo>
                    <a:pt x="96" y="6"/>
                    <a:pt x="96" y="6"/>
                    <a:pt x="96" y="6"/>
                  </a:cubicBezTo>
                  <a:cubicBezTo>
                    <a:pt x="95" y="6"/>
                    <a:pt x="95" y="6"/>
                    <a:pt x="94" y="6"/>
                  </a:cubicBezTo>
                  <a:cubicBezTo>
                    <a:pt x="79" y="5"/>
                    <a:pt x="63" y="4"/>
                    <a:pt x="48" y="3"/>
                  </a:cubicBezTo>
                  <a:cubicBezTo>
                    <a:pt x="34" y="3"/>
                    <a:pt x="18" y="0"/>
                    <a:pt x="4" y="4"/>
                  </a:cubicBezTo>
                  <a:cubicBezTo>
                    <a:pt x="1" y="5"/>
                    <a:pt x="0" y="9"/>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910">
              <a:extLst>
                <a:ext uri="{FF2B5EF4-FFF2-40B4-BE49-F238E27FC236}">
                  <a16:creationId xmlns:a16="http://schemas.microsoft.com/office/drawing/2014/main" id="{F22B75A9-7D72-A0B4-62B5-15CD0D0AAA79}"/>
                </a:ext>
              </a:extLst>
            </p:cNvPr>
            <p:cNvSpPr>
              <a:spLocks/>
            </p:cNvSpPr>
            <p:nvPr/>
          </p:nvSpPr>
          <p:spPr bwMode="auto">
            <a:xfrm>
              <a:off x="4021" y="2076"/>
              <a:ext cx="55" cy="61"/>
            </a:xfrm>
            <a:custGeom>
              <a:avLst/>
              <a:gdLst>
                <a:gd name="T0" fmla="*/ 3 w 45"/>
                <a:gd name="T1" fmla="*/ 39 h 49"/>
                <a:gd name="T2" fmla="*/ 5 w 45"/>
                <a:gd name="T3" fmla="*/ 48 h 49"/>
                <a:gd name="T4" fmla="*/ 11 w 45"/>
                <a:gd name="T5" fmla="*/ 47 h 49"/>
                <a:gd name="T6" fmla="*/ 43 w 45"/>
                <a:gd name="T7" fmla="*/ 8 h 49"/>
                <a:gd name="T8" fmla="*/ 37 w 45"/>
                <a:gd name="T9" fmla="*/ 3 h 49"/>
                <a:gd name="T10" fmla="*/ 8 w 45"/>
                <a:gd name="T11" fmla="*/ 32 h 49"/>
                <a:gd name="T12" fmla="*/ 3 w 45"/>
                <a:gd name="T13" fmla="*/ 39 h 49"/>
              </a:gdLst>
              <a:ahLst/>
              <a:cxnLst>
                <a:cxn ang="0">
                  <a:pos x="T0" y="T1"/>
                </a:cxn>
                <a:cxn ang="0">
                  <a:pos x="T2" y="T3"/>
                </a:cxn>
                <a:cxn ang="0">
                  <a:pos x="T4" y="T5"/>
                </a:cxn>
                <a:cxn ang="0">
                  <a:pos x="T6" y="T7"/>
                </a:cxn>
                <a:cxn ang="0">
                  <a:pos x="T8" y="T9"/>
                </a:cxn>
                <a:cxn ang="0">
                  <a:pos x="T10" y="T11"/>
                </a:cxn>
                <a:cxn ang="0">
                  <a:pos x="T12" y="T13"/>
                </a:cxn>
              </a:cxnLst>
              <a:rect l="0" t="0" r="r" b="b"/>
              <a:pathLst>
                <a:path w="45" h="49">
                  <a:moveTo>
                    <a:pt x="3" y="39"/>
                  </a:moveTo>
                  <a:cubicBezTo>
                    <a:pt x="2" y="43"/>
                    <a:pt x="0" y="46"/>
                    <a:pt x="5" y="48"/>
                  </a:cubicBezTo>
                  <a:cubicBezTo>
                    <a:pt x="7" y="49"/>
                    <a:pt x="9" y="48"/>
                    <a:pt x="11" y="47"/>
                  </a:cubicBezTo>
                  <a:cubicBezTo>
                    <a:pt x="24" y="36"/>
                    <a:pt x="36" y="23"/>
                    <a:pt x="43" y="8"/>
                  </a:cubicBezTo>
                  <a:cubicBezTo>
                    <a:pt x="45" y="4"/>
                    <a:pt x="41" y="0"/>
                    <a:pt x="37" y="3"/>
                  </a:cubicBezTo>
                  <a:cubicBezTo>
                    <a:pt x="27" y="12"/>
                    <a:pt x="18" y="22"/>
                    <a:pt x="8" y="32"/>
                  </a:cubicBezTo>
                  <a:cubicBezTo>
                    <a:pt x="7" y="35"/>
                    <a:pt x="5" y="37"/>
                    <a:pt x="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911">
              <a:extLst>
                <a:ext uri="{FF2B5EF4-FFF2-40B4-BE49-F238E27FC236}">
                  <a16:creationId xmlns:a16="http://schemas.microsoft.com/office/drawing/2014/main" id="{BB1931AE-87A8-17AE-6E51-E5E8009DE73D}"/>
                </a:ext>
              </a:extLst>
            </p:cNvPr>
            <p:cNvSpPr>
              <a:spLocks/>
            </p:cNvSpPr>
            <p:nvPr/>
          </p:nvSpPr>
          <p:spPr bwMode="auto">
            <a:xfrm>
              <a:off x="3947" y="2140"/>
              <a:ext cx="71" cy="57"/>
            </a:xfrm>
            <a:custGeom>
              <a:avLst/>
              <a:gdLst>
                <a:gd name="T0" fmla="*/ 1 w 58"/>
                <a:gd name="T1" fmla="*/ 42 h 46"/>
                <a:gd name="T2" fmla="*/ 9 w 58"/>
                <a:gd name="T3" fmla="*/ 44 h 46"/>
                <a:gd name="T4" fmla="*/ 16 w 58"/>
                <a:gd name="T5" fmla="*/ 39 h 46"/>
                <a:gd name="T6" fmla="*/ 49 w 58"/>
                <a:gd name="T7" fmla="*/ 15 h 46"/>
                <a:gd name="T8" fmla="*/ 52 w 58"/>
                <a:gd name="T9" fmla="*/ 11 h 46"/>
                <a:gd name="T10" fmla="*/ 51 w 58"/>
                <a:gd name="T11" fmla="*/ 0 h 46"/>
                <a:gd name="T12" fmla="*/ 40 w 58"/>
                <a:gd name="T13" fmla="*/ 7 h 46"/>
                <a:gd name="T14" fmla="*/ 14 w 58"/>
                <a:gd name="T15" fmla="*/ 27 h 46"/>
                <a:gd name="T16" fmla="*/ 4 w 58"/>
                <a:gd name="T17" fmla="*/ 33 h 46"/>
                <a:gd name="T18" fmla="*/ 1 w 58"/>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46">
                  <a:moveTo>
                    <a:pt x="1" y="42"/>
                  </a:moveTo>
                  <a:cubicBezTo>
                    <a:pt x="2" y="46"/>
                    <a:pt x="5" y="46"/>
                    <a:pt x="9" y="44"/>
                  </a:cubicBezTo>
                  <a:cubicBezTo>
                    <a:pt x="11" y="43"/>
                    <a:pt x="14" y="41"/>
                    <a:pt x="16" y="39"/>
                  </a:cubicBezTo>
                  <a:cubicBezTo>
                    <a:pt x="28" y="32"/>
                    <a:pt x="38" y="24"/>
                    <a:pt x="49" y="15"/>
                  </a:cubicBezTo>
                  <a:cubicBezTo>
                    <a:pt x="49" y="14"/>
                    <a:pt x="52" y="12"/>
                    <a:pt x="52" y="11"/>
                  </a:cubicBezTo>
                  <a:cubicBezTo>
                    <a:pt x="54" y="8"/>
                    <a:pt x="58" y="0"/>
                    <a:pt x="51" y="0"/>
                  </a:cubicBezTo>
                  <a:cubicBezTo>
                    <a:pt x="48" y="1"/>
                    <a:pt x="44" y="4"/>
                    <a:pt x="40" y="7"/>
                  </a:cubicBezTo>
                  <a:cubicBezTo>
                    <a:pt x="32" y="14"/>
                    <a:pt x="23" y="20"/>
                    <a:pt x="14" y="27"/>
                  </a:cubicBezTo>
                  <a:cubicBezTo>
                    <a:pt x="11" y="29"/>
                    <a:pt x="8" y="31"/>
                    <a:pt x="4" y="33"/>
                  </a:cubicBezTo>
                  <a:cubicBezTo>
                    <a:pt x="1" y="36"/>
                    <a:pt x="0" y="38"/>
                    <a:pt x="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912">
              <a:extLst>
                <a:ext uri="{FF2B5EF4-FFF2-40B4-BE49-F238E27FC236}">
                  <a16:creationId xmlns:a16="http://schemas.microsoft.com/office/drawing/2014/main" id="{284069F5-AA6A-F6FD-1AC0-4C72A70A0F11}"/>
                </a:ext>
              </a:extLst>
            </p:cNvPr>
            <p:cNvSpPr>
              <a:spLocks/>
            </p:cNvSpPr>
            <p:nvPr/>
          </p:nvSpPr>
          <p:spPr bwMode="auto">
            <a:xfrm>
              <a:off x="3852" y="2193"/>
              <a:ext cx="88" cy="48"/>
            </a:xfrm>
            <a:custGeom>
              <a:avLst/>
              <a:gdLst>
                <a:gd name="T0" fmla="*/ 12 w 72"/>
                <a:gd name="T1" fmla="*/ 38 h 39"/>
                <a:gd name="T2" fmla="*/ 14 w 72"/>
                <a:gd name="T3" fmla="*/ 37 h 39"/>
                <a:gd name="T4" fmla="*/ 65 w 72"/>
                <a:gd name="T5" fmla="*/ 14 h 39"/>
                <a:gd name="T6" fmla="*/ 69 w 72"/>
                <a:gd name="T7" fmla="*/ 11 h 39"/>
                <a:gd name="T8" fmla="*/ 69 w 72"/>
                <a:gd name="T9" fmla="*/ 2 h 39"/>
                <a:gd name="T10" fmla="*/ 62 w 72"/>
                <a:gd name="T11" fmla="*/ 3 h 39"/>
                <a:gd name="T12" fmla="*/ 10 w 72"/>
                <a:gd name="T13" fmla="*/ 26 h 39"/>
                <a:gd name="T14" fmla="*/ 6 w 72"/>
                <a:gd name="T15" fmla="*/ 30 h 39"/>
                <a:gd name="T16" fmla="*/ 12 w 72"/>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9">
                  <a:moveTo>
                    <a:pt x="12" y="38"/>
                  </a:moveTo>
                  <a:cubicBezTo>
                    <a:pt x="13" y="38"/>
                    <a:pt x="13" y="37"/>
                    <a:pt x="14" y="37"/>
                  </a:cubicBezTo>
                  <a:cubicBezTo>
                    <a:pt x="31" y="31"/>
                    <a:pt x="48" y="23"/>
                    <a:pt x="65" y="14"/>
                  </a:cubicBezTo>
                  <a:cubicBezTo>
                    <a:pt x="66" y="13"/>
                    <a:pt x="67" y="13"/>
                    <a:pt x="69" y="11"/>
                  </a:cubicBezTo>
                  <a:cubicBezTo>
                    <a:pt x="71" y="9"/>
                    <a:pt x="72" y="5"/>
                    <a:pt x="69" y="2"/>
                  </a:cubicBezTo>
                  <a:cubicBezTo>
                    <a:pt x="67" y="0"/>
                    <a:pt x="64" y="1"/>
                    <a:pt x="62" y="3"/>
                  </a:cubicBezTo>
                  <a:cubicBezTo>
                    <a:pt x="45" y="12"/>
                    <a:pt x="28" y="20"/>
                    <a:pt x="10" y="26"/>
                  </a:cubicBezTo>
                  <a:cubicBezTo>
                    <a:pt x="8" y="27"/>
                    <a:pt x="7" y="28"/>
                    <a:pt x="6" y="30"/>
                  </a:cubicBezTo>
                  <a:cubicBezTo>
                    <a:pt x="0" y="35"/>
                    <a:pt x="6" y="39"/>
                    <a:pt x="1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913">
              <a:extLst>
                <a:ext uri="{FF2B5EF4-FFF2-40B4-BE49-F238E27FC236}">
                  <a16:creationId xmlns:a16="http://schemas.microsoft.com/office/drawing/2014/main" id="{A872FF95-3843-6569-FC7F-B772A629B577}"/>
                </a:ext>
              </a:extLst>
            </p:cNvPr>
            <p:cNvSpPr>
              <a:spLocks/>
            </p:cNvSpPr>
            <p:nvPr/>
          </p:nvSpPr>
          <p:spPr bwMode="auto">
            <a:xfrm>
              <a:off x="3767" y="2234"/>
              <a:ext cx="82" cy="28"/>
            </a:xfrm>
            <a:custGeom>
              <a:avLst/>
              <a:gdLst>
                <a:gd name="T0" fmla="*/ 5 w 67"/>
                <a:gd name="T1" fmla="*/ 14 h 23"/>
                <a:gd name="T2" fmla="*/ 2 w 67"/>
                <a:gd name="T3" fmla="*/ 19 h 23"/>
                <a:gd name="T4" fmla="*/ 8 w 67"/>
                <a:gd name="T5" fmla="*/ 22 h 23"/>
                <a:gd name="T6" fmla="*/ 10 w 67"/>
                <a:gd name="T7" fmla="*/ 23 h 23"/>
                <a:gd name="T8" fmla="*/ 54 w 67"/>
                <a:gd name="T9" fmla="*/ 14 h 23"/>
                <a:gd name="T10" fmla="*/ 59 w 67"/>
                <a:gd name="T11" fmla="*/ 11 h 23"/>
                <a:gd name="T12" fmla="*/ 63 w 67"/>
                <a:gd name="T13" fmla="*/ 1 h 23"/>
                <a:gd name="T14" fmla="*/ 58 w 67"/>
                <a:gd name="T15" fmla="*/ 0 h 23"/>
                <a:gd name="T16" fmla="*/ 49 w 67"/>
                <a:gd name="T17" fmla="*/ 3 h 23"/>
                <a:gd name="T18" fmla="*/ 17 w 67"/>
                <a:gd name="T19" fmla="*/ 11 h 23"/>
                <a:gd name="T20" fmla="*/ 5 w 67"/>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23">
                  <a:moveTo>
                    <a:pt x="5" y="14"/>
                  </a:moveTo>
                  <a:cubicBezTo>
                    <a:pt x="2" y="15"/>
                    <a:pt x="0" y="15"/>
                    <a:pt x="2" y="19"/>
                  </a:cubicBezTo>
                  <a:cubicBezTo>
                    <a:pt x="3" y="22"/>
                    <a:pt x="5" y="22"/>
                    <a:pt x="8" y="22"/>
                  </a:cubicBezTo>
                  <a:cubicBezTo>
                    <a:pt x="8" y="22"/>
                    <a:pt x="9" y="23"/>
                    <a:pt x="10" y="23"/>
                  </a:cubicBezTo>
                  <a:cubicBezTo>
                    <a:pt x="25" y="20"/>
                    <a:pt x="40" y="17"/>
                    <a:pt x="54" y="14"/>
                  </a:cubicBezTo>
                  <a:cubicBezTo>
                    <a:pt x="55" y="13"/>
                    <a:pt x="57" y="12"/>
                    <a:pt x="59" y="11"/>
                  </a:cubicBezTo>
                  <a:cubicBezTo>
                    <a:pt x="63" y="10"/>
                    <a:pt x="67" y="5"/>
                    <a:pt x="63" y="1"/>
                  </a:cubicBezTo>
                  <a:cubicBezTo>
                    <a:pt x="62" y="0"/>
                    <a:pt x="60" y="0"/>
                    <a:pt x="58" y="0"/>
                  </a:cubicBezTo>
                  <a:cubicBezTo>
                    <a:pt x="55" y="1"/>
                    <a:pt x="52" y="2"/>
                    <a:pt x="49" y="3"/>
                  </a:cubicBezTo>
                  <a:cubicBezTo>
                    <a:pt x="39" y="6"/>
                    <a:pt x="28" y="9"/>
                    <a:pt x="17" y="11"/>
                  </a:cubicBezTo>
                  <a:cubicBezTo>
                    <a:pt x="13" y="12"/>
                    <a:pt x="8" y="13"/>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914">
              <a:extLst>
                <a:ext uri="{FF2B5EF4-FFF2-40B4-BE49-F238E27FC236}">
                  <a16:creationId xmlns:a16="http://schemas.microsoft.com/office/drawing/2014/main" id="{3887244A-54D0-FC14-B725-B8D516B1375D}"/>
                </a:ext>
              </a:extLst>
            </p:cNvPr>
            <p:cNvSpPr>
              <a:spLocks/>
            </p:cNvSpPr>
            <p:nvPr/>
          </p:nvSpPr>
          <p:spPr bwMode="auto">
            <a:xfrm>
              <a:off x="3662" y="2252"/>
              <a:ext cx="101" cy="16"/>
            </a:xfrm>
            <a:custGeom>
              <a:avLst/>
              <a:gdLst>
                <a:gd name="T0" fmla="*/ 11 w 82"/>
                <a:gd name="T1" fmla="*/ 1 h 13"/>
                <a:gd name="T2" fmla="*/ 6 w 82"/>
                <a:gd name="T3" fmla="*/ 1 h 13"/>
                <a:gd name="T4" fmla="*/ 6 w 82"/>
                <a:gd name="T5" fmla="*/ 10 h 13"/>
                <a:gd name="T6" fmla="*/ 8 w 82"/>
                <a:gd name="T7" fmla="*/ 11 h 13"/>
                <a:gd name="T8" fmla="*/ 71 w 82"/>
                <a:gd name="T9" fmla="*/ 11 h 13"/>
                <a:gd name="T10" fmla="*/ 79 w 82"/>
                <a:gd name="T11" fmla="*/ 7 h 13"/>
                <a:gd name="T12" fmla="*/ 73 w 82"/>
                <a:gd name="T13" fmla="*/ 0 h 13"/>
                <a:gd name="T14" fmla="*/ 32 w 82"/>
                <a:gd name="T15" fmla="*/ 2 h 13"/>
                <a:gd name="T16" fmla="*/ 11 w 82"/>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3">
                  <a:moveTo>
                    <a:pt x="11" y="1"/>
                  </a:moveTo>
                  <a:cubicBezTo>
                    <a:pt x="9" y="1"/>
                    <a:pt x="8" y="1"/>
                    <a:pt x="6" y="1"/>
                  </a:cubicBezTo>
                  <a:cubicBezTo>
                    <a:pt x="0" y="2"/>
                    <a:pt x="1" y="9"/>
                    <a:pt x="6" y="10"/>
                  </a:cubicBezTo>
                  <a:cubicBezTo>
                    <a:pt x="6" y="11"/>
                    <a:pt x="7" y="11"/>
                    <a:pt x="8" y="11"/>
                  </a:cubicBezTo>
                  <a:cubicBezTo>
                    <a:pt x="29" y="13"/>
                    <a:pt x="50" y="13"/>
                    <a:pt x="71" y="11"/>
                  </a:cubicBezTo>
                  <a:cubicBezTo>
                    <a:pt x="74" y="10"/>
                    <a:pt x="78" y="10"/>
                    <a:pt x="79" y="7"/>
                  </a:cubicBezTo>
                  <a:cubicBezTo>
                    <a:pt x="82" y="3"/>
                    <a:pt x="78" y="1"/>
                    <a:pt x="73" y="0"/>
                  </a:cubicBezTo>
                  <a:cubicBezTo>
                    <a:pt x="60" y="2"/>
                    <a:pt x="46" y="2"/>
                    <a:pt x="32" y="2"/>
                  </a:cubicBezTo>
                  <a:cubicBezTo>
                    <a:pt x="25" y="2"/>
                    <a:pt x="18"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915">
              <a:extLst>
                <a:ext uri="{FF2B5EF4-FFF2-40B4-BE49-F238E27FC236}">
                  <a16:creationId xmlns:a16="http://schemas.microsoft.com/office/drawing/2014/main" id="{31A1AA0E-3239-DE53-7F1D-589CC74327D1}"/>
                </a:ext>
              </a:extLst>
            </p:cNvPr>
            <p:cNvSpPr>
              <a:spLocks/>
            </p:cNvSpPr>
            <p:nvPr/>
          </p:nvSpPr>
          <p:spPr bwMode="auto">
            <a:xfrm>
              <a:off x="3572" y="2239"/>
              <a:ext cx="83" cy="24"/>
            </a:xfrm>
            <a:custGeom>
              <a:avLst/>
              <a:gdLst>
                <a:gd name="T0" fmla="*/ 1 w 68"/>
                <a:gd name="T1" fmla="*/ 3 h 20"/>
                <a:gd name="T2" fmla="*/ 57 w 68"/>
                <a:gd name="T3" fmla="*/ 19 h 20"/>
                <a:gd name="T4" fmla="*/ 63 w 68"/>
                <a:gd name="T5" fmla="*/ 19 h 20"/>
                <a:gd name="T6" fmla="*/ 68 w 68"/>
                <a:gd name="T7" fmla="*/ 13 h 20"/>
                <a:gd name="T8" fmla="*/ 65 w 68"/>
                <a:gd name="T9" fmla="*/ 10 h 20"/>
                <a:gd name="T10" fmla="*/ 2 w 68"/>
                <a:gd name="T11" fmla="*/ 0 h 20"/>
                <a:gd name="T12" fmla="*/ 1 w 68"/>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68" h="20">
                  <a:moveTo>
                    <a:pt x="1" y="3"/>
                  </a:moveTo>
                  <a:cubicBezTo>
                    <a:pt x="19" y="11"/>
                    <a:pt x="38" y="16"/>
                    <a:pt x="57" y="19"/>
                  </a:cubicBezTo>
                  <a:cubicBezTo>
                    <a:pt x="59" y="19"/>
                    <a:pt x="61" y="20"/>
                    <a:pt x="63" y="19"/>
                  </a:cubicBezTo>
                  <a:cubicBezTo>
                    <a:pt x="66" y="19"/>
                    <a:pt x="68" y="16"/>
                    <a:pt x="68" y="13"/>
                  </a:cubicBezTo>
                  <a:cubicBezTo>
                    <a:pt x="67" y="11"/>
                    <a:pt x="66" y="11"/>
                    <a:pt x="65" y="10"/>
                  </a:cubicBezTo>
                  <a:cubicBezTo>
                    <a:pt x="44" y="7"/>
                    <a:pt x="23" y="3"/>
                    <a:pt x="2" y="0"/>
                  </a:cubicBezTo>
                  <a:cubicBezTo>
                    <a:pt x="0" y="0"/>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a:extLst>
              <a:ext uri="{FF2B5EF4-FFF2-40B4-BE49-F238E27FC236}">
                <a16:creationId xmlns:a16="http://schemas.microsoft.com/office/drawing/2014/main" id="{1D38BCEC-3E8C-9529-E879-1C0FA5D2D231}"/>
              </a:ext>
            </a:extLst>
          </p:cNvPr>
          <p:cNvSpPr txBox="1"/>
          <p:nvPr/>
        </p:nvSpPr>
        <p:spPr>
          <a:xfrm rot="21430839">
            <a:off x="3133823" y="1676182"/>
            <a:ext cx="1319592" cy="1103379"/>
          </a:xfrm>
          <a:prstGeom prst="rect">
            <a:avLst/>
          </a:prstGeom>
          <a:noFill/>
        </p:spPr>
        <p:txBody>
          <a:bodyPr wrap="none" rtlCol="0">
            <a:spAutoFit/>
          </a:bodyPr>
          <a:lstStyle/>
          <a:p>
            <a:pPr algn="ctr">
              <a:lnSpc>
                <a:spcPct val="90000"/>
              </a:lnSpc>
              <a:buClr>
                <a:schemeClr val="tx1"/>
              </a:buClr>
            </a:pPr>
            <a:r>
              <a:rPr lang="en-US" sz="3600" dirty="0">
                <a:solidFill>
                  <a:schemeClr val="accent2"/>
                </a:solidFill>
                <a:effectLst>
                  <a:glow rad="127000">
                    <a:schemeClr val="bg1">
                      <a:lumMod val="85000"/>
                      <a:lumOff val="15000"/>
                    </a:schemeClr>
                  </a:glow>
                </a:effectLst>
                <a:latin typeface="Chalk Board" panose="02000500000000000000" pitchFamily="2" charset="0"/>
              </a:rPr>
              <a:t>secret</a:t>
            </a:r>
          </a:p>
          <a:p>
            <a:pPr algn="ctr">
              <a:lnSpc>
                <a:spcPct val="90000"/>
              </a:lnSpc>
              <a:buClr>
                <a:schemeClr val="tx1"/>
              </a:buClr>
            </a:pPr>
            <a:r>
              <a:rPr lang="en-US" sz="3600" dirty="0">
                <a:solidFill>
                  <a:schemeClr val="accent2"/>
                </a:solidFill>
                <a:effectLst>
                  <a:glow rad="127000">
                    <a:schemeClr val="bg1">
                      <a:lumMod val="85000"/>
                      <a:lumOff val="15000"/>
                    </a:schemeClr>
                  </a:glow>
                </a:effectLst>
                <a:latin typeface="Chalk Board" panose="02000500000000000000" pitchFamily="2" charset="0"/>
              </a:rPr>
              <a:t>message</a:t>
            </a:r>
            <a:endParaRPr lang="en-CA" sz="3600" dirty="0">
              <a:solidFill>
                <a:schemeClr val="accent2"/>
              </a:solidFill>
              <a:effectLst>
                <a:glow rad="127000">
                  <a:schemeClr val="bg1">
                    <a:lumMod val="85000"/>
                    <a:lumOff val="15000"/>
                  </a:schemeClr>
                </a:glow>
              </a:effectLst>
              <a:latin typeface="Chalk Board" panose="02000500000000000000" pitchFamily="2" charset="0"/>
            </a:endParaRPr>
          </a:p>
        </p:txBody>
      </p:sp>
    </p:spTree>
    <p:custDataLst>
      <p:tags r:id="rId1"/>
    </p:custDataLst>
    <p:extLst>
      <p:ext uri="{BB962C8B-B14F-4D97-AF65-F5344CB8AC3E}">
        <p14:creationId xmlns:p14="http://schemas.microsoft.com/office/powerpoint/2010/main" val="48122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15">
        <p159:morph option="byObject"/>
      </p:transition>
    </mc:Choice>
    <mc:Fallback xmlns="">
      <p:transition spd="slow" advTm="46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22" presetClass="entr" presetSubtype="1"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CA0E7-F79D-2512-3523-331C7B7A57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3E0D8-7158-BA6B-7B5F-2536537B64F4}"/>
              </a:ext>
            </a:extLst>
          </p:cNvPr>
          <p:cNvSpPr>
            <a:spLocks noGrp="1"/>
          </p:cNvSpPr>
          <p:nvPr>
            <p:ph type="title"/>
          </p:nvPr>
        </p:nvSpPr>
        <p:spPr/>
        <p:txBody>
          <a:bodyPr>
            <a:normAutofit/>
          </a:bodyPr>
          <a:lstStyle/>
          <a:p>
            <a:r>
              <a:rPr lang="en-US" sz="7200" dirty="0">
                <a:latin typeface="Chalk Board" panose="02000500000000000000" pitchFamily="2" charset="0"/>
              </a:rPr>
              <a:t>Key Exchange</a:t>
            </a:r>
          </a:p>
        </p:txBody>
      </p:sp>
      <p:pic>
        <p:nvPicPr>
          <p:cNvPr id="4" name="Graphic 3" descr="Female Profile outline">
            <a:extLst>
              <a:ext uri="{FF2B5EF4-FFF2-40B4-BE49-F238E27FC236}">
                <a16:creationId xmlns:a16="http://schemas.microsoft.com/office/drawing/2014/main" id="{805EFE40-A3C0-6BC8-9046-DD53138AB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026" y="2937978"/>
            <a:ext cx="2527853" cy="2527853"/>
          </a:xfrm>
          <a:prstGeom prst="rect">
            <a:avLst/>
          </a:prstGeom>
        </p:spPr>
      </p:pic>
      <p:pic>
        <p:nvPicPr>
          <p:cNvPr id="6" name="Graphic 5" descr="Male profile outline">
            <a:extLst>
              <a:ext uri="{FF2B5EF4-FFF2-40B4-BE49-F238E27FC236}">
                <a16:creationId xmlns:a16="http://schemas.microsoft.com/office/drawing/2014/main" id="{E241917D-D00C-60BE-3CB1-32C773A980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6403" y="2816923"/>
            <a:ext cx="2527853" cy="2527853"/>
          </a:xfrm>
          <a:prstGeom prst="rect">
            <a:avLst/>
          </a:prstGeom>
        </p:spPr>
      </p:pic>
      <p:pic>
        <p:nvPicPr>
          <p:cNvPr id="8" name="Graphic 7" descr="Devil face outline outline">
            <a:extLst>
              <a:ext uri="{FF2B5EF4-FFF2-40B4-BE49-F238E27FC236}">
                <a16:creationId xmlns:a16="http://schemas.microsoft.com/office/drawing/2014/main" id="{D5040112-5C0E-2A9B-0937-BB8F002BAC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0354" y="1287327"/>
            <a:ext cx="1200877" cy="1200877"/>
          </a:xfrm>
          <a:prstGeom prst="rect">
            <a:avLst/>
          </a:prstGeom>
        </p:spPr>
      </p:pic>
      <p:cxnSp>
        <p:nvCxnSpPr>
          <p:cNvPr id="3" name="Straight Arrow Connector 2">
            <a:extLst>
              <a:ext uri="{FF2B5EF4-FFF2-40B4-BE49-F238E27FC236}">
                <a16:creationId xmlns:a16="http://schemas.microsoft.com/office/drawing/2014/main" id="{3EC6498E-AD08-562D-0B19-6E5751515118}"/>
              </a:ext>
            </a:extLst>
          </p:cNvPr>
          <p:cNvCxnSpPr>
            <a:cxnSpLocks/>
          </p:cNvCxnSpPr>
          <p:nvPr/>
        </p:nvCxnSpPr>
        <p:spPr>
          <a:xfrm>
            <a:off x="2895597" y="3758580"/>
            <a:ext cx="5619545" cy="1559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FA58DD98-870D-C236-882F-692C06B92310}"/>
              </a:ext>
            </a:extLst>
          </p:cNvPr>
          <p:cNvCxnSpPr>
            <a:cxnSpLocks/>
          </p:cNvCxnSpPr>
          <p:nvPr/>
        </p:nvCxnSpPr>
        <p:spPr>
          <a:xfrm flipH="1">
            <a:off x="2721474" y="5121482"/>
            <a:ext cx="5637760"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53487A-0300-1361-5C49-48177582AA29}"/>
                  </a:ext>
                </a:extLst>
              </p:cNvPr>
              <p:cNvSpPr txBox="1"/>
              <p:nvPr/>
            </p:nvSpPr>
            <p:spPr>
              <a:xfrm>
                <a:off x="4639994" y="3888667"/>
                <a:ext cx="2612776" cy="12158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6600" b="0" i="1" smtClean="0">
                              <a:latin typeface="Cambria Math" panose="02040503050406030204" pitchFamily="18" charset="0"/>
                            </a:rPr>
                          </m:ctrlPr>
                        </m:sSupPr>
                        <m:e>
                          <m:r>
                            <m:rPr>
                              <m:nor/>
                            </m:rPr>
                            <a:rPr lang="en-US" sz="6600" b="0" i="0" smtClean="0">
                              <a:latin typeface="Cambria Math" panose="02040503050406030204" pitchFamily="18" charset="0"/>
                            </a:rPr>
                            <m:t> </m:t>
                          </m:r>
                          <m:r>
                            <m:rPr>
                              <m:nor/>
                            </m:rPr>
                            <a:rPr lang="en-US" sz="6600" b="0" i="0" smtClean="0">
                              <a:latin typeface="Chalk Board" panose="02000500000000000000" pitchFamily="2" charset="0"/>
                            </a:rPr>
                            <m:t>g</m:t>
                          </m:r>
                        </m:e>
                        <m:sup>
                          <m:r>
                            <m:rPr>
                              <m:nor/>
                            </m:rPr>
                            <a:rPr lang="en-US" sz="6600" b="0" i="0" smtClean="0">
                              <a:latin typeface="Chalk Board" panose="02000500000000000000" pitchFamily="2" charset="0"/>
                            </a:rPr>
                            <m:t>y</m:t>
                          </m:r>
                        </m:sup>
                      </m:sSup>
                    </m:oMath>
                  </m:oMathPara>
                </a14:m>
                <a:endParaRPr lang="en-US" sz="6600" dirty="0">
                  <a:latin typeface="Chalk Board" panose="02000500000000000000" pitchFamily="2" charset="0"/>
                </a:endParaRPr>
              </a:p>
            </p:txBody>
          </p:sp>
        </mc:Choice>
        <mc:Fallback xmlns="">
          <p:sp>
            <p:nvSpPr>
              <p:cNvPr id="11" name="TextBox 10">
                <a:extLst>
                  <a:ext uri="{FF2B5EF4-FFF2-40B4-BE49-F238E27FC236}">
                    <a16:creationId xmlns:a16="http://schemas.microsoft.com/office/drawing/2014/main" id="{E9F7ADD2-F758-6043-3903-B58DA7AB29DC}"/>
                  </a:ext>
                </a:extLst>
              </p:cNvPr>
              <p:cNvSpPr txBox="1">
                <a:spLocks noRot="1" noChangeAspect="1" noMove="1" noResize="1" noEditPoints="1" noAdjustHandles="1" noChangeArrowheads="1" noChangeShapeType="1" noTextEdit="1"/>
              </p:cNvSpPr>
              <p:nvPr/>
            </p:nvSpPr>
            <p:spPr>
              <a:xfrm>
                <a:off x="4639994" y="3888667"/>
                <a:ext cx="2612776" cy="1215846"/>
              </a:xfrm>
              <a:prstGeom prst="rect">
                <a:avLst/>
              </a:prstGeom>
              <a:blipFill>
                <a:blip r:embed="rId8"/>
                <a:stretch>
                  <a:fillRect t="-11458"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FB2630-74A5-A9E5-FE80-C9673A005100}"/>
                  </a:ext>
                </a:extLst>
              </p:cNvPr>
              <p:cNvSpPr txBox="1"/>
              <p:nvPr/>
            </p:nvSpPr>
            <p:spPr>
              <a:xfrm>
                <a:off x="-82096" y="5393920"/>
                <a:ext cx="2612776" cy="12158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6600" b="0" i="1" smtClean="0">
                              <a:latin typeface="Cambria Math" panose="02040503050406030204" pitchFamily="18" charset="0"/>
                            </a:rPr>
                          </m:ctrlPr>
                        </m:sSupPr>
                        <m:e>
                          <m:r>
                            <m:rPr>
                              <m:nor/>
                            </m:rPr>
                            <a:rPr lang="en-US" sz="6600" b="0" i="0" smtClean="0">
                              <a:latin typeface="Cambria Math" panose="02040503050406030204" pitchFamily="18" charset="0"/>
                            </a:rPr>
                            <m:t> </m:t>
                          </m:r>
                          <m:r>
                            <m:rPr>
                              <m:nor/>
                            </m:rPr>
                            <a:rPr lang="en-US" sz="6600" b="0" i="0" smtClean="0">
                              <a:latin typeface="Chalk Board" panose="02000500000000000000" pitchFamily="2" charset="0"/>
                            </a:rPr>
                            <m:t>g</m:t>
                          </m:r>
                        </m:e>
                        <m:sup>
                          <m:r>
                            <m:rPr>
                              <m:nor/>
                            </m:rPr>
                            <a:rPr lang="en-US" sz="6600" b="0" i="0" smtClean="0">
                              <a:latin typeface="Chalk Board" panose="02000500000000000000" pitchFamily="2" charset="0"/>
                            </a:rPr>
                            <m:t>xy</m:t>
                          </m:r>
                        </m:sup>
                      </m:sSup>
                      <m:r>
                        <a:rPr lang="en-US" sz="6600" b="0" i="1" smtClean="0">
                          <a:latin typeface="Cambria Math" panose="02040503050406030204" pitchFamily="18" charset="0"/>
                        </a:rPr>
                        <m:t> </m:t>
                      </m:r>
                    </m:oMath>
                  </m:oMathPara>
                </a14:m>
                <a:endParaRPr lang="en-US" sz="6600" dirty="0">
                  <a:latin typeface="Chalk Board" panose="02000500000000000000" pitchFamily="2" charset="0"/>
                </a:endParaRPr>
              </a:p>
            </p:txBody>
          </p:sp>
        </mc:Choice>
        <mc:Fallback xmlns="">
          <p:sp>
            <p:nvSpPr>
              <p:cNvPr id="12" name="TextBox 11">
                <a:extLst>
                  <a:ext uri="{FF2B5EF4-FFF2-40B4-BE49-F238E27FC236}">
                    <a16:creationId xmlns:a16="http://schemas.microsoft.com/office/drawing/2014/main" id="{BC2B9A10-C52C-5EDB-7565-289D24B258D3}"/>
                  </a:ext>
                </a:extLst>
              </p:cNvPr>
              <p:cNvSpPr txBox="1">
                <a:spLocks noRot="1" noChangeAspect="1" noMove="1" noResize="1" noEditPoints="1" noAdjustHandles="1" noChangeArrowheads="1" noChangeShapeType="1" noTextEdit="1"/>
              </p:cNvSpPr>
              <p:nvPr/>
            </p:nvSpPr>
            <p:spPr>
              <a:xfrm>
                <a:off x="-82096" y="5393920"/>
                <a:ext cx="2612776" cy="1215846"/>
              </a:xfrm>
              <a:prstGeom prst="rect">
                <a:avLst/>
              </a:prstGeom>
              <a:blipFill>
                <a:blip r:embed="rId9"/>
                <a:stretch>
                  <a:fillRect t="-11340" b="-20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7689435-899C-379C-7B5C-035B2F4838E8}"/>
                  </a:ext>
                </a:extLst>
              </p:cNvPr>
              <p:cNvSpPr txBox="1"/>
              <p:nvPr/>
            </p:nvSpPr>
            <p:spPr>
              <a:xfrm>
                <a:off x="4639994" y="2634630"/>
                <a:ext cx="2612776"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6600" b="0" i="1" smtClean="0">
                              <a:latin typeface="Cambria Math" panose="02040503050406030204" pitchFamily="18" charset="0"/>
                            </a:rPr>
                          </m:ctrlPr>
                        </m:sSupPr>
                        <m:e>
                          <m:r>
                            <m:rPr>
                              <m:nor/>
                            </m:rPr>
                            <a:rPr lang="en-US" sz="6600" b="0" i="0" smtClean="0">
                              <a:latin typeface="Cambria Math" panose="02040503050406030204" pitchFamily="18" charset="0"/>
                            </a:rPr>
                            <m:t> </m:t>
                          </m:r>
                          <m:r>
                            <m:rPr>
                              <m:nor/>
                            </m:rPr>
                            <a:rPr lang="en-US" sz="6600" b="0" i="0" smtClean="0">
                              <a:latin typeface="Chalk Board" panose="02000500000000000000" pitchFamily="2" charset="0"/>
                            </a:rPr>
                            <m:t>g</m:t>
                          </m:r>
                        </m:e>
                        <m:sup>
                          <m:r>
                            <m:rPr>
                              <m:nor/>
                            </m:rPr>
                            <a:rPr lang="en-US" sz="6600" b="0" i="0" smtClean="0">
                              <a:latin typeface="Chalk Board" panose="02000500000000000000" pitchFamily="2" charset="0"/>
                            </a:rPr>
                            <m:t>x</m:t>
                          </m:r>
                        </m:sup>
                      </m:sSup>
                    </m:oMath>
                  </m:oMathPara>
                </a14:m>
                <a:endParaRPr lang="en-US" sz="66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99FE2E2C-1D23-74E1-0570-74DED2E7DBE7}"/>
                  </a:ext>
                </a:extLst>
              </p:cNvPr>
              <p:cNvSpPr txBox="1">
                <a:spLocks noRot="1" noChangeAspect="1" noMove="1" noResize="1" noEditPoints="1" noAdjustHandles="1" noChangeArrowheads="1" noChangeShapeType="1" noTextEdit="1"/>
              </p:cNvSpPr>
              <p:nvPr/>
            </p:nvSpPr>
            <p:spPr>
              <a:xfrm>
                <a:off x="4639994" y="2634630"/>
                <a:ext cx="2612776" cy="1107996"/>
              </a:xfrm>
              <a:prstGeom prst="rect">
                <a:avLst/>
              </a:prstGeom>
              <a:blipFill>
                <a:blip r:embed="rId10"/>
                <a:stretch>
                  <a:fillRect t="-9091" b="-23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EA6F50-16E5-8B41-F6A8-CEF200473A18}"/>
                  </a:ext>
                </a:extLst>
              </p:cNvPr>
              <p:cNvSpPr txBox="1"/>
              <p:nvPr/>
            </p:nvSpPr>
            <p:spPr>
              <a:xfrm>
                <a:off x="9205886" y="5344776"/>
                <a:ext cx="2612776" cy="12158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6600" b="0" i="1" smtClean="0">
                              <a:latin typeface="Cambria Math" panose="02040503050406030204" pitchFamily="18" charset="0"/>
                            </a:rPr>
                          </m:ctrlPr>
                        </m:sSupPr>
                        <m:e>
                          <m:r>
                            <m:rPr>
                              <m:nor/>
                            </m:rPr>
                            <a:rPr lang="en-US" sz="6600" b="0" i="0" smtClean="0">
                              <a:latin typeface="Cambria Math" panose="02040503050406030204" pitchFamily="18" charset="0"/>
                            </a:rPr>
                            <m:t> </m:t>
                          </m:r>
                          <m:r>
                            <m:rPr>
                              <m:nor/>
                            </m:rPr>
                            <a:rPr lang="en-US" sz="6600" b="0" i="0" smtClean="0">
                              <a:latin typeface="Chalk Board" panose="02000500000000000000" pitchFamily="2" charset="0"/>
                            </a:rPr>
                            <m:t>g</m:t>
                          </m:r>
                        </m:e>
                        <m:sup>
                          <m:r>
                            <m:rPr>
                              <m:nor/>
                            </m:rPr>
                            <a:rPr lang="en-US" sz="6600" b="0" i="0" smtClean="0">
                              <a:latin typeface="Chalk Board" panose="02000500000000000000" pitchFamily="2" charset="0"/>
                            </a:rPr>
                            <m:t>xy</m:t>
                          </m:r>
                        </m:sup>
                      </m:sSup>
                    </m:oMath>
                  </m:oMathPara>
                </a14:m>
                <a:endParaRPr lang="en-US" sz="66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940170C8-4BBF-C1CF-875D-5319584F33B2}"/>
                  </a:ext>
                </a:extLst>
              </p:cNvPr>
              <p:cNvSpPr txBox="1">
                <a:spLocks noRot="1" noChangeAspect="1" noMove="1" noResize="1" noEditPoints="1" noAdjustHandles="1" noChangeArrowheads="1" noChangeShapeType="1" noTextEdit="1"/>
              </p:cNvSpPr>
              <p:nvPr/>
            </p:nvSpPr>
            <p:spPr>
              <a:xfrm>
                <a:off x="9205886" y="5344776"/>
                <a:ext cx="2612776" cy="1215846"/>
              </a:xfrm>
              <a:prstGeom prst="rect">
                <a:avLst/>
              </a:prstGeom>
              <a:blipFill>
                <a:blip r:embed="rId11"/>
                <a:stretch>
                  <a:fillRect t="-11340" b="-2061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68F4296-360B-138E-5CE5-66AEF23871D6}"/>
              </a:ext>
            </a:extLst>
          </p:cNvPr>
          <p:cNvSpPr txBox="1"/>
          <p:nvPr/>
        </p:nvSpPr>
        <p:spPr>
          <a:xfrm>
            <a:off x="373338" y="2311464"/>
            <a:ext cx="2860078" cy="646331"/>
          </a:xfrm>
          <a:prstGeom prst="rect">
            <a:avLst/>
          </a:prstGeom>
          <a:noFill/>
        </p:spPr>
        <p:txBody>
          <a:bodyPr wrap="none" rtlCol="0">
            <a:spAutoFit/>
          </a:bodyPr>
          <a:lstStyle/>
          <a:p>
            <a:r>
              <a:rPr lang="en-US" sz="3600" dirty="0">
                <a:latin typeface="Chalk Board" panose="02000500000000000000" pitchFamily="2" charset="0"/>
              </a:rPr>
              <a:t>x is Private to Alice</a:t>
            </a:r>
          </a:p>
        </p:txBody>
      </p:sp>
      <p:sp>
        <p:nvSpPr>
          <p:cNvPr id="9" name="TextBox 8">
            <a:extLst>
              <a:ext uri="{FF2B5EF4-FFF2-40B4-BE49-F238E27FC236}">
                <a16:creationId xmlns:a16="http://schemas.microsoft.com/office/drawing/2014/main" id="{7C758768-F4C5-8DBA-3A52-A92B854942DE}"/>
              </a:ext>
            </a:extLst>
          </p:cNvPr>
          <p:cNvSpPr txBox="1"/>
          <p:nvPr/>
        </p:nvSpPr>
        <p:spPr>
          <a:xfrm>
            <a:off x="8898582" y="2311463"/>
            <a:ext cx="2624436" cy="646331"/>
          </a:xfrm>
          <a:prstGeom prst="rect">
            <a:avLst/>
          </a:prstGeom>
          <a:noFill/>
        </p:spPr>
        <p:txBody>
          <a:bodyPr wrap="none" rtlCol="0">
            <a:spAutoFit/>
          </a:bodyPr>
          <a:lstStyle/>
          <a:p>
            <a:r>
              <a:rPr lang="en-US" sz="3600" dirty="0">
                <a:latin typeface="Chalk Board" panose="02000500000000000000" pitchFamily="2" charset="0"/>
              </a:rPr>
              <a:t>y is Private to Bob</a:t>
            </a:r>
          </a:p>
        </p:txBody>
      </p:sp>
    </p:spTree>
    <p:extLst>
      <p:ext uri="{BB962C8B-B14F-4D97-AF65-F5344CB8AC3E}">
        <p14:creationId xmlns:p14="http://schemas.microsoft.com/office/powerpoint/2010/main" val="1742170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459C-FE96-B21D-1883-0C58C872E46A}"/>
              </a:ext>
            </a:extLst>
          </p:cNvPr>
          <p:cNvSpPr>
            <a:spLocks noGrp="1"/>
          </p:cNvSpPr>
          <p:nvPr>
            <p:ph type="title"/>
          </p:nvPr>
        </p:nvSpPr>
        <p:spPr/>
        <p:txBody>
          <a:bodyPr/>
          <a:lstStyle/>
          <a:p>
            <a:r>
              <a:rPr lang="en-US" dirty="0">
                <a:latin typeface="Chalk Board" panose="02000500000000000000" pitchFamily="2" charset="0"/>
              </a:rPr>
              <a:t>IPSEC VPN Fundamentals (IKE Phase 1)</a:t>
            </a:r>
          </a:p>
        </p:txBody>
      </p:sp>
      <p:pic>
        <p:nvPicPr>
          <p:cNvPr id="3" name="Graphic 2" descr="Female Profile outline">
            <a:extLst>
              <a:ext uri="{FF2B5EF4-FFF2-40B4-BE49-F238E27FC236}">
                <a16:creationId xmlns:a16="http://schemas.microsoft.com/office/drawing/2014/main" id="{D0F7D86B-2725-812F-408F-4BA30333DB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38" y="3213847"/>
            <a:ext cx="1835125" cy="1835125"/>
          </a:xfrm>
          <a:prstGeom prst="rect">
            <a:avLst/>
          </a:prstGeom>
        </p:spPr>
      </p:pic>
      <p:pic>
        <p:nvPicPr>
          <p:cNvPr id="4" name="Graphic 3" descr="Male profile outline">
            <a:extLst>
              <a:ext uri="{FF2B5EF4-FFF2-40B4-BE49-F238E27FC236}">
                <a16:creationId xmlns:a16="http://schemas.microsoft.com/office/drawing/2014/main" id="{00664076-C2F6-FB09-77EB-A869DE19F8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529" y="3309978"/>
            <a:ext cx="1617939" cy="1617939"/>
          </a:xfrm>
          <a:prstGeom prst="rect">
            <a:avLst/>
          </a:prstGeom>
        </p:spPr>
      </p:pic>
      <p:cxnSp>
        <p:nvCxnSpPr>
          <p:cNvPr id="5" name="Straight Arrow Connector 4">
            <a:extLst>
              <a:ext uri="{FF2B5EF4-FFF2-40B4-BE49-F238E27FC236}">
                <a16:creationId xmlns:a16="http://schemas.microsoft.com/office/drawing/2014/main" id="{D0D328C0-96A4-3D8F-EBDF-CA4929A86DDF}"/>
              </a:ext>
            </a:extLst>
          </p:cNvPr>
          <p:cNvCxnSpPr>
            <a:cxnSpLocks/>
          </p:cNvCxnSpPr>
          <p:nvPr/>
        </p:nvCxnSpPr>
        <p:spPr>
          <a:xfrm>
            <a:off x="2940304" y="2436323"/>
            <a:ext cx="5302743" cy="29704"/>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DC888808-0A6A-BFB4-782D-4A575D1E57B1}"/>
              </a:ext>
            </a:extLst>
          </p:cNvPr>
          <p:cNvCxnSpPr>
            <a:cxnSpLocks/>
          </p:cNvCxnSpPr>
          <p:nvPr/>
        </p:nvCxnSpPr>
        <p:spPr>
          <a:xfrm flipH="1">
            <a:off x="2805715" y="2916613"/>
            <a:ext cx="5343203"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5A576D7D-ED82-99CC-8173-7F67A55C3C64}"/>
              </a:ext>
            </a:extLst>
          </p:cNvPr>
          <p:cNvSpPr txBox="1"/>
          <p:nvPr/>
        </p:nvSpPr>
        <p:spPr>
          <a:xfrm>
            <a:off x="8498102" y="2466027"/>
            <a:ext cx="2303836" cy="369332"/>
          </a:xfrm>
          <a:prstGeom prst="rect">
            <a:avLst/>
          </a:prstGeom>
          <a:noFill/>
        </p:spPr>
        <p:txBody>
          <a:bodyPr wrap="none" rtlCol="0">
            <a:spAutoFit/>
          </a:bodyPr>
          <a:lstStyle/>
          <a:p>
            <a:r>
              <a:rPr lang="en-US" dirty="0">
                <a:latin typeface="Chalk Board" panose="02000500000000000000" pitchFamily="2" charset="0"/>
              </a:rPr>
              <a:t>Authentication using certificates</a:t>
            </a:r>
          </a:p>
        </p:txBody>
      </p:sp>
      <p:cxnSp>
        <p:nvCxnSpPr>
          <p:cNvPr id="10" name="Straight Arrow Connector 9">
            <a:extLst>
              <a:ext uri="{FF2B5EF4-FFF2-40B4-BE49-F238E27FC236}">
                <a16:creationId xmlns:a16="http://schemas.microsoft.com/office/drawing/2014/main" id="{348B02FB-6FD5-5A4F-3E5E-A253FCD4C612}"/>
              </a:ext>
            </a:extLst>
          </p:cNvPr>
          <p:cNvCxnSpPr>
            <a:cxnSpLocks/>
          </p:cNvCxnSpPr>
          <p:nvPr/>
        </p:nvCxnSpPr>
        <p:spPr>
          <a:xfrm>
            <a:off x="2940304" y="3610699"/>
            <a:ext cx="5302743"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822E611A-3364-06DD-3FCF-8442C4C8C2B8}"/>
              </a:ext>
            </a:extLst>
          </p:cNvPr>
          <p:cNvCxnSpPr>
            <a:cxnSpLocks/>
          </p:cNvCxnSpPr>
          <p:nvPr/>
        </p:nvCxnSpPr>
        <p:spPr>
          <a:xfrm flipH="1">
            <a:off x="2805715" y="4090989"/>
            <a:ext cx="5437332"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0CE5B585-6EED-1DC2-0B13-2275AF81816E}"/>
              </a:ext>
            </a:extLst>
          </p:cNvPr>
          <p:cNvSpPr txBox="1"/>
          <p:nvPr/>
        </p:nvSpPr>
        <p:spPr>
          <a:xfrm>
            <a:off x="8498102" y="3674834"/>
            <a:ext cx="1348446" cy="369332"/>
          </a:xfrm>
          <a:prstGeom prst="rect">
            <a:avLst/>
          </a:prstGeom>
          <a:noFill/>
        </p:spPr>
        <p:txBody>
          <a:bodyPr wrap="none" rtlCol="0">
            <a:spAutoFit/>
          </a:bodyPr>
          <a:lstStyle/>
          <a:p>
            <a:r>
              <a:rPr lang="en-US" dirty="0">
                <a:latin typeface="Chalk Board" panose="02000500000000000000" pitchFamily="2" charset="0"/>
              </a:rPr>
              <a:t>DH Key Exchange</a:t>
            </a:r>
          </a:p>
        </p:txBody>
      </p:sp>
    </p:spTree>
    <p:extLst>
      <p:ext uri="{BB962C8B-B14F-4D97-AF65-F5344CB8AC3E}">
        <p14:creationId xmlns:p14="http://schemas.microsoft.com/office/powerpoint/2010/main" val="137227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80F8B-29E4-1CDE-99D6-6D462BBCF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AB490-50DA-1999-E737-658A3717072A}"/>
              </a:ext>
            </a:extLst>
          </p:cNvPr>
          <p:cNvSpPr>
            <a:spLocks noGrp="1"/>
          </p:cNvSpPr>
          <p:nvPr>
            <p:ph type="title"/>
          </p:nvPr>
        </p:nvSpPr>
        <p:spPr/>
        <p:txBody>
          <a:bodyPr/>
          <a:lstStyle/>
          <a:p>
            <a:r>
              <a:rPr lang="en-US" dirty="0">
                <a:latin typeface="Chalk Board" panose="02000500000000000000" pitchFamily="2" charset="0"/>
              </a:rPr>
              <a:t>IPSEC VPN Fundamentals (IKE Phase 1)</a:t>
            </a:r>
          </a:p>
        </p:txBody>
      </p:sp>
      <p:pic>
        <p:nvPicPr>
          <p:cNvPr id="3" name="Graphic 2" descr="Female Profile outline">
            <a:extLst>
              <a:ext uri="{FF2B5EF4-FFF2-40B4-BE49-F238E27FC236}">
                <a16:creationId xmlns:a16="http://schemas.microsoft.com/office/drawing/2014/main" id="{9E07875D-67EB-9ECD-1F98-CD005608FF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38" y="3213847"/>
            <a:ext cx="1835125" cy="1835125"/>
          </a:xfrm>
          <a:prstGeom prst="rect">
            <a:avLst/>
          </a:prstGeom>
        </p:spPr>
      </p:pic>
      <p:pic>
        <p:nvPicPr>
          <p:cNvPr id="4" name="Graphic 3" descr="Male profile outline">
            <a:extLst>
              <a:ext uri="{FF2B5EF4-FFF2-40B4-BE49-F238E27FC236}">
                <a16:creationId xmlns:a16="http://schemas.microsoft.com/office/drawing/2014/main" id="{888EAC1A-B4A6-DEC1-0D32-A6922BF550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529" y="3309978"/>
            <a:ext cx="1617939" cy="1617939"/>
          </a:xfrm>
          <a:prstGeom prst="rect">
            <a:avLst/>
          </a:prstGeom>
        </p:spPr>
      </p:pic>
      <p:cxnSp>
        <p:nvCxnSpPr>
          <p:cNvPr id="5" name="Straight Arrow Connector 4">
            <a:extLst>
              <a:ext uri="{FF2B5EF4-FFF2-40B4-BE49-F238E27FC236}">
                <a16:creationId xmlns:a16="http://schemas.microsoft.com/office/drawing/2014/main" id="{B76E8993-88C4-BFBF-CA8A-2832A5064EC7}"/>
              </a:ext>
            </a:extLst>
          </p:cNvPr>
          <p:cNvCxnSpPr>
            <a:cxnSpLocks/>
          </p:cNvCxnSpPr>
          <p:nvPr/>
        </p:nvCxnSpPr>
        <p:spPr>
          <a:xfrm>
            <a:off x="2940304" y="2436323"/>
            <a:ext cx="5302743" cy="29704"/>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EBF3F58D-E5B4-1CFF-8096-8DE1A6673092}"/>
              </a:ext>
            </a:extLst>
          </p:cNvPr>
          <p:cNvCxnSpPr>
            <a:cxnSpLocks/>
          </p:cNvCxnSpPr>
          <p:nvPr/>
        </p:nvCxnSpPr>
        <p:spPr>
          <a:xfrm flipH="1">
            <a:off x="2805715" y="2916613"/>
            <a:ext cx="5343203"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492351D9-2B04-C6AB-471F-8362E0579D3C}"/>
              </a:ext>
            </a:extLst>
          </p:cNvPr>
          <p:cNvSpPr txBox="1"/>
          <p:nvPr/>
        </p:nvSpPr>
        <p:spPr>
          <a:xfrm>
            <a:off x="8542672" y="2043541"/>
            <a:ext cx="2218764" cy="923330"/>
          </a:xfrm>
          <a:prstGeom prst="rect">
            <a:avLst/>
          </a:prstGeom>
          <a:noFill/>
        </p:spPr>
        <p:txBody>
          <a:bodyPr wrap="square" rtlCol="0">
            <a:spAutoFit/>
          </a:bodyPr>
          <a:lstStyle/>
          <a:p>
            <a:r>
              <a:rPr lang="en-US" dirty="0">
                <a:latin typeface="Chalk Board" panose="02000500000000000000" pitchFamily="2" charset="0"/>
              </a:rPr>
              <a:t>Symmetric Key is used to encrypt and decrypt agreements and key materials</a:t>
            </a:r>
          </a:p>
        </p:txBody>
      </p:sp>
      <p:sp>
        <p:nvSpPr>
          <p:cNvPr id="12" name="TextBox 11">
            <a:extLst>
              <a:ext uri="{FF2B5EF4-FFF2-40B4-BE49-F238E27FC236}">
                <a16:creationId xmlns:a16="http://schemas.microsoft.com/office/drawing/2014/main" id="{92CB4BAC-F5D7-A709-9743-62E653443B39}"/>
              </a:ext>
            </a:extLst>
          </p:cNvPr>
          <p:cNvSpPr txBox="1"/>
          <p:nvPr/>
        </p:nvSpPr>
        <p:spPr>
          <a:xfrm>
            <a:off x="8542672" y="2999776"/>
            <a:ext cx="2032929" cy="369332"/>
          </a:xfrm>
          <a:prstGeom prst="rect">
            <a:avLst/>
          </a:prstGeom>
          <a:noFill/>
        </p:spPr>
        <p:txBody>
          <a:bodyPr wrap="none" rtlCol="0">
            <a:spAutoFit/>
          </a:bodyPr>
          <a:lstStyle/>
          <a:p>
            <a:r>
              <a:rPr lang="en-US" dirty="0">
                <a:latin typeface="Chalk Board" panose="02000500000000000000" pitchFamily="2" charset="0"/>
              </a:rPr>
              <a:t>e.g. ciphers suites supported</a:t>
            </a:r>
          </a:p>
        </p:txBody>
      </p:sp>
      <p:cxnSp>
        <p:nvCxnSpPr>
          <p:cNvPr id="7" name="Straight Arrow Connector 6">
            <a:extLst>
              <a:ext uri="{FF2B5EF4-FFF2-40B4-BE49-F238E27FC236}">
                <a16:creationId xmlns:a16="http://schemas.microsoft.com/office/drawing/2014/main" id="{C9BEE4FE-9E61-2F48-E062-AEDE903B21C7}"/>
              </a:ext>
            </a:extLst>
          </p:cNvPr>
          <p:cNvCxnSpPr>
            <a:cxnSpLocks/>
          </p:cNvCxnSpPr>
          <p:nvPr/>
        </p:nvCxnSpPr>
        <p:spPr>
          <a:xfrm>
            <a:off x="2940304" y="4130331"/>
            <a:ext cx="5302743" cy="29704"/>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A8D37B82-CDC8-607E-C8CA-D54BF97A5087}"/>
              </a:ext>
            </a:extLst>
          </p:cNvPr>
          <p:cNvCxnSpPr>
            <a:cxnSpLocks/>
          </p:cNvCxnSpPr>
          <p:nvPr/>
        </p:nvCxnSpPr>
        <p:spPr>
          <a:xfrm flipH="1">
            <a:off x="2899844" y="4473675"/>
            <a:ext cx="5343203"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9E799600-7F31-7621-4816-2C40F821B821}"/>
              </a:ext>
            </a:extLst>
          </p:cNvPr>
          <p:cNvSpPr txBox="1"/>
          <p:nvPr/>
        </p:nvSpPr>
        <p:spPr>
          <a:xfrm>
            <a:off x="3034433" y="4709807"/>
            <a:ext cx="5508239" cy="369332"/>
          </a:xfrm>
          <a:prstGeom prst="rect">
            <a:avLst/>
          </a:prstGeom>
          <a:noFill/>
        </p:spPr>
        <p:txBody>
          <a:bodyPr wrap="none" rtlCol="0">
            <a:spAutoFit/>
          </a:bodyPr>
          <a:lstStyle/>
          <a:p>
            <a:r>
              <a:rPr lang="en-US" dirty="0">
                <a:latin typeface="Chalk Board" panose="02000500000000000000" pitchFamily="2" charset="0"/>
              </a:rPr>
              <a:t>The DH Key and the key material above is used to create a new key IPSec Key</a:t>
            </a:r>
          </a:p>
        </p:txBody>
      </p:sp>
      <p:sp>
        <p:nvSpPr>
          <p:cNvPr id="14" name="TextBox 13">
            <a:extLst>
              <a:ext uri="{FF2B5EF4-FFF2-40B4-BE49-F238E27FC236}">
                <a16:creationId xmlns:a16="http://schemas.microsoft.com/office/drawing/2014/main" id="{BE23A7D1-68B6-A9E0-2834-1B57669309FB}"/>
              </a:ext>
            </a:extLst>
          </p:cNvPr>
          <p:cNvSpPr txBox="1"/>
          <p:nvPr/>
        </p:nvSpPr>
        <p:spPr>
          <a:xfrm>
            <a:off x="2538776" y="5266527"/>
            <a:ext cx="7114448" cy="584775"/>
          </a:xfrm>
          <a:prstGeom prst="rect">
            <a:avLst/>
          </a:prstGeom>
          <a:noFill/>
        </p:spPr>
        <p:txBody>
          <a:bodyPr wrap="none" rtlCol="0">
            <a:spAutoFit/>
          </a:bodyPr>
          <a:lstStyle/>
          <a:p>
            <a:r>
              <a:rPr lang="en-US" sz="3200" dirty="0">
                <a:latin typeface="Chalk Board" panose="02000500000000000000" pitchFamily="2" charset="0"/>
              </a:rPr>
              <a:t>IPSec Key is used to encrypt the traffic across the tunnel </a:t>
            </a:r>
          </a:p>
        </p:txBody>
      </p:sp>
    </p:spTree>
    <p:extLst>
      <p:ext uri="{BB962C8B-B14F-4D97-AF65-F5344CB8AC3E}">
        <p14:creationId xmlns:p14="http://schemas.microsoft.com/office/powerpoint/2010/main" val="83752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8793-0BF2-8AF6-9050-CEA3E45214B3}"/>
              </a:ext>
            </a:extLst>
          </p:cNvPr>
          <p:cNvSpPr>
            <a:spLocks noGrp="1"/>
          </p:cNvSpPr>
          <p:nvPr>
            <p:ph type="title"/>
          </p:nvPr>
        </p:nvSpPr>
        <p:spPr/>
        <p:txBody>
          <a:bodyPr/>
          <a:lstStyle/>
          <a:p>
            <a:r>
              <a:rPr lang="en-US" dirty="0">
                <a:latin typeface="Chalk Board" panose="02000500000000000000" pitchFamily="2" charset="0"/>
              </a:rPr>
              <a:t>IPSec Headers</a:t>
            </a:r>
          </a:p>
        </p:txBody>
      </p:sp>
      <p:sp>
        <p:nvSpPr>
          <p:cNvPr id="4" name="TextBox 3">
            <a:extLst>
              <a:ext uri="{FF2B5EF4-FFF2-40B4-BE49-F238E27FC236}">
                <a16:creationId xmlns:a16="http://schemas.microsoft.com/office/drawing/2014/main" id="{4C9C95DF-39F1-68D0-4844-A6ECF7157B80}"/>
              </a:ext>
            </a:extLst>
          </p:cNvPr>
          <p:cNvSpPr txBox="1"/>
          <p:nvPr/>
        </p:nvSpPr>
        <p:spPr>
          <a:xfrm>
            <a:off x="860609" y="5186756"/>
            <a:ext cx="4661648" cy="769441"/>
          </a:xfrm>
          <a:prstGeom prst="rect">
            <a:avLst/>
          </a:prstGeom>
          <a:noFill/>
        </p:spPr>
        <p:txBody>
          <a:bodyPr wrap="square">
            <a:spAutoFit/>
          </a:bodyPr>
          <a:lstStyle/>
          <a:p>
            <a:r>
              <a:rPr lang="en-US" sz="4400" dirty="0">
                <a:solidFill>
                  <a:srgbClr val="FF0000"/>
                </a:solidFill>
                <a:effectLst/>
                <a:latin typeface="Chalk Board" panose="02000500000000000000" pitchFamily="2" charset="0"/>
              </a:rPr>
              <a:t>Provides no confidentiality </a:t>
            </a:r>
            <a:endParaRPr lang="en-US" sz="3600" dirty="0">
              <a:effectLst/>
              <a:latin typeface="Chalk Board" panose="02000500000000000000" pitchFamily="2" charset="0"/>
            </a:endParaRPr>
          </a:p>
        </p:txBody>
      </p:sp>
      <p:sp>
        <p:nvSpPr>
          <p:cNvPr id="6" name="TextBox 5">
            <a:extLst>
              <a:ext uri="{FF2B5EF4-FFF2-40B4-BE49-F238E27FC236}">
                <a16:creationId xmlns:a16="http://schemas.microsoft.com/office/drawing/2014/main" id="{EDF69283-CC9B-B42C-A403-D932DB797181}"/>
              </a:ext>
            </a:extLst>
          </p:cNvPr>
          <p:cNvSpPr txBox="1"/>
          <p:nvPr/>
        </p:nvSpPr>
        <p:spPr>
          <a:xfrm>
            <a:off x="838198" y="1958440"/>
            <a:ext cx="8426825" cy="923330"/>
          </a:xfrm>
          <a:prstGeom prst="rect">
            <a:avLst/>
          </a:prstGeom>
          <a:noFill/>
        </p:spPr>
        <p:txBody>
          <a:bodyPr wrap="square">
            <a:spAutoFit/>
          </a:bodyPr>
          <a:lstStyle/>
          <a:p>
            <a:r>
              <a:rPr lang="en-US" sz="5400" dirty="0">
                <a:effectLst/>
                <a:latin typeface="Chalk Board" panose="02000500000000000000" pitchFamily="2" charset="0"/>
              </a:rPr>
              <a:t>Authentication Header (AH) – </a:t>
            </a:r>
            <a:r>
              <a:rPr lang="en-US" sz="5400" dirty="0">
                <a:solidFill>
                  <a:srgbClr val="0000FF"/>
                </a:solidFill>
                <a:effectLst/>
                <a:latin typeface="Chalk Board" panose="02000500000000000000" pitchFamily="2" charset="0"/>
              </a:rPr>
              <a:t>RFC4302 </a:t>
            </a:r>
            <a:endParaRPr lang="en-US" sz="5400" dirty="0">
              <a:effectLst/>
              <a:latin typeface="Chalk Board" panose="02000500000000000000" pitchFamily="2" charset="0"/>
            </a:endParaRPr>
          </a:p>
        </p:txBody>
      </p:sp>
      <p:sp>
        <p:nvSpPr>
          <p:cNvPr id="9" name="TextBox 8">
            <a:extLst>
              <a:ext uri="{FF2B5EF4-FFF2-40B4-BE49-F238E27FC236}">
                <a16:creationId xmlns:a16="http://schemas.microsoft.com/office/drawing/2014/main" id="{2316BC00-3FFB-1926-D984-AE952A32440F}"/>
              </a:ext>
            </a:extLst>
          </p:cNvPr>
          <p:cNvSpPr txBox="1"/>
          <p:nvPr/>
        </p:nvSpPr>
        <p:spPr>
          <a:xfrm>
            <a:off x="838198" y="3341880"/>
            <a:ext cx="7781366" cy="707886"/>
          </a:xfrm>
          <a:prstGeom prst="rect">
            <a:avLst/>
          </a:prstGeom>
          <a:noFill/>
        </p:spPr>
        <p:txBody>
          <a:bodyPr wrap="square">
            <a:spAutoFit/>
          </a:bodyPr>
          <a:lstStyle/>
          <a:p>
            <a:r>
              <a:rPr lang="en-US" sz="4000" dirty="0">
                <a:effectLst/>
                <a:latin typeface="Chalk Board" panose="02000500000000000000" pitchFamily="2" charset="0"/>
              </a:rPr>
              <a:t>Offers </a:t>
            </a:r>
            <a:r>
              <a:rPr lang="en-US" sz="4000" dirty="0">
                <a:solidFill>
                  <a:srgbClr val="FF0000"/>
                </a:solidFill>
                <a:effectLst/>
                <a:latin typeface="Chalk Board" panose="02000500000000000000" pitchFamily="2" charset="0"/>
              </a:rPr>
              <a:t>integrity </a:t>
            </a:r>
            <a:r>
              <a:rPr lang="en-US" sz="4000" dirty="0">
                <a:effectLst/>
                <a:latin typeface="Chalk Board" panose="02000500000000000000" pitchFamily="2" charset="0"/>
              </a:rPr>
              <a:t>and data </a:t>
            </a:r>
            <a:r>
              <a:rPr lang="en-US" sz="4000" dirty="0">
                <a:solidFill>
                  <a:srgbClr val="FF0000"/>
                </a:solidFill>
                <a:effectLst/>
                <a:latin typeface="Chalk Board" panose="02000500000000000000" pitchFamily="2" charset="0"/>
              </a:rPr>
              <a:t>source authentication</a:t>
            </a:r>
            <a:endParaRPr lang="en-US" sz="4000" dirty="0">
              <a:latin typeface="Chalk Board" panose="02000500000000000000" pitchFamily="2" charset="0"/>
            </a:endParaRPr>
          </a:p>
        </p:txBody>
      </p:sp>
      <p:sp>
        <p:nvSpPr>
          <p:cNvPr id="11" name="TextBox 10">
            <a:extLst>
              <a:ext uri="{FF2B5EF4-FFF2-40B4-BE49-F238E27FC236}">
                <a16:creationId xmlns:a16="http://schemas.microsoft.com/office/drawing/2014/main" id="{2354062D-4A6A-602D-824F-04D71207E43E}"/>
              </a:ext>
            </a:extLst>
          </p:cNvPr>
          <p:cNvSpPr txBox="1"/>
          <p:nvPr/>
        </p:nvSpPr>
        <p:spPr>
          <a:xfrm>
            <a:off x="838198" y="4380395"/>
            <a:ext cx="9368118" cy="707886"/>
          </a:xfrm>
          <a:prstGeom prst="rect">
            <a:avLst/>
          </a:prstGeom>
          <a:noFill/>
        </p:spPr>
        <p:txBody>
          <a:bodyPr wrap="square">
            <a:spAutoFit/>
          </a:bodyPr>
          <a:lstStyle/>
          <a:p>
            <a:r>
              <a:rPr lang="en-US" sz="4000" dirty="0">
                <a:effectLst/>
                <a:latin typeface="Chalk Board" panose="02000500000000000000" pitchFamily="2" charset="0"/>
              </a:rPr>
              <a:t>Offers protection against replay attacks </a:t>
            </a:r>
            <a:r>
              <a:rPr lang="en-US" sz="2400" dirty="0">
                <a:effectLst/>
                <a:latin typeface="Chalk Board" panose="02000500000000000000" pitchFamily="2" charset="0"/>
              </a:rPr>
              <a:t>(via extended sequence numbers) </a:t>
            </a:r>
            <a:endParaRPr lang="en-US" sz="4000" dirty="0">
              <a:effectLst/>
              <a:latin typeface="Chalk Board" panose="02000500000000000000" pitchFamily="2" charset="0"/>
            </a:endParaRPr>
          </a:p>
        </p:txBody>
      </p:sp>
    </p:spTree>
    <p:extLst>
      <p:ext uri="{BB962C8B-B14F-4D97-AF65-F5344CB8AC3E}">
        <p14:creationId xmlns:p14="http://schemas.microsoft.com/office/powerpoint/2010/main" val="184996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C171-F8FE-F98D-6D33-B259107DF7EC}"/>
              </a:ext>
            </a:extLst>
          </p:cNvPr>
          <p:cNvSpPr>
            <a:spLocks noGrp="1"/>
          </p:cNvSpPr>
          <p:nvPr>
            <p:ph type="title"/>
          </p:nvPr>
        </p:nvSpPr>
        <p:spPr/>
        <p:txBody>
          <a:bodyPr/>
          <a:lstStyle/>
          <a:p>
            <a:r>
              <a:rPr lang="en-US" dirty="0">
                <a:latin typeface="Chalk Board" panose="02000500000000000000" pitchFamily="2" charset="0"/>
              </a:rPr>
              <a:t>IPSec: Authentication Header (AH) View</a:t>
            </a:r>
          </a:p>
        </p:txBody>
      </p:sp>
      <p:sp>
        <p:nvSpPr>
          <p:cNvPr id="3" name="Rectangle 2">
            <a:extLst>
              <a:ext uri="{FF2B5EF4-FFF2-40B4-BE49-F238E27FC236}">
                <a16:creationId xmlns:a16="http://schemas.microsoft.com/office/drawing/2014/main" id="{1410F832-C0B4-030E-B2E5-9C348D5A0D06}"/>
              </a:ext>
            </a:extLst>
          </p:cNvPr>
          <p:cNvSpPr/>
          <p:nvPr/>
        </p:nvSpPr>
        <p:spPr>
          <a:xfrm>
            <a:off x="246529" y="1908175"/>
            <a:ext cx="8293100" cy="45847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halk Board" panose="02000500000000000000" pitchFamily="2" charset="0"/>
            </a:endParaRPr>
          </a:p>
        </p:txBody>
      </p:sp>
      <p:cxnSp>
        <p:nvCxnSpPr>
          <p:cNvPr id="5" name="Straight Connector 4">
            <a:extLst>
              <a:ext uri="{FF2B5EF4-FFF2-40B4-BE49-F238E27FC236}">
                <a16:creationId xmlns:a16="http://schemas.microsoft.com/office/drawing/2014/main" id="{73D24F14-CF68-67A4-A253-5AB74C272DC6}"/>
              </a:ext>
            </a:extLst>
          </p:cNvPr>
          <p:cNvCxnSpPr/>
          <p:nvPr/>
        </p:nvCxnSpPr>
        <p:spPr>
          <a:xfrm>
            <a:off x="246529" y="4419600"/>
            <a:ext cx="8293100"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24F6753-3CCC-4F34-39B0-69158A6C5263}"/>
              </a:ext>
            </a:extLst>
          </p:cNvPr>
          <p:cNvCxnSpPr/>
          <p:nvPr/>
        </p:nvCxnSpPr>
        <p:spPr>
          <a:xfrm>
            <a:off x="246529" y="4051300"/>
            <a:ext cx="8293100"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388A4351-169B-625F-F9CB-31886D569805}"/>
              </a:ext>
            </a:extLst>
          </p:cNvPr>
          <p:cNvCxnSpPr/>
          <p:nvPr/>
        </p:nvCxnSpPr>
        <p:spPr>
          <a:xfrm>
            <a:off x="246529" y="3695700"/>
            <a:ext cx="82931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69F8EBE-19C1-F1E4-870B-73A3F074CC97}"/>
              </a:ext>
            </a:extLst>
          </p:cNvPr>
          <p:cNvCxnSpPr/>
          <p:nvPr/>
        </p:nvCxnSpPr>
        <p:spPr>
          <a:xfrm>
            <a:off x="246529" y="3314700"/>
            <a:ext cx="82931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2E5C6902-77A1-83BC-A3F8-64035C58A910}"/>
              </a:ext>
            </a:extLst>
          </p:cNvPr>
          <p:cNvCxnSpPr/>
          <p:nvPr/>
        </p:nvCxnSpPr>
        <p:spPr>
          <a:xfrm>
            <a:off x="246529" y="4838700"/>
            <a:ext cx="82931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5283B728-E453-61DD-E9A8-7AA3B95634C7}"/>
              </a:ext>
            </a:extLst>
          </p:cNvPr>
          <p:cNvSpPr txBox="1"/>
          <p:nvPr/>
        </p:nvSpPr>
        <p:spPr>
          <a:xfrm>
            <a:off x="3812631" y="2497134"/>
            <a:ext cx="848309" cy="369332"/>
          </a:xfrm>
          <a:prstGeom prst="rect">
            <a:avLst/>
          </a:prstGeom>
          <a:noFill/>
        </p:spPr>
        <p:txBody>
          <a:bodyPr wrap="none" rtlCol="0">
            <a:spAutoFit/>
          </a:bodyPr>
          <a:lstStyle/>
          <a:p>
            <a:r>
              <a:rPr lang="en-US" dirty="0">
                <a:latin typeface="Chalk Board" panose="02000500000000000000" pitchFamily="2" charset="0"/>
              </a:rPr>
              <a:t>IP Header</a:t>
            </a:r>
          </a:p>
        </p:txBody>
      </p:sp>
      <p:sp>
        <p:nvSpPr>
          <p:cNvPr id="12" name="TextBox 11">
            <a:extLst>
              <a:ext uri="{FF2B5EF4-FFF2-40B4-BE49-F238E27FC236}">
                <a16:creationId xmlns:a16="http://schemas.microsoft.com/office/drawing/2014/main" id="{D0619865-FA46-16E1-D71B-2FB2195337F9}"/>
              </a:ext>
            </a:extLst>
          </p:cNvPr>
          <p:cNvSpPr txBox="1"/>
          <p:nvPr/>
        </p:nvSpPr>
        <p:spPr>
          <a:xfrm>
            <a:off x="3232183" y="5481122"/>
            <a:ext cx="1093569" cy="369332"/>
          </a:xfrm>
          <a:prstGeom prst="rect">
            <a:avLst/>
          </a:prstGeom>
          <a:noFill/>
        </p:spPr>
        <p:txBody>
          <a:bodyPr wrap="none" rtlCol="0">
            <a:spAutoFit/>
          </a:bodyPr>
          <a:lstStyle/>
          <a:p>
            <a:r>
              <a:rPr lang="en-US" dirty="0">
                <a:latin typeface="Chalk Board" panose="02000500000000000000" pitchFamily="2" charset="0"/>
              </a:rPr>
              <a:t>IPSec payload</a:t>
            </a:r>
          </a:p>
        </p:txBody>
      </p:sp>
      <p:sp>
        <p:nvSpPr>
          <p:cNvPr id="13" name="TextBox 12">
            <a:extLst>
              <a:ext uri="{FF2B5EF4-FFF2-40B4-BE49-F238E27FC236}">
                <a16:creationId xmlns:a16="http://schemas.microsoft.com/office/drawing/2014/main" id="{29655B26-83DB-6B12-F0D2-F330C51E044C}"/>
              </a:ext>
            </a:extLst>
          </p:cNvPr>
          <p:cNvSpPr txBox="1"/>
          <p:nvPr/>
        </p:nvSpPr>
        <p:spPr>
          <a:xfrm>
            <a:off x="2337515" y="4469368"/>
            <a:ext cx="2853666" cy="369332"/>
          </a:xfrm>
          <a:prstGeom prst="rect">
            <a:avLst/>
          </a:prstGeom>
          <a:noFill/>
        </p:spPr>
        <p:txBody>
          <a:bodyPr wrap="none" rtlCol="0">
            <a:spAutoFit/>
          </a:bodyPr>
          <a:lstStyle/>
          <a:p>
            <a:r>
              <a:rPr lang="en-US" dirty="0">
                <a:latin typeface="Chalk Board" panose="02000500000000000000" pitchFamily="2" charset="0"/>
              </a:rPr>
              <a:t>MAC for authentication (integrity check)</a:t>
            </a:r>
          </a:p>
        </p:txBody>
      </p:sp>
      <p:sp>
        <p:nvSpPr>
          <p:cNvPr id="14" name="TextBox 13">
            <a:extLst>
              <a:ext uri="{FF2B5EF4-FFF2-40B4-BE49-F238E27FC236}">
                <a16:creationId xmlns:a16="http://schemas.microsoft.com/office/drawing/2014/main" id="{69B9176C-6651-344C-1D85-31E567F774DB}"/>
              </a:ext>
            </a:extLst>
          </p:cNvPr>
          <p:cNvSpPr txBox="1"/>
          <p:nvPr/>
        </p:nvSpPr>
        <p:spPr>
          <a:xfrm>
            <a:off x="3232183" y="4033858"/>
            <a:ext cx="1386918" cy="369332"/>
          </a:xfrm>
          <a:prstGeom prst="rect">
            <a:avLst/>
          </a:prstGeom>
          <a:noFill/>
        </p:spPr>
        <p:txBody>
          <a:bodyPr wrap="none" rtlCol="0">
            <a:spAutoFit/>
          </a:bodyPr>
          <a:lstStyle/>
          <a:p>
            <a:r>
              <a:rPr lang="en-US" dirty="0">
                <a:latin typeface="Chalk Board" panose="02000500000000000000" pitchFamily="2" charset="0"/>
              </a:rPr>
              <a:t>Sequence Number</a:t>
            </a:r>
          </a:p>
        </p:txBody>
      </p:sp>
      <p:cxnSp>
        <p:nvCxnSpPr>
          <p:cNvPr id="15" name="Straight Connector 14">
            <a:extLst>
              <a:ext uri="{FF2B5EF4-FFF2-40B4-BE49-F238E27FC236}">
                <a16:creationId xmlns:a16="http://schemas.microsoft.com/office/drawing/2014/main" id="{BDFDF015-786E-F8EE-F352-89672AB2E87F}"/>
              </a:ext>
            </a:extLst>
          </p:cNvPr>
          <p:cNvCxnSpPr>
            <a:cxnSpLocks/>
          </p:cNvCxnSpPr>
          <p:nvPr/>
        </p:nvCxnSpPr>
        <p:spPr>
          <a:xfrm>
            <a:off x="2306139" y="3323665"/>
            <a:ext cx="0" cy="3810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2DAA15B-3D85-C521-951D-88303473151B}"/>
              </a:ext>
            </a:extLst>
          </p:cNvPr>
          <p:cNvCxnSpPr>
            <a:cxnSpLocks/>
          </p:cNvCxnSpPr>
          <p:nvPr/>
        </p:nvCxnSpPr>
        <p:spPr>
          <a:xfrm>
            <a:off x="4825633" y="3314700"/>
            <a:ext cx="0" cy="381000"/>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EEEB3E31-B19E-9543-1E5F-10772B1BD8D1}"/>
              </a:ext>
            </a:extLst>
          </p:cNvPr>
          <p:cNvSpPr txBox="1"/>
          <p:nvPr/>
        </p:nvSpPr>
        <p:spPr>
          <a:xfrm>
            <a:off x="695887" y="3347522"/>
            <a:ext cx="1055097" cy="369332"/>
          </a:xfrm>
          <a:prstGeom prst="rect">
            <a:avLst/>
          </a:prstGeom>
          <a:noFill/>
        </p:spPr>
        <p:txBody>
          <a:bodyPr wrap="none" rtlCol="0">
            <a:spAutoFit/>
          </a:bodyPr>
          <a:lstStyle/>
          <a:p>
            <a:r>
              <a:rPr lang="en-US" dirty="0">
                <a:latin typeface="Chalk Board" panose="02000500000000000000" pitchFamily="2" charset="0"/>
              </a:rPr>
              <a:t>Next Header</a:t>
            </a:r>
          </a:p>
        </p:txBody>
      </p:sp>
      <p:sp>
        <p:nvSpPr>
          <p:cNvPr id="20" name="TextBox 19">
            <a:extLst>
              <a:ext uri="{FF2B5EF4-FFF2-40B4-BE49-F238E27FC236}">
                <a16:creationId xmlns:a16="http://schemas.microsoft.com/office/drawing/2014/main" id="{C8C22D52-0F40-9CFF-4BFA-D15325FA3CF9}"/>
              </a:ext>
            </a:extLst>
          </p:cNvPr>
          <p:cNvSpPr txBox="1"/>
          <p:nvPr/>
        </p:nvSpPr>
        <p:spPr>
          <a:xfrm>
            <a:off x="2552884" y="3326368"/>
            <a:ext cx="1188146" cy="369332"/>
          </a:xfrm>
          <a:prstGeom prst="rect">
            <a:avLst/>
          </a:prstGeom>
          <a:noFill/>
        </p:spPr>
        <p:txBody>
          <a:bodyPr wrap="none" rtlCol="0">
            <a:spAutoFit/>
          </a:bodyPr>
          <a:lstStyle/>
          <a:p>
            <a:r>
              <a:rPr lang="en-US" dirty="0">
                <a:latin typeface="Chalk Board" panose="02000500000000000000" pitchFamily="2" charset="0"/>
              </a:rPr>
              <a:t>Payload Length</a:t>
            </a:r>
          </a:p>
        </p:txBody>
      </p:sp>
      <p:sp>
        <p:nvSpPr>
          <p:cNvPr id="21" name="TextBox 20">
            <a:extLst>
              <a:ext uri="{FF2B5EF4-FFF2-40B4-BE49-F238E27FC236}">
                <a16:creationId xmlns:a16="http://schemas.microsoft.com/office/drawing/2014/main" id="{8A1A992F-EF11-9DF6-F032-A66E1BD91533}"/>
              </a:ext>
            </a:extLst>
          </p:cNvPr>
          <p:cNvSpPr txBox="1"/>
          <p:nvPr/>
        </p:nvSpPr>
        <p:spPr>
          <a:xfrm>
            <a:off x="5025402" y="3338558"/>
            <a:ext cx="790601" cy="369332"/>
          </a:xfrm>
          <a:prstGeom prst="rect">
            <a:avLst/>
          </a:prstGeom>
          <a:noFill/>
        </p:spPr>
        <p:txBody>
          <a:bodyPr wrap="none" rtlCol="0">
            <a:spAutoFit/>
          </a:bodyPr>
          <a:lstStyle/>
          <a:p>
            <a:r>
              <a:rPr lang="en-US" dirty="0">
                <a:latin typeface="Chalk Board" panose="02000500000000000000" pitchFamily="2" charset="0"/>
              </a:rPr>
              <a:t>Reserved</a:t>
            </a:r>
          </a:p>
        </p:txBody>
      </p:sp>
      <p:sp>
        <p:nvSpPr>
          <p:cNvPr id="22" name="TextBox 21">
            <a:extLst>
              <a:ext uri="{FF2B5EF4-FFF2-40B4-BE49-F238E27FC236}">
                <a16:creationId xmlns:a16="http://schemas.microsoft.com/office/drawing/2014/main" id="{DC4D7C91-579A-9703-6C4E-0D20A41506F1}"/>
              </a:ext>
            </a:extLst>
          </p:cNvPr>
          <p:cNvSpPr txBox="1"/>
          <p:nvPr/>
        </p:nvSpPr>
        <p:spPr>
          <a:xfrm>
            <a:off x="2727389" y="3702038"/>
            <a:ext cx="2276585" cy="369332"/>
          </a:xfrm>
          <a:prstGeom prst="rect">
            <a:avLst/>
          </a:prstGeom>
          <a:noFill/>
        </p:spPr>
        <p:txBody>
          <a:bodyPr wrap="none" rtlCol="0">
            <a:spAutoFit/>
          </a:bodyPr>
          <a:lstStyle/>
          <a:p>
            <a:r>
              <a:rPr lang="en-US" dirty="0">
                <a:latin typeface="Chalk Board" panose="02000500000000000000" pitchFamily="2" charset="0"/>
              </a:rPr>
              <a:t>SPI (Security Parameter Index)</a:t>
            </a:r>
          </a:p>
        </p:txBody>
      </p:sp>
      <p:sp>
        <p:nvSpPr>
          <p:cNvPr id="23" name="Right Brace 22">
            <a:extLst>
              <a:ext uri="{FF2B5EF4-FFF2-40B4-BE49-F238E27FC236}">
                <a16:creationId xmlns:a16="http://schemas.microsoft.com/office/drawing/2014/main" id="{A1B10BDE-3AAB-B646-0219-7B938A26F490}"/>
              </a:ext>
            </a:extLst>
          </p:cNvPr>
          <p:cNvSpPr/>
          <p:nvPr/>
        </p:nvSpPr>
        <p:spPr>
          <a:xfrm>
            <a:off x="8659905" y="1894773"/>
            <a:ext cx="416859" cy="13255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halk Board" panose="02000500000000000000" pitchFamily="2" charset="0"/>
            </a:endParaRPr>
          </a:p>
        </p:txBody>
      </p:sp>
      <p:sp>
        <p:nvSpPr>
          <p:cNvPr id="24" name="Right Brace 23">
            <a:extLst>
              <a:ext uri="{FF2B5EF4-FFF2-40B4-BE49-F238E27FC236}">
                <a16:creationId xmlns:a16="http://schemas.microsoft.com/office/drawing/2014/main" id="{08861935-6B3F-CACE-815B-5381AF758D1E}"/>
              </a:ext>
            </a:extLst>
          </p:cNvPr>
          <p:cNvSpPr/>
          <p:nvPr/>
        </p:nvSpPr>
        <p:spPr>
          <a:xfrm>
            <a:off x="8632263" y="4838699"/>
            <a:ext cx="416859" cy="16541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halk Board" panose="02000500000000000000" pitchFamily="2" charset="0"/>
            </a:endParaRPr>
          </a:p>
        </p:txBody>
      </p:sp>
      <p:sp>
        <p:nvSpPr>
          <p:cNvPr id="25" name="Right Brace 24">
            <a:extLst>
              <a:ext uri="{FF2B5EF4-FFF2-40B4-BE49-F238E27FC236}">
                <a16:creationId xmlns:a16="http://schemas.microsoft.com/office/drawing/2014/main" id="{EE6CE3C5-F64F-1F83-7141-93BCECD298BB}"/>
              </a:ext>
            </a:extLst>
          </p:cNvPr>
          <p:cNvSpPr/>
          <p:nvPr/>
        </p:nvSpPr>
        <p:spPr>
          <a:xfrm>
            <a:off x="8635564" y="3330624"/>
            <a:ext cx="416859" cy="147196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halk Board" panose="02000500000000000000" pitchFamily="2" charset="0"/>
            </a:endParaRPr>
          </a:p>
        </p:txBody>
      </p:sp>
      <p:sp>
        <p:nvSpPr>
          <p:cNvPr id="26" name="TextBox 25">
            <a:extLst>
              <a:ext uri="{FF2B5EF4-FFF2-40B4-BE49-F238E27FC236}">
                <a16:creationId xmlns:a16="http://schemas.microsoft.com/office/drawing/2014/main" id="{7A47E611-3882-76C7-3D81-0B604CF1A44F}"/>
              </a:ext>
            </a:extLst>
          </p:cNvPr>
          <p:cNvSpPr txBox="1"/>
          <p:nvPr/>
        </p:nvSpPr>
        <p:spPr>
          <a:xfrm>
            <a:off x="9141756" y="5481116"/>
            <a:ext cx="694421" cy="369332"/>
          </a:xfrm>
          <a:prstGeom prst="rect">
            <a:avLst/>
          </a:prstGeom>
          <a:noFill/>
        </p:spPr>
        <p:txBody>
          <a:bodyPr wrap="none" rtlCol="0">
            <a:spAutoFit/>
          </a:bodyPr>
          <a:lstStyle/>
          <a:p>
            <a:r>
              <a:rPr lang="en-US" dirty="0">
                <a:latin typeface="Chalk Board" panose="02000500000000000000" pitchFamily="2" charset="0"/>
              </a:rPr>
              <a:t>Payload</a:t>
            </a:r>
          </a:p>
        </p:txBody>
      </p:sp>
      <p:sp>
        <p:nvSpPr>
          <p:cNvPr id="27" name="TextBox 26">
            <a:extLst>
              <a:ext uri="{FF2B5EF4-FFF2-40B4-BE49-F238E27FC236}">
                <a16:creationId xmlns:a16="http://schemas.microsoft.com/office/drawing/2014/main" id="{1E259DEE-4DDB-CFB0-84D6-DB75EE2F4791}"/>
              </a:ext>
            </a:extLst>
          </p:cNvPr>
          <p:cNvSpPr txBox="1"/>
          <p:nvPr/>
        </p:nvSpPr>
        <p:spPr>
          <a:xfrm>
            <a:off x="9141755" y="3886704"/>
            <a:ext cx="1053494" cy="369332"/>
          </a:xfrm>
          <a:prstGeom prst="rect">
            <a:avLst/>
          </a:prstGeom>
          <a:noFill/>
        </p:spPr>
        <p:txBody>
          <a:bodyPr wrap="none" rtlCol="0">
            <a:spAutoFit/>
          </a:bodyPr>
          <a:lstStyle/>
          <a:p>
            <a:r>
              <a:rPr lang="en-US" dirty="0">
                <a:latin typeface="Chalk Board" panose="02000500000000000000" pitchFamily="2" charset="0"/>
              </a:rPr>
              <a:t>Auth Header</a:t>
            </a:r>
          </a:p>
        </p:txBody>
      </p:sp>
      <p:sp>
        <p:nvSpPr>
          <p:cNvPr id="28" name="TextBox 27">
            <a:extLst>
              <a:ext uri="{FF2B5EF4-FFF2-40B4-BE49-F238E27FC236}">
                <a16:creationId xmlns:a16="http://schemas.microsoft.com/office/drawing/2014/main" id="{E2C280F0-91EE-6AC1-FEB7-A3C49CB7E267}"/>
              </a:ext>
            </a:extLst>
          </p:cNvPr>
          <p:cNvSpPr txBox="1"/>
          <p:nvPr/>
        </p:nvSpPr>
        <p:spPr>
          <a:xfrm>
            <a:off x="9141755" y="2325990"/>
            <a:ext cx="848309" cy="369332"/>
          </a:xfrm>
          <a:prstGeom prst="rect">
            <a:avLst/>
          </a:prstGeom>
          <a:noFill/>
        </p:spPr>
        <p:txBody>
          <a:bodyPr wrap="none" rtlCol="0">
            <a:spAutoFit/>
          </a:bodyPr>
          <a:lstStyle/>
          <a:p>
            <a:r>
              <a:rPr lang="en-US" dirty="0">
                <a:latin typeface="Chalk Board" panose="02000500000000000000" pitchFamily="2" charset="0"/>
              </a:rPr>
              <a:t>IP Header</a:t>
            </a:r>
          </a:p>
        </p:txBody>
      </p:sp>
      <p:cxnSp>
        <p:nvCxnSpPr>
          <p:cNvPr id="30" name="Straight Arrow Connector 29">
            <a:extLst>
              <a:ext uri="{FF2B5EF4-FFF2-40B4-BE49-F238E27FC236}">
                <a16:creationId xmlns:a16="http://schemas.microsoft.com/office/drawing/2014/main" id="{862ADB4D-2A0F-061D-8609-854AC174DC26}"/>
              </a:ext>
            </a:extLst>
          </p:cNvPr>
          <p:cNvCxnSpPr>
            <a:cxnSpLocks/>
            <a:stCxn id="26" idx="3"/>
          </p:cNvCxnSpPr>
          <p:nvPr/>
        </p:nvCxnSpPr>
        <p:spPr>
          <a:xfrm flipV="1">
            <a:off x="9836177" y="5204012"/>
            <a:ext cx="854235" cy="461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F9885E4-4FCC-C868-8BE3-99B3B48BE5A3}"/>
              </a:ext>
            </a:extLst>
          </p:cNvPr>
          <p:cNvCxnSpPr>
            <a:cxnSpLocks/>
          </p:cNvCxnSpPr>
          <p:nvPr/>
        </p:nvCxnSpPr>
        <p:spPr>
          <a:xfrm>
            <a:off x="10118305" y="5665782"/>
            <a:ext cx="572107" cy="461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4019863B-FAEF-18C0-70B6-2D94B1C7A3FD}"/>
              </a:ext>
            </a:extLst>
          </p:cNvPr>
          <p:cNvSpPr txBox="1"/>
          <p:nvPr/>
        </p:nvSpPr>
        <p:spPr>
          <a:xfrm>
            <a:off x="9522755" y="4891338"/>
            <a:ext cx="1821332" cy="276999"/>
          </a:xfrm>
          <a:prstGeom prst="rect">
            <a:avLst/>
          </a:prstGeom>
          <a:noFill/>
        </p:spPr>
        <p:txBody>
          <a:bodyPr wrap="none" rtlCol="0">
            <a:spAutoFit/>
          </a:bodyPr>
          <a:lstStyle/>
          <a:p>
            <a:r>
              <a:rPr lang="en-US" sz="1200" dirty="0">
                <a:latin typeface="Chalk Board" panose="02000500000000000000" pitchFamily="2" charset="0"/>
              </a:rPr>
              <a:t>Transport Mode: TCP Header + Data</a:t>
            </a:r>
          </a:p>
        </p:txBody>
      </p:sp>
      <p:sp>
        <p:nvSpPr>
          <p:cNvPr id="39" name="TextBox 38">
            <a:extLst>
              <a:ext uri="{FF2B5EF4-FFF2-40B4-BE49-F238E27FC236}">
                <a16:creationId xmlns:a16="http://schemas.microsoft.com/office/drawing/2014/main" id="{E3691434-E3AE-4657-E99D-C0E5CB8EFFF6}"/>
              </a:ext>
            </a:extLst>
          </p:cNvPr>
          <p:cNvSpPr txBox="1"/>
          <p:nvPr/>
        </p:nvSpPr>
        <p:spPr>
          <a:xfrm>
            <a:off x="9029403" y="6312218"/>
            <a:ext cx="2252540" cy="276999"/>
          </a:xfrm>
          <a:prstGeom prst="rect">
            <a:avLst/>
          </a:prstGeom>
          <a:noFill/>
        </p:spPr>
        <p:txBody>
          <a:bodyPr wrap="none" rtlCol="0">
            <a:spAutoFit/>
          </a:bodyPr>
          <a:lstStyle/>
          <a:p>
            <a:r>
              <a:rPr lang="en-US" sz="1200" dirty="0">
                <a:latin typeface="Chalk Board" panose="02000500000000000000" pitchFamily="2" charset="0"/>
              </a:rPr>
              <a:t>Tunnel Mode: IP Header + TCP Header + Data</a:t>
            </a:r>
          </a:p>
        </p:txBody>
      </p:sp>
    </p:spTree>
    <p:extLst>
      <p:ext uri="{BB962C8B-B14F-4D97-AF65-F5344CB8AC3E}">
        <p14:creationId xmlns:p14="http://schemas.microsoft.com/office/powerpoint/2010/main" val="3968755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D3DE-542B-E6BE-49C1-BA6EC1CDB26B}"/>
              </a:ext>
            </a:extLst>
          </p:cNvPr>
          <p:cNvSpPr>
            <a:spLocks noGrp="1"/>
          </p:cNvSpPr>
          <p:nvPr>
            <p:ph type="title"/>
          </p:nvPr>
        </p:nvSpPr>
        <p:spPr/>
        <p:txBody>
          <a:bodyPr/>
          <a:lstStyle/>
          <a:p>
            <a:r>
              <a:rPr lang="en-US" dirty="0">
                <a:latin typeface="Chalk Board" panose="02000500000000000000" pitchFamily="2" charset="0"/>
              </a:rPr>
              <a:t>IPSec: Authentication Header (AH) View</a:t>
            </a:r>
          </a:p>
        </p:txBody>
      </p:sp>
      <p:cxnSp>
        <p:nvCxnSpPr>
          <p:cNvPr id="3" name="Straight Connector 2">
            <a:extLst>
              <a:ext uri="{FF2B5EF4-FFF2-40B4-BE49-F238E27FC236}">
                <a16:creationId xmlns:a16="http://schemas.microsoft.com/office/drawing/2014/main" id="{8F968382-C546-05FF-2489-6F7997EC8087}"/>
              </a:ext>
            </a:extLst>
          </p:cNvPr>
          <p:cNvCxnSpPr/>
          <p:nvPr/>
        </p:nvCxnSpPr>
        <p:spPr>
          <a:xfrm>
            <a:off x="838200" y="2144538"/>
            <a:ext cx="8293100" cy="0"/>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F6FD42E-AB0E-2092-C190-DBBD175F5409}"/>
              </a:ext>
            </a:extLst>
          </p:cNvPr>
          <p:cNvCxnSpPr/>
          <p:nvPr/>
        </p:nvCxnSpPr>
        <p:spPr>
          <a:xfrm>
            <a:off x="838200" y="2563638"/>
            <a:ext cx="829310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E9D5EAEA-F21D-1438-16F7-6C36DACD4177}"/>
              </a:ext>
            </a:extLst>
          </p:cNvPr>
          <p:cNvSpPr txBox="1"/>
          <p:nvPr/>
        </p:nvSpPr>
        <p:spPr>
          <a:xfrm>
            <a:off x="2929186" y="2194306"/>
            <a:ext cx="2853666" cy="369332"/>
          </a:xfrm>
          <a:prstGeom prst="rect">
            <a:avLst/>
          </a:prstGeom>
          <a:noFill/>
        </p:spPr>
        <p:txBody>
          <a:bodyPr wrap="none" rtlCol="0">
            <a:spAutoFit/>
          </a:bodyPr>
          <a:lstStyle/>
          <a:p>
            <a:r>
              <a:rPr lang="en-US" dirty="0">
                <a:latin typeface="Chalk Board" panose="02000500000000000000" pitchFamily="2" charset="0"/>
              </a:rPr>
              <a:t>MAC for authentication (integrity check)</a:t>
            </a:r>
          </a:p>
        </p:txBody>
      </p:sp>
      <p:sp>
        <p:nvSpPr>
          <p:cNvPr id="6" name="TextBox 5">
            <a:extLst>
              <a:ext uri="{FF2B5EF4-FFF2-40B4-BE49-F238E27FC236}">
                <a16:creationId xmlns:a16="http://schemas.microsoft.com/office/drawing/2014/main" id="{5DD8232D-5BD4-7859-977C-44312CCAAE59}"/>
              </a:ext>
            </a:extLst>
          </p:cNvPr>
          <p:cNvSpPr txBox="1"/>
          <p:nvPr/>
        </p:nvSpPr>
        <p:spPr>
          <a:xfrm>
            <a:off x="688010" y="3064333"/>
            <a:ext cx="6232796" cy="584775"/>
          </a:xfrm>
          <a:prstGeom prst="rect">
            <a:avLst/>
          </a:prstGeom>
          <a:noFill/>
        </p:spPr>
        <p:txBody>
          <a:bodyPr wrap="none" rtlCol="0">
            <a:spAutoFit/>
          </a:bodyPr>
          <a:lstStyle/>
          <a:p>
            <a:r>
              <a:rPr lang="en-US" sz="3200" dirty="0">
                <a:latin typeface="Chalk Board" panose="02000500000000000000" pitchFamily="2" charset="0"/>
              </a:rPr>
              <a:t>Integrity Check is calculated over the entire packet</a:t>
            </a:r>
          </a:p>
        </p:txBody>
      </p:sp>
      <p:sp>
        <p:nvSpPr>
          <p:cNvPr id="7" name="TextBox 6">
            <a:extLst>
              <a:ext uri="{FF2B5EF4-FFF2-40B4-BE49-F238E27FC236}">
                <a16:creationId xmlns:a16="http://schemas.microsoft.com/office/drawing/2014/main" id="{76A615B9-7DB6-7F58-73D0-28548EAFAC35}"/>
              </a:ext>
            </a:extLst>
          </p:cNvPr>
          <p:cNvSpPr txBox="1"/>
          <p:nvPr/>
        </p:nvSpPr>
        <p:spPr>
          <a:xfrm>
            <a:off x="688010" y="3864688"/>
            <a:ext cx="2714205" cy="584775"/>
          </a:xfrm>
          <a:prstGeom prst="rect">
            <a:avLst/>
          </a:prstGeom>
          <a:noFill/>
        </p:spPr>
        <p:txBody>
          <a:bodyPr wrap="none" rtlCol="0">
            <a:spAutoFit/>
          </a:bodyPr>
          <a:lstStyle/>
          <a:p>
            <a:r>
              <a:rPr lang="en-US" sz="3200" dirty="0">
                <a:latin typeface="Chalk Board" panose="02000500000000000000" pitchFamily="2" charset="0"/>
              </a:rPr>
              <a:t>Includes Auth Header</a:t>
            </a:r>
          </a:p>
        </p:txBody>
      </p:sp>
      <p:sp>
        <p:nvSpPr>
          <p:cNvPr id="8" name="TextBox 7">
            <a:extLst>
              <a:ext uri="{FF2B5EF4-FFF2-40B4-BE49-F238E27FC236}">
                <a16:creationId xmlns:a16="http://schemas.microsoft.com/office/drawing/2014/main" id="{EC9AA70B-772C-E855-B257-24AD5059B205}"/>
              </a:ext>
            </a:extLst>
          </p:cNvPr>
          <p:cNvSpPr txBox="1"/>
          <p:nvPr/>
        </p:nvSpPr>
        <p:spPr>
          <a:xfrm>
            <a:off x="688010" y="4568902"/>
            <a:ext cx="11255850" cy="584775"/>
          </a:xfrm>
          <a:prstGeom prst="rect">
            <a:avLst/>
          </a:prstGeom>
          <a:noFill/>
        </p:spPr>
        <p:txBody>
          <a:bodyPr wrap="square" rtlCol="0">
            <a:spAutoFit/>
          </a:bodyPr>
          <a:lstStyle/>
          <a:p>
            <a:r>
              <a:rPr lang="en-US" sz="3200" dirty="0">
                <a:latin typeface="Chalk Board" panose="02000500000000000000" pitchFamily="2" charset="0"/>
              </a:rPr>
              <a:t>Excludes fields that change during routing (e.g. TTL) and Authentication data</a:t>
            </a:r>
          </a:p>
        </p:txBody>
      </p:sp>
      <p:sp>
        <p:nvSpPr>
          <p:cNvPr id="9" name="TextBox 8">
            <a:extLst>
              <a:ext uri="{FF2B5EF4-FFF2-40B4-BE49-F238E27FC236}">
                <a16:creationId xmlns:a16="http://schemas.microsoft.com/office/drawing/2014/main" id="{3556DFCA-795A-60B0-FB05-42CACBECA693}"/>
              </a:ext>
            </a:extLst>
          </p:cNvPr>
          <p:cNvSpPr txBox="1"/>
          <p:nvPr/>
        </p:nvSpPr>
        <p:spPr>
          <a:xfrm>
            <a:off x="688010" y="5429820"/>
            <a:ext cx="3342582" cy="584775"/>
          </a:xfrm>
          <a:prstGeom prst="rect">
            <a:avLst/>
          </a:prstGeom>
          <a:noFill/>
        </p:spPr>
        <p:txBody>
          <a:bodyPr wrap="none" rtlCol="0">
            <a:spAutoFit/>
          </a:bodyPr>
          <a:lstStyle/>
          <a:p>
            <a:r>
              <a:rPr lang="en-US" sz="3200" dirty="0">
                <a:latin typeface="Chalk Board" panose="02000500000000000000" pitchFamily="2" charset="0"/>
              </a:rPr>
              <a:t>The integrity check is MAC</a:t>
            </a:r>
          </a:p>
        </p:txBody>
      </p:sp>
      <p:sp>
        <p:nvSpPr>
          <p:cNvPr id="10" name="TextBox 9">
            <a:extLst>
              <a:ext uri="{FF2B5EF4-FFF2-40B4-BE49-F238E27FC236}">
                <a16:creationId xmlns:a16="http://schemas.microsoft.com/office/drawing/2014/main" id="{532B010B-82F5-340A-61B5-2C4E9DA4BE3C}"/>
              </a:ext>
            </a:extLst>
          </p:cNvPr>
          <p:cNvSpPr txBox="1"/>
          <p:nvPr/>
        </p:nvSpPr>
        <p:spPr>
          <a:xfrm>
            <a:off x="688010" y="6200487"/>
            <a:ext cx="3975768" cy="584775"/>
          </a:xfrm>
          <a:prstGeom prst="rect">
            <a:avLst/>
          </a:prstGeom>
          <a:noFill/>
        </p:spPr>
        <p:txBody>
          <a:bodyPr wrap="none" rtlCol="0">
            <a:spAutoFit/>
          </a:bodyPr>
          <a:lstStyle/>
          <a:p>
            <a:r>
              <a:rPr lang="en-US" sz="3200" dirty="0">
                <a:latin typeface="Chalk Board" panose="02000500000000000000" pitchFamily="2" charset="0"/>
              </a:rPr>
              <a:t>Does not work with NAT. Why?</a:t>
            </a:r>
          </a:p>
        </p:txBody>
      </p:sp>
    </p:spTree>
    <p:extLst>
      <p:ext uri="{BB962C8B-B14F-4D97-AF65-F5344CB8AC3E}">
        <p14:creationId xmlns:p14="http://schemas.microsoft.com/office/powerpoint/2010/main" val="217474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35711-E210-DFC1-6DA6-C68A20152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1C339-C427-1267-44D0-BB3217265B73}"/>
              </a:ext>
            </a:extLst>
          </p:cNvPr>
          <p:cNvSpPr>
            <a:spLocks noGrp="1"/>
          </p:cNvSpPr>
          <p:nvPr>
            <p:ph type="title"/>
          </p:nvPr>
        </p:nvSpPr>
        <p:spPr/>
        <p:txBody>
          <a:bodyPr>
            <a:noAutofit/>
          </a:bodyPr>
          <a:lstStyle/>
          <a:p>
            <a:r>
              <a:rPr lang="en-US" sz="8800" dirty="0">
                <a:latin typeface="Chalk Board" panose="02000500000000000000" pitchFamily="2" charset="0"/>
              </a:rPr>
              <a:t>IPSec Headers</a:t>
            </a:r>
          </a:p>
        </p:txBody>
      </p:sp>
      <p:sp>
        <p:nvSpPr>
          <p:cNvPr id="5" name="TextBox 4">
            <a:extLst>
              <a:ext uri="{FF2B5EF4-FFF2-40B4-BE49-F238E27FC236}">
                <a16:creationId xmlns:a16="http://schemas.microsoft.com/office/drawing/2014/main" id="{5ED57BAC-EF7A-7C26-745F-EC0FFE74328C}"/>
              </a:ext>
            </a:extLst>
          </p:cNvPr>
          <p:cNvSpPr txBox="1"/>
          <p:nvPr/>
        </p:nvSpPr>
        <p:spPr>
          <a:xfrm>
            <a:off x="259973" y="1778214"/>
            <a:ext cx="10847297" cy="1015663"/>
          </a:xfrm>
          <a:prstGeom prst="rect">
            <a:avLst/>
          </a:prstGeom>
          <a:noFill/>
        </p:spPr>
        <p:txBody>
          <a:bodyPr wrap="square">
            <a:spAutoFit/>
          </a:bodyPr>
          <a:lstStyle/>
          <a:p>
            <a:r>
              <a:rPr lang="en-US" sz="6000" dirty="0">
                <a:effectLst/>
                <a:latin typeface="Chalk Board" panose="02000500000000000000" pitchFamily="2" charset="0"/>
              </a:rPr>
              <a:t>Encapsulated Security Payload (ESP) – </a:t>
            </a:r>
            <a:r>
              <a:rPr lang="en-US" sz="6000" dirty="0">
                <a:solidFill>
                  <a:srgbClr val="0000FF"/>
                </a:solidFill>
                <a:effectLst/>
                <a:latin typeface="Chalk Board" panose="02000500000000000000" pitchFamily="2" charset="0"/>
              </a:rPr>
              <a:t>RFC4303 </a:t>
            </a:r>
            <a:endParaRPr lang="en-US" sz="6000" dirty="0">
              <a:effectLst/>
              <a:latin typeface="Chalk Board" panose="02000500000000000000" pitchFamily="2" charset="0"/>
            </a:endParaRPr>
          </a:p>
        </p:txBody>
      </p:sp>
      <p:sp>
        <p:nvSpPr>
          <p:cNvPr id="9" name="TextBox 8">
            <a:extLst>
              <a:ext uri="{FF2B5EF4-FFF2-40B4-BE49-F238E27FC236}">
                <a16:creationId xmlns:a16="http://schemas.microsoft.com/office/drawing/2014/main" id="{AADE3F83-1202-3CFD-4074-73AEBFC01185}"/>
              </a:ext>
            </a:extLst>
          </p:cNvPr>
          <p:cNvSpPr txBox="1"/>
          <p:nvPr/>
        </p:nvSpPr>
        <p:spPr>
          <a:xfrm>
            <a:off x="259974" y="2952818"/>
            <a:ext cx="6098240" cy="707886"/>
          </a:xfrm>
          <a:prstGeom prst="rect">
            <a:avLst/>
          </a:prstGeom>
          <a:noFill/>
        </p:spPr>
        <p:txBody>
          <a:bodyPr wrap="square">
            <a:spAutoFit/>
          </a:bodyPr>
          <a:lstStyle/>
          <a:p>
            <a:r>
              <a:rPr lang="en-US" sz="4000" dirty="0">
                <a:effectLst/>
                <a:latin typeface="Chalk Board" panose="02000500000000000000" pitchFamily="2" charset="0"/>
              </a:rPr>
              <a:t>Offers </a:t>
            </a:r>
            <a:r>
              <a:rPr lang="en-US" sz="4000" dirty="0">
                <a:solidFill>
                  <a:srgbClr val="FF0000"/>
                </a:solidFill>
                <a:effectLst/>
                <a:latin typeface="Chalk Board" panose="02000500000000000000" pitchFamily="2" charset="0"/>
              </a:rPr>
              <a:t>confidentiality</a:t>
            </a:r>
            <a:endParaRPr lang="en-US" sz="4000" dirty="0">
              <a:latin typeface="Chalk Board" panose="02000500000000000000" pitchFamily="2" charset="0"/>
            </a:endParaRPr>
          </a:p>
        </p:txBody>
      </p:sp>
      <p:sp>
        <p:nvSpPr>
          <p:cNvPr id="11" name="TextBox 10">
            <a:extLst>
              <a:ext uri="{FF2B5EF4-FFF2-40B4-BE49-F238E27FC236}">
                <a16:creationId xmlns:a16="http://schemas.microsoft.com/office/drawing/2014/main" id="{0411F60E-7E9E-41D2-C787-7C3E9A0F2730}"/>
              </a:ext>
            </a:extLst>
          </p:cNvPr>
          <p:cNvSpPr txBox="1"/>
          <p:nvPr/>
        </p:nvSpPr>
        <p:spPr>
          <a:xfrm>
            <a:off x="264456" y="3780496"/>
            <a:ext cx="6324603" cy="707886"/>
          </a:xfrm>
          <a:prstGeom prst="rect">
            <a:avLst/>
          </a:prstGeom>
          <a:noFill/>
        </p:spPr>
        <p:txBody>
          <a:bodyPr wrap="square">
            <a:spAutoFit/>
          </a:bodyPr>
          <a:lstStyle/>
          <a:p>
            <a:r>
              <a:rPr lang="en-US" sz="4000" dirty="0">
                <a:effectLst/>
                <a:latin typeface="Chalk Board" panose="02000500000000000000" pitchFamily="2" charset="0"/>
              </a:rPr>
              <a:t>IP data is encrypted during transmission </a:t>
            </a:r>
            <a:endParaRPr lang="en-US" sz="4000" dirty="0">
              <a:latin typeface="Chalk Board" panose="02000500000000000000" pitchFamily="2" charset="0"/>
            </a:endParaRPr>
          </a:p>
        </p:txBody>
      </p:sp>
      <p:sp>
        <p:nvSpPr>
          <p:cNvPr id="13" name="TextBox 12">
            <a:extLst>
              <a:ext uri="{FF2B5EF4-FFF2-40B4-BE49-F238E27FC236}">
                <a16:creationId xmlns:a16="http://schemas.microsoft.com/office/drawing/2014/main" id="{7D65AD9B-E76A-CC06-4A7C-4D9294F9BCC1}"/>
              </a:ext>
            </a:extLst>
          </p:cNvPr>
          <p:cNvSpPr txBox="1"/>
          <p:nvPr/>
        </p:nvSpPr>
        <p:spPr>
          <a:xfrm>
            <a:off x="259974" y="4575908"/>
            <a:ext cx="7445191" cy="1323439"/>
          </a:xfrm>
          <a:prstGeom prst="rect">
            <a:avLst/>
          </a:prstGeom>
          <a:noFill/>
        </p:spPr>
        <p:txBody>
          <a:bodyPr wrap="square">
            <a:spAutoFit/>
          </a:bodyPr>
          <a:lstStyle/>
          <a:p>
            <a:r>
              <a:rPr lang="en-US" sz="4000" dirty="0">
                <a:effectLst/>
                <a:latin typeface="Chalk Board" panose="02000500000000000000" pitchFamily="2" charset="0"/>
              </a:rPr>
              <a:t>Offers </a:t>
            </a:r>
            <a:r>
              <a:rPr lang="en-US" sz="4000" dirty="0">
                <a:solidFill>
                  <a:srgbClr val="FF0000"/>
                </a:solidFill>
                <a:effectLst/>
                <a:latin typeface="Chalk Board" panose="02000500000000000000" pitchFamily="2" charset="0"/>
              </a:rPr>
              <a:t>authentication </a:t>
            </a:r>
            <a:r>
              <a:rPr lang="en-US" sz="4000" dirty="0">
                <a:effectLst/>
                <a:latin typeface="Chalk Board" panose="02000500000000000000" pitchFamily="2" charset="0"/>
              </a:rPr>
              <a:t>functionality similar to AH</a:t>
            </a:r>
            <a:br>
              <a:rPr lang="en-US" sz="4000" dirty="0">
                <a:effectLst/>
                <a:latin typeface="Chalk Board" panose="02000500000000000000" pitchFamily="2" charset="0"/>
              </a:rPr>
            </a:br>
            <a:endParaRPr lang="en-US" sz="4000" dirty="0">
              <a:latin typeface="Chalk Board" panose="02000500000000000000" pitchFamily="2" charset="0"/>
            </a:endParaRPr>
          </a:p>
        </p:txBody>
      </p:sp>
      <p:sp>
        <p:nvSpPr>
          <p:cNvPr id="15" name="TextBox 14">
            <a:extLst>
              <a:ext uri="{FF2B5EF4-FFF2-40B4-BE49-F238E27FC236}">
                <a16:creationId xmlns:a16="http://schemas.microsoft.com/office/drawing/2014/main" id="{EEA348A7-1649-23D8-8418-9CEE627F25F3}"/>
              </a:ext>
            </a:extLst>
          </p:cNvPr>
          <p:cNvSpPr txBox="1"/>
          <p:nvPr/>
        </p:nvSpPr>
        <p:spPr>
          <a:xfrm>
            <a:off x="259974" y="5364440"/>
            <a:ext cx="11317943" cy="707886"/>
          </a:xfrm>
          <a:prstGeom prst="rect">
            <a:avLst/>
          </a:prstGeom>
          <a:noFill/>
        </p:spPr>
        <p:txBody>
          <a:bodyPr wrap="square">
            <a:spAutoFit/>
          </a:bodyPr>
          <a:lstStyle/>
          <a:p>
            <a:r>
              <a:rPr lang="en-US" sz="4000" dirty="0">
                <a:effectLst/>
                <a:latin typeface="Chalk Board" panose="02000500000000000000" pitchFamily="2" charset="0"/>
              </a:rPr>
              <a:t>But authenticity checks only focus on the IP payload </a:t>
            </a:r>
          </a:p>
        </p:txBody>
      </p:sp>
      <p:sp>
        <p:nvSpPr>
          <p:cNvPr id="19" name="TextBox 18">
            <a:extLst>
              <a:ext uri="{FF2B5EF4-FFF2-40B4-BE49-F238E27FC236}">
                <a16:creationId xmlns:a16="http://schemas.microsoft.com/office/drawing/2014/main" id="{44E71BAD-17B0-E792-EE4F-ED282093D354}"/>
              </a:ext>
            </a:extLst>
          </p:cNvPr>
          <p:cNvSpPr txBox="1"/>
          <p:nvPr/>
        </p:nvSpPr>
        <p:spPr>
          <a:xfrm>
            <a:off x="177047" y="6138932"/>
            <a:ext cx="11635066" cy="707886"/>
          </a:xfrm>
          <a:prstGeom prst="rect">
            <a:avLst/>
          </a:prstGeom>
          <a:noFill/>
        </p:spPr>
        <p:txBody>
          <a:bodyPr wrap="square">
            <a:spAutoFit/>
          </a:bodyPr>
          <a:lstStyle/>
          <a:p>
            <a:r>
              <a:rPr lang="en-US" sz="4000" dirty="0">
                <a:effectLst/>
                <a:latin typeface="Chalk Board" panose="02000500000000000000" pitchFamily="2" charset="0"/>
              </a:rPr>
              <a:t>Applies padding and generates dummy traffic, Makes traffic analysis harder </a:t>
            </a:r>
          </a:p>
        </p:txBody>
      </p:sp>
    </p:spTree>
    <p:extLst>
      <p:ext uri="{BB962C8B-B14F-4D97-AF65-F5344CB8AC3E}">
        <p14:creationId xmlns:p14="http://schemas.microsoft.com/office/powerpoint/2010/main" val="343624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F19C5-8C10-02C2-1B74-E0BC3B5CC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2E02C-37F4-9A91-C75B-5ADBDD5A2020}"/>
              </a:ext>
            </a:extLst>
          </p:cNvPr>
          <p:cNvSpPr>
            <a:spLocks noGrp="1"/>
          </p:cNvSpPr>
          <p:nvPr>
            <p:ph type="title"/>
          </p:nvPr>
        </p:nvSpPr>
        <p:spPr/>
        <p:txBody>
          <a:bodyPr>
            <a:normAutofit/>
          </a:bodyPr>
          <a:lstStyle/>
          <a:p>
            <a:r>
              <a:rPr lang="en-US" sz="4000" dirty="0">
                <a:latin typeface="Chalk Board" panose="02000500000000000000" pitchFamily="2" charset="0"/>
              </a:rPr>
              <a:t>IPSec: Encapsulated Security Payload (ESP) View</a:t>
            </a:r>
          </a:p>
        </p:txBody>
      </p:sp>
      <p:sp>
        <p:nvSpPr>
          <p:cNvPr id="3" name="Rectangle 2">
            <a:extLst>
              <a:ext uri="{FF2B5EF4-FFF2-40B4-BE49-F238E27FC236}">
                <a16:creationId xmlns:a16="http://schemas.microsoft.com/office/drawing/2014/main" id="{D028B2F1-8EF4-BA69-0910-62F7AB3C2C3B}"/>
              </a:ext>
            </a:extLst>
          </p:cNvPr>
          <p:cNvSpPr/>
          <p:nvPr/>
        </p:nvSpPr>
        <p:spPr>
          <a:xfrm>
            <a:off x="838199" y="1938182"/>
            <a:ext cx="8293100" cy="458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Chalk Board" panose="02000500000000000000" pitchFamily="2" charset="0"/>
            </a:endParaRPr>
          </a:p>
        </p:txBody>
      </p:sp>
      <p:cxnSp>
        <p:nvCxnSpPr>
          <p:cNvPr id="5" name="Straight Connector 4">
            <a:extLst>
              <a:ext uri="{FF2B5EF4-FFF2-40B4-BE49-F238E27FC236}">
                <a16:creationId xmlns:a16="http://schemas.microsoft.com/office/drawing/2014/main" id="{083A3746-E715-4F6D-1A2E-521E76E024CD}"/>
              </a:ext>
            </a:extLst>
          </p:cNvPr>
          <p:cNvCxnSpPr>
            <a:cxnSpLocks/>
          </p:cNvCxnSpPr>
          <p:nvPr/>
        </p:nvCxnSpPr>
        <p:spPr>
          <a:xfrm>
            <a:off x="838200" y="5495365"/>
            <a:ext cx="2294965" cy="0"/>
          </a:xfrm>
          <a:prstGeom prst="line">
            <a:avLst/>
          </a:prstGeom>
        </p:spPr>
        <p:style>
          <a:lnRef idx="2">
            <a:schemeClr val="dk1"/>
          </a:lnRef>
          <a:fillRef idx="1">
            <a:schemeClr val="lt1"/>
          </a:fillRef>
          <a:effectRef idx="0">
            <a:schemeClr val="dk1"/>
          </a:effectRef>
          <a:fontRef idx="minor">
            <a:schemeClr val="dk1"/>
          </a:fontRef>
        </p:style>
      </p:cxnSp>
      <p:cxnSp>
        <p:nvCxnSpPr>
          <p:cNvPr id="6" name="Straight Connector 5">
            <a:extLst>
              <a:ext uri="{FF2B5EF4-FFF2-40B4-BE49-F238E27FC236}">
                <a16:creationId xmlns:a16="http://schemas.microsoft.com/office/drawing/2014/main" id="{CB0EB0F5-5F9B-7FF0-1B3C-18E724DAD307}"/>
              </a:ext>
            </a:extLst>
          </p:cNvPr>
          <p:cNvCxnSpPr/>
          <p:nvPr/>
        </p:nvCxnSpPr>
        <p:spPr>
          <a:xfrm>
            <a:off x="838200" y="4158876"/>
            <a:ext cx="8293100" cy="0"/>
          </a:xfrm>
          <a:prstGeom prst="line">
            <a:avLst/>
          </a:prstGeom>
        </p:spPr>
        <p:style>
          <a:lnRef idx="2">
            <a:schemeClr val="dk1"/>
          </a:lnRef>
          <a:fillRef idx="1">
            <a:schemeClr val="lt1"/>
          </a:fillRef>
          <a:effectRef idx="0">
            <a:schemeClr val="dk1"/>
          </a:effectRef>
          <a:fontRef idx="minor">
            <a:schemeClr val="dk1"/>
          </a:fontRef>
        </p:style>
      </p:cxnSp>
      <p:cxnSp>
        <p:nvCxnSpPr>
          <p:cNvPr id="7" name="Straight Connector 6">
            <a:extLst>
              <a:ext uri="{FF2B5EF4-FFF2-40B4-BE49-F238E27FC236}">
                <a16:creationId xmlns:a16="http://schemas.microsoft.com/office/drawing/2014/main" id="{C5117C6D-5050-4CA6-2A90-6B6CEBE75309}"/>
              </a:ext>
            </a:extLst>
          </p:cNvPr>
          <p:cNvCxnSpPr/>
          <p:nvPr/>
        </p:nvCxnSpPr>
        <p:spPr>
          <a:xfrm>
            <a:off x="838200" y="3736041"/>
            <a:ext cx="8293100" cy="0"/>
          </a:xfrm>
          <a:prstGeom prst="line">
            <a:avLst/>
          </a:prstGeom>
        </p:spPr>
        <p:style>
          <a:lnRef idx="2">
            <a:schemeClr val="dk1"/>
          </a:lnRef>
          <a:fillRef idx="1">
            <a:schemeClr val="lt1"/>
          </a:fillRef>
          <a:effectRef idx="0">
            <a:schemeClr val="dk1"/>
          </a:effectRef>
          <a:fontRef idx="minor">
            <a:schemeClr val="dk1"/>
          </a:fontRef>
        </p:style>
      </p:cxnSp>
      <p:cxnSp>
        <p:nvCxnSpPr>
          <p:cNvPr id="9" name="Straight Connector 8">
            <a:extLst>
              <a:ext uri="{FF2B5EF4-FFF2-40B4-BE49-F238E27FC236}">
                <a16:creationId xmlns:a16="http://schemas.microsoft.com/office/drawing/2014/main" id="{85DC5964-1FD3-D998-2EB1-423D083B584D}"/>
              </a:ext>
            </a:extLst>
          </p:cNvPr>
          <p:cNvCxnSpPr/>
          <p:nvPr/>
        </p:nvCxnSpPr>
        <p:spPr>
          <a:xfrm>
            <a:off x="838200" y="3260912"/>
            <a:ext cx="8293100" cy="0"/>
          </a:xfrm>
          <a:prstGeom prst="line">
            <a:avLst/>
          </a:prstGeom>
        </p:spPr>
        <p:style>
          <a:lnRef idx="2">
            <a:schemeClr val="dk1"/>
          </a:lnRef>
          <a:fillRef idx="1">
            <a:schemeClr val="lt1"/>
          </a:fillRef>
          <a:effectRef idx="0">
            <a:schemeClr val="dk1"/>
          </a:effectRef>
          <a:fontRef idx="minor">
            <a:schemeClr val="dk1"/>
          </a:fontRef>
        </p:style>
      </p:cxnSp>
      <p:cxnSp>
        <p:nvCxnSpPr>
          <p:cNvPr id="10" name="Straight Connector 9">
            <a:extLst>
              <a:ext uri="{FF2B5EF4-FFF2-40B4-BE49-F238E27FC236}">
                <a16:creationId xmlns:a16="http://schemas.microsoft.com/office/drawing/2014/main" id="{88E070FD-0BB3-3245-3BCB-D7D1552759C4}"/>
              </a:ext>
            </a:extLst>
          </p:cNvPr>
          <p:cNvCxnSpPr/>
          <p:nvPr/>
        </p:nvCxnSpPr>
        <p:spPr>
          <a:xfrm>
            <a:off x="838200" y="5954806"/>
            <a:ext cx="8293100" cy="0"/>
          </a:xfrm>
          <a:prstGeom prst="line">
            <a:avLst/>
          </a:prstGeom>
        </p:spPr>
        <p:style>
          <a:lnRef idx="2">
            <a:schemeClr val="dk1"/>
          </a:lnRef>
          <a:fillRef idx="1">
            <a:schemeClr val="lt1"/>
          </a:fillRef>
          <a:effectRef idx="0">
            <a:schemeClr val="dk1"/>
          </a:effectRef>
          <a:fontRef idx="minor">
            <a:schemeClr val="dk1"/>
          </a:fontRef>
        </p:style>
      </p:cxnSp>
      <p:cxnSp>
        <p:nvCxnSpPr>
          <p:cNvPr id="8" name="Straight Connector 7">
            <a:extLst>
              <a:ext uri="{FF2B5EF4-FFF2-40B4-BE49-F238E27FC236}">
                <a16:creationId xmlns:a16="http://schemas.microsoft.com/office/drawing/2014/main" id="{E42B87CE-DEA3-F8A6-90C2-5B61495A6369}"/>
              </a:ext>
            </a:extLst>
          </p:cNvPr>
          <p:cNvCxnSpPr>
            <a:cxnSpLocks/>
          </p:cNvCxnSpPr>
          <p:nvPr/>
        </p:nvCxnSpPr>
        <p:spPr>
          <a:xfrm flipV="1">
            <a:off x="3119718" y="4948518"/>
            <a:ext cx="0" cy="546847"/>
          </a:xfrm>
          <a:prstGeom prst="line">
            <a:avLst/>
          </a:prstGeom>
        </p:spPr>
        <p:style>
          <a:lnRef idx="2">
            <a:schemeClr val="dk1"/>
          </a:lnRef>
          <a:fillRef idx="1">
            <a:schemeClr val="lt1"/>
          </a:fillRef>
          <a:effectRef idx="0">
            <a:schemeClr val="dk1"/>
          </a:effectRef>
          <a:fontRef idx="minor">
            <a:schemeClr val="dk1"/>
          </a:fontRef>
        </p:style>
      </p:cxnSp>
      <p:cxnSp>
        <p:nvCxnSpPr>
          <p:cNvPr id="13" name="Straight Connector 12">
            <a:extLst>
              <a:ext uri="{FF2B5EF4-FFF2-40B4-BE49-F238E27FC236}">
                <a16:creationId xmlns:a16="http://schemas.microsoft.com/office/drawing/2014/main" id="{48E14DF2-0527-6D33-CC62-B0F40C5A4F9F}"/>
              </a:ext>
            </a:extLst>
          </p:cNvPr>
          <p:cNvCxnSpPr>
            <a:cxnSpLocks/>
          </p:cNvCxnSpPr>
          <p:nvPr/>
        </p:nvCxnSpPr>
        <p:spPr>
          <a:xfrm>
            <a:off x="3133165" y="4948518"/>
            <a:ext cx="6011582" cy="0"/>
          </a:xfrm>
          <a:prstGeom prst="line">
            <a:avLst/>
          </a:prstGeom>
        </p:spPr>
        <p:style>
          <a:lnRef idx="2">
            <a:schemeClr val="dk1"/>
          </a:lnRef>
          <a:fillRef idx="1">
            <a:schemeClr val="lt1"/>
          </a:fillRef>
          <a:effectRef idx="0">
            <a:schemeClr val="dk1"/>
          </a:effectRef>
          <a:fontRef idx="minor">
            <a:schemeClr val="dk1"/>
          </a:fontRef>
        </p:style>
      </p:cxnSp>
      <p:cxnSp>
        <p:nvCxnSpPr>
          <p:cNvPr id="17" name="Straight Connector 16">
            <a:extLst>
              <a:ext uri="{FF2B5EF4-FFF2-40B4-BE49-F238E27FC236}">
                <a16:creationId xmlns:a16="http://schemas.microsoft.com/office/drawing/2014/main" id="{F5CC51FC-AC88-BDA8-D860-406368673960}"/>
              </a:ext>
            </a:extLst>
          </p:cNvPr>
          <p:cNvCxnSpPr>
            <a:cxnSpLocks/>
          </p:cNvCxnSpPr>
          <p:nvPr/>
        </p:nvCxnSpPr>
        <p:spPr>
          <a:xfrm>
            <a:off x="5755340" y="5595097"/>
            <a:ext cx="3389406" cy="0"/>
          </a:xfrm>
          <a:prstGeom prst="line">
            <a:avLst/>
          </a:prstGeom>
        </p:spPr>
        <p:style>
          <a:lnRef idx="2">
            <a:schemeClr val="dk1"/>
          </a:lnRef>
          <a:fillRef idx="1">
            <a:schemeClr val="lt1"/>
          </a:fillRef>
          <a:effectRef idx="0">
            <a:schemeClr val="dk1"/>
          </a:effectRef>
          <a:fontRef idx="minor">
            <a:schemeClr val="dk1"/>
          </a:fontRef>
        </p:style>
      </p:cxnSp>
      <p:cxnSp>
        <p:nvCxnSpPr>
          <p:cNvPr id="19" name="Straight Connector 18">
            <a:extLst>
              <a:ext uri="{FF2B5EF4-FFF2-40B4-BE49-F238E27FC236}">
                <a16:creationId xmlns:a16="http://schemas.microsoft.com/office/drawing/2014/main" id="{C665F5D0-6781-B244-3F7F-FB511426EDBE}"/>
              </a:ext>
            </a:extLst>
          </p:cNvPr>
          <p:cNvCxnSpPr>
            <a:cxnSpLocks/>
          </p:cNvCxnSpPr>
          <p:nvPr/>
        </p:nvCxnSpPr>
        <p:spPr>
          <a:xfrm flipV="1">
            <a:off x="5755341" y="5595097"/>
            <a:ext cx="0" cy="359709"/>
          </a:xfrm>
          <a:prstGeom prst="line">
            <a:avLst/>
          </a:prstGeom>
        </p:spPr>
        <p:style>
          <a:lnRef idx="2">
            <a:schemeClr val="dk1"/>
          </a:lnRef>
          <a:fillRef idx="1">
            <a:schemeClr val="lt1"/>
          </a:fillRef>
          <a:effectRef idx="0">
            <a:schemeClr val="dk1"/>
          </a:effectRef>
          <a:fontRef idx="minor">
            <a:schemeClr val="dk1"/>
          </a:fontRef>
        </p:style>
      </p:cxnSp>
      <p:sp>
        <p:nvSpPr>
          <p:cNvPr id="22" name="TextBox 21">
            <a:extLst>
              <a:ext uri="{FF2B5EF4-FFF2-40B4-BE49-F238E27FC236}">
                <a16:creationId xmlns:a16="http://schemas.microsoft.com/office/drawing/2014/main" id="{A6454FA4-6489-5111-9EA6-D42ABDCBB34D}"/>
              </a:ext>
            </a:extLst>
          </p:cNvPr>
          <p:cNvSpPr txBox="1"/>
          <p:nvPr/>
        </p:nvSpPr>
        <p:spPr>
          <a:xfrm>
            <a:off x="4404302" y="2497134"/>
            <a:ext cx="848309" cy="369332"/>
          </a:xfrm>
          <a:prstGeom prst="rect">
            <a:avLst/>
          </a:prstGeom>
          <a:noFill/>
        </p:spPr>
        <p:txBody>
          <a:bodyPr wrap="none" rtlCol="0">
            <a:spAutoFit/>
          </a:bodyPr>
          <a:lstStyle/>
          <a:p>
            <a:r>
              <a:rPr lang="en-US" dirty="0">
                <a:latin typeface="Chalk Board" panose="02000500000000000000" pitchFamily="2" charset="0"/>
              </a:rPr>
              <a:t>IP Header</a:t>
            </a:r>
          </a:p>
        </p:txBody>
      </p:sp>
      <p:sp>
        <p:nvSpPr>
          <p:cNvPr id="24" name="TextBox 23">
            <a:extLst>
              <a:ext uri="{FF2B5EF4-FFF2-40B4-BE49-F238E27FC236}">
                <a16:creationId xmlns:a16="http://schemas.microsoft.com/office/drawing/2014/main" id="{96120FE8-2E18-50A0-264E-2B4030EBC7A6}"/>
              </a:ext>
            </a:extLst>
          </p:cNvPr>
          <p:cNvSpPr txBox="1"/>
          <p:nvPr/>
        </p:nvSpPr>
        <p:spPr>
          <a:xfrm>
            <a:off x="3561619" y="3321370"/>
            <a:ext cx="2313454" cy="369332"/>
          </a:xfrm>
          <a:prstGeom prst="rect">
            <a:avLst/>
          </a:prstGeom>
          <a:noFill/>
        </p:spPr>
        <p:txBody>
          <a:bodyPr wrap="none" rtlCol="0">
            <a:spAutoFit/>
          </a:bodyPr>
          <a:lstStyle/>
          <a:p>
            <a:r>
              <a:rPr lang="en-US" dirty="0">
                <a:latin typeface="Chalk Board" panose="02000500000000000000" pitchFamily="2" charset="0"/>
              </a:rPr>
              <a:t>SPI (security parameters index)</a:t>
            </a:r>
          </a:p>
        </p:txBody>
      </p:sp>
      <p:sp>
        <p:nvSpPr>
          <p:cNvPr id="25" name="TextBox 24">
            <a:extLst>
              <a:ext uri="{FF2B5EF4-FFF2-40B4-BE49-F238E27FC236}">
                <a16:creationId xmlns:a16="http://schemas.microsoft.com/office/drawing/2014/main" id="{8BBEF3A4-635C-A029-FDFD-D603E4315B90}"/>
              </a:ext>
            </a:extLst>
          </p:cNvPr>
          <p:cNvSpPr txBox="1"/>
          <p:nvPr/>
        </p:nvSpPr>
        <p:spPr>
          <a:xfrm>
            <a:off x="3704780" y="3757565"/>
            <a:ext cx="1386918" cy="369332"/>
          </a:xfrm>
          <a:prstGeom prst="rect">
            <a:avLst/>
          </a:prstGeom>
          <a:noFill/>
        </p:spPr>
        <p:txBody>
          <a:bodyPr wrap="none" rtlCol="0">
            <a:spAutoFit/>
          </a:bodyPr>
          <a:lstStyle/>
          <a:p>
            <a:r>
              <a:rPr lang="en-US" dirty="0">
                <a:latin typeface="Chalk Board" panose="02000500000000000000" pitchFamily="2" charset="0"/>
              </a:rPr>
              <a:t>Sequence Number</a:t>
            </a:r>
          </a:p>
        </p:txBody>
      </p:sp>
      <p:sp>
        <p:nvSpPr>
          <p:cNvPr id="26" name="TextBox 25">
            <a:extLst>
              <a:ext uri="{FF2B5EF4-FFF2-40B4-BE49-F238E27FC236}">
                <a16:creationId xmlns:a16="http://schemas.microsoft.com/office/drawing/2014/main" id="{63F4B7C4-0237-5057-CF85-A23F77D3A8EE}"/>
              </a:ext>
            </a:extLst>
          </p:cNvPr>
          <p:cNvSpPr txBox="1"/>
          <p:nvPr/>
        </p:nvSpPr>
        <p:spPr>
          <a:xfrm>
            <a:off x="3718227" y="4230532"/>
            <a:ext cx="1600118" cy="646331"/>
          </a:xfrm>
          <a:prstGeom prst="rect">
            <a:avLst/>
          </a:prstGeom>
          <a:noFill/>
        </p:spPr>
        <p:txBody>
          <a:bodyPr wrap="none" rtlCol="0">
            <a:spAutoFit/>
          </a:bodyPr>
          <a:lstStyle/>
          <a:p>
            <a:r>
              <a:rPr lang="en-US" dirty="0">
                <a:latin typeface="Chalk Board" panose="02000500000000000000" pitchFamily="2" charset="0"/>
              </a:rPr>
              <a:t>      IPsec payload</a:t>
            </a:r>
          </a:p>
          <a:p>
            <a:r>
              <a:rPr lang="en-US" dirty="0">
                <a:latin typeface="Chalk Board" panose="02000500000000000000" pitchFamily="2" charset="0"/>
              </a:rPr>
              <a:t>(typically ENCRYPTED)</a:t>
            </a:r>
          </a:p>
        </p:txBody>
      </p:sp>
      <p:sp>
        <p:nvSpPr>
          <p:cNvPr id="27" name="TextBox 26">
            <a:extLst>
              <a:ext uri="{FF2B5EF4-FFF2-40B4-BE49-F238E27FC236}">
                <a16:creationId xmlns:a16="http://schemas.microsoft.com/office/drawing/2014/main" id="{AA494F7C-6CBF-838F-21E7-E6282EE5CEE7}"/>
              </a:ext>
            </a:extLst>
          </p:cNvPr>
          <p:cNvSpPr txBox="1"/>
          <p:nvPr/>
        </p:nvSpPr>
        <p:spPr>
          <a:xfrm>
            <a:off x="3343663" y="5017660"/>
            <a:ext cx="2836033" cy="369332"/>
          </a:xfrm>
          <a:prstGeom prst="rect">
            <a:avLst/>
          </a:prstGeom>
          <a:noFill/>
        </p:spPr>
        <p:txBody>
          <a:bodyPr wrap="none" rtlCol="0">
            <a:spAutoFit/>
          </a:bodyPr>
          <a:lstStyle/>
          <a:p>
            <a:r>
              <a:rPr lang="en-US" dirty="0">
                <a:latin typeface="Chalk Board" panose="02000500000000000000" pitchFamily="2" charset="0"/>
              </a:rPr>
              <a:t>Padding (related to cipher block length) </a:t>
            </a:r>
          </a:p>
        </p:txBody>
      </p:sp>
      <p:sp>
        <p:nvSpPr>
          <p:cNvPr id="28" name="TextBox 27">
            <a:extLst>
              <a:ext uri="{FF2B5EF4-FFF2-40B4-BE49-F238E27FC236}">
                <a16:creationId xmlns:a16="http://schemas.microsoft.com/office/drawing/2014/main" id="{36223AEB-EE6A-429D-8DCE-5A702394282B}"/>
              </a:ext>
            </a:extLst>
          </p:cNvPr>
          <p:cNvSpPr txBox="1"/>
          <p:nvPr/>
        </p:nvSpPr>
        <p:spPr>
          <a:xfrm>
            <a:off x="2711963" y="6031699"/>
            <a:ext cx="2853666" cy="369332"/>
          </a:xfrm>
          <a:prstGeom prst="rect">
            <a:avLst/>
          </a:prstGeom>
          <a:noFill/>
        </p:spPr>
        <p:txBody>
          <a:bodyPr wrap="none" rtlCol="0">
            <a:spAutoFit/>
          </a:bodyPr>
          <a:lstStyle/>
          <a:p>
            <a:r>
              <a:rPr lang="en-US" dirty="0">
                <a:latin typeface="Chalk Board" panose="02000500000000000000" pitchFamily="2" charset="0"/>
              </a:rPr>
              <a:t>MAC for authentication (integrity check)</a:t>
            </a:r>
          </a:p>
        </p:txBody>
      </p:sp>
      <p:cxnSp>
        <p:nvCxnSpPr>
          <p:cNvPr id="30" name="Straight Connector 29">
            <a:extLst>
              <a:ext uri="{FF2B5EF4-FFF2-40B4-BE49-F238E27FC236}">
                <a16:creationId xmlns:a16="http://schemas.microsoft.com/office/drawing/2014/main" id="{5889A781-7001-7BF9-2451-4D067D6D28E8}"/>
              </a:ext>
            </a:extLst>
          </p:cNvPr>
          <p:cNvCxnSpPr>
            <a:cxnSpLocks/>
          </p:cNvCxnSpPr>
          <p:nvPr/>
        </p:nvCxnSpPr>
        <p:spPr>
          <a:xfrm>
            <a:off x="7450043" y="5595097"/>
            <a:ext cx="0" cy="359709"/>
          </a:xfrm>
          <a:prstGeom prst="line">
            <a:avLst/>
          </a:prstGeom>
        </p:spPr>
        <p:style>
          <a:lnRef idx="2">
            <a:schemeClr val="dk1"/>
          </a:lnRef>
          <a:fillRef idx="1">
            <a:schemeClr val="lt1"/>
          </a:fillRef>
          <a:effectRef idx="0">
            <a:schemeClr val="dk1"/>
          </a:effectRef>
          <a:fontRef idx="minor">
            <a:schemeClr val="dk1"/>
          </a:fontRef>
        </p:style>
      </p:cxnSp>
      <p:sp>
        <p:nvSpPr>
          <p:cNvPr id="35" name="TextBox 34">
            <a:extLst>
              <a:ext uri="{FF2B5EF4-FFF2-40B4-BE49-F238E27FC236}">
                <a16:creationId xmlns:a16="http://schemas.microsoft.com/office/drawing/2014/main" id="{CA7B5986-62F1-FF20-F61B-8A96C8F06C09}"/>
              </a:ext>
            </a:extLst>
          </p:cNvPr>
          <p:cNvSpPr txBox="1"/>
          <p:nvPr/>
        </p:nvSpPr>
        <p:spPr>
          <a:xfrm>
            <a:off x="5904007" y="5585474"/>
            <a:ext cx="974947" cy="369332"/>
          </a:xfrm>
          <a:prstGeom prst="rect">
            <a:avLst/>
          </a:prstGeom>
          <a:noFill/>
        </p:spPr>
        <p:txBody>
          <a:bodyPr wrap="none" rtlCol="0">
            <a:spAutoFit/>
          </a:bodyPr>
          <a:lstStyle/>
          <a:p>
            <a:r>
              <a:rPr lang="en-US" dirty="0">
                <a:latin typeface="Chalk Board" panose="02000500000000000000" pitchFamily="2" charset="0"/>
              </a:rPr>
              <a:t>Padding Len</a:t>
            </a:r>
          </a:p>
        </p:txBody>
      </p:sp>
      <p:sp>
        <p:nvSpPr>
          <p:cNvPr id="36" name="TextBox 35">
            <a:extLst>
              <a:ext uri="{FF2B5EF4-FFF2-40B4-BE49-F238E27FC236}">
                <a16:creationId xmlns:a16="http://schemas.microsoft.com/office/drawing/2014/main" id="{981F6EB5-8664-BE64-9A68-EAF203223691}"/>
              </a:ext>
            </a:extLst>
          </p:cNvPr>
          <p:cNvSpPr txBox="1"/>
          <p:nvPr/>
        </p:nvSpPr>
        <p:spPr>
          <a:xfrm>
            <a:off x="7456594" y="5585474"/>
            <a:ext cx="105509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latin typeface="Chalk Board" panose="02000500000000000000" pitchFamily="2" charset="0"/>
              </a:rPr>
              <a:t>Next Header</a:t>
            </a:r>
          </a:p>
        </p:txBody>
      </p:sp>
      <p:sp>
        <p:nvSpPr>
          <p:cNvPr id="37" name="Right Brace 36">
            <a:extLst>
              <a:ext uri="{FF2B5EF4-FFF2-40B4-BE49-F238E27FC236}">
                <a16:creationId xmlns:a16="http://schemas.microsoft.com/office/drawing/2014/main" id="{548B0355-1197-DA07-DD3D-1260A283FB6F}"/>
              </a:ext>
            </a:extLst>
          </p:cNvPr>
          <p:cNvSpPr/>
          <p:nvPr/>
        </p:nvSpPr>
        <p:spPr>
          <a:xfrm>
            <a:off x="9333334" y="1961686"/>
            <a:ext cx="416859" cy="129922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halk Board" panose="02000500000000000000" pitchFamily="2" charset="0"/>
            </a:endParaRPr>
          </a:p>
        </p:txBody>
      </p:sp>
      <p:sp>
        <p:nvSpPr>
          <p:cNvPr id="38" name="Right Brace 37">
            <a:extLst>
              <a:ext uri="{FF2B5EF4-FFF2-40B4-BE49-F238E27FC236}">
                <a16:creationId xmlns:a16="http://schemas.microsoft.com/office/drawing/2014/main" id="{8B0F33BF-55C8-4599-ACE8-159A90DE38DC}"/>
              </a:ext>
            </a:extLst>
          </p:cNvPr>
          <p:cNvSpPr/>
          <p:nvPr/>
        </p:nvSpPr>
        <p:spPr>
          <a:xfrm>
            <a:off x="9333334" y="3292618"/>
            <a:ext cx="416859" cy="8342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halk Board" panose="02000500000000000000" pitchFamily="2" charset="0"/>
            </a:endParaRPr>
          </a:p>
        </p:txBody>
      </p:sp>
      <p:sp>
        <p:nvSpPr>
          <p:cNvPr id="39" name="Right Brace 38">
            <a:extLst>
              <a:ext uri="{FF2B5EF4-FFF2-40B4-BE49-F238E27FC236}">
                <a16:creationId xmlns:a16="http://schemas.microsoft.com/office/drawing/2014/main" id="{B42CD933-FC97-6860-FD50-2BD9D8F4FD42}"/>
              </a:ext>
            </a:extLst>
          </p:cNvPr>
          <p:cNvSpPr/>
          <p:nvPr/>
        </p:nvSpPr>
        <p:spPr>
          <a:xfrm>
            <a:off x="9325445" y="4158604"/>
            <a:ext cx="416859" cy="7182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halk Board" panose="02000500000000000000" pitchFamily="2" charset="0"/>
            </a:endParaRPr>
          </a:p>
        </p:txBody>
      </p:sp>
      <p:sp>
        <p:nvSpPr>
          <p:cNvPr id="40" name="Right Brace 39">
            <a:extLst>
              <a:ext uri="{FF2B5EF4-FFF2-40B4-BE49-F238E27FC236}">
                <a16:creationId xmlns:a16="http://schemas.microsoft.com/office/drawing/2014/main" id="{98098E45-73C2-1A24-F72D-DC3006FC5DA8}"/>
              </a:ext>
            </a:extLst>
          </p:cNvPr>
          <p:cNvSpPr/>
          <p:nvPr/>
        </p:nvSpPr>
        <p:spPr>
          <a:xfrm>
            <a:off x="9299963" y="4908571"/>
            <a:ext cx="416859" cy="107793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halk Board" panose="02000500000000000000" pitchFamily="2" charset="0"/>
            </a:endParaRPr>
          </a:p>
        </p:txBody>
      </p:sp>
    </p:spTree>
    <p:extLst>
      <p:ext uri="{BB962C8B-B14F-4D97-AF65-F5344CB8AC3E}">
        <p14:creationId xmlns:p14="http://schemas.microsoft.com/office/powerpoint/2010/main" val="35485670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1062-CED4-B7BD-E2FF-EEA2CC516175}"/>
              </a:ext>
            </a:extLst>
          </p:cNvPr>
          <p:cNvSpPr>
            <a:spLocks noGrp="1"/>
          </p:cNvSpPr>
          <p:nvPr>
            <p:ph type="title"/>
          </p:nvPr>
        </p:nvSpPr>
        <p:spPr/>
        <p:txBody>
          <a:bodyPr/>
          <a:lstStyle/>
          <a:p>
            <a:r>
              <a:rPr lang="en-US" dirty="0">
                <a:latin typeface="Chalk Board" panose="02000500000000000000" pitchFamily="2" charset="0"/>
              </a:rPr>
              <a:t>IPSec: ESP</a:t>
            </a:r>
          </a:p>
        </p:txBody>
      </p:sp>
      <p:sp>
        <p:nvSpPr>
          <p:cNvPr id="3" name="TextBox 2">
            <a:extLst>
              <a:ext uri="{FF2B5EF4-FFF2-40B4-BE49-F238E27FC236}">
                <a16:creationId xmlns:a16="http://schemas.microsoft.com/office/drawing/2014/main" id="{085193F9-D52B-914A-1D8B-BEE532679943}"/>
              </a:ext>
            </a:extLst>
          </p:cNvPr>
          <p:cNvSpPr txBox="1"/>
          <p:nvPr/>
        </p:nvSpPr>
        <p:spPr>
          <a:xfrm>
            <a:off x="507626" y="2152666"/>
            <a:ext cx="9520517" cy="1569660"/>
          </a:xfrm>
          <a:prstGeom prst="rect">
            <a:avLst/>
          </a:prstGeom>
          <a:noFill/>
        </p:spPr>
        <p:txBody>
          <a:bodyPr wrap="square" rtlCol="0">
            <a:spAutoFit/>
          </a:bodyPr>
          <a:lstStyle/>
          <a:p>
            <a:r>
              <a:rPr lang="en-US" sz="4800" dirty="0">
                <a:latin typeface="Chalk Board" panose="02000500000000000000" pitchFamily="2" charset="0"/>
              </a:rPr>
              <a:t>ESP authenticates the ESP header and payload but </a:t>
            </a:r>
            <a:r>
              <a:rPr lang="en-US" sz="4800" dirty="0">
                <a:solidFill>
                  <a:schemeClr val="accent2">
                    <a:lumMod val="75000"/>
                  </a:schemeClr>
                </a:solidFill>
                <a:latin typeface="Chalk Board" panose="02000500000000000000" pitchFamily="2" charset="0"/>
              </a:rPr>
              <a:t>not the IP header</a:t>
            </a:r>
          </a:p>
        </p:txBody>
      </p:sp>
      <p:sp>
        <p:nvSpPr>
          <p:cNvPr id="4" name="TextBox 3">
            <a:extLst>
              <a:ext uri="{FF2B5EF4-FFF2-40B4-BE49-F238E27FC236}">
                <a16:creationId xmlns:a16="http://schemas.microsoft.com/office/drawing/2014/main" id="{2E48FECF-A84B-949F-3508-F6CE6B9F4A93}"/>
              </a:ext>
            </a:extLst>
          </p:cNvPr>
          <p:cNvSpPr txBox="1"/>
          <p:nvPr/>
        </p:nvSpPr>
        <p:spPr>
          <a:xfrm>
            <a:off x="2312892" y="4065669"/>
            <a:ext cx="7947213" cy="646331"/>
          </a:xfrm>
          <a:prstGeom prst="rect">
            <a:avLst/>
          </a:prstGeom>
          <a:noFill/>
        </p:spPr>
        <p:txBody>
          <a:bodyPr wrap="square" rtlCol="0">
            <a:spAutoFit/>
          </a:bodyPr>
          <a:lstStyle/>
          <a:p>
            <a:r>
              <a:rPr lang="en-US" sz="3600" dirty="0">
                <a:latin typeface="Chalk Board" panose="02000500000000000000" pitchFamily="2" charset="0"/>
              </a:rPr>
              <a:t>but TCP port numbers are no longer visible to NAT devices.</a:t>
            </a:r>
          </a:p>
        </p:txBody>
      </p:sp>
      <p:sp>
        <p:nvSpPr>
          <p:cNvPr id="6" name="TextBox 5">
            <a:extLst>
              <a:ext uri="{FF2B5EF4-FFF2-40B4-BE49-F238E27FC236}">
                <a16:creationId xmlns:a16="http://schemas.microsoft.com/office/drawing/2014/main" id="{4584556A-419F-82C5-E63F-36CBCB13D6D2}"/>
              </a:ext>
            </a:extLst>
          </p:cNvPr>
          <p:cNvSpPr txBox="1"/>
          <p:nvPr/>
        </p:nvSpPr>
        <p:spPr>
          <a:xfrm>
            <a:off x="507626" y="4065668"/>
            <a:ext cx="1993526" cy="646331"/>
          </a:xfrm>
          <a:prstGeom prst="rect">
            <a:avLst/>
          </a:prstGeom>
          <a:noFill/>
        </p:spPr>
        <p:txBody>
          <a:bodyPr wrap="square">
            <a:spAutoFit/>
          </a:bodyPr>
          <a:lstStyle/>
          <a:p>
            <a:r>
              <a:rPr lang="en-US" sz="3600" dirty="0">
                <a:latin typeface="Chalk Board" panose="02000500000000000000" pitchFamily="2" charset="0"/>
              </a:rPr>
              <a:t>Allows NAT</a:t>
            </a:r>
          </a:p>
        </p:txBody>
      </p:sp>
      <p:sp>
        <p:nvSpPr>
          <p:cNvPr id="7" name="TextBox 6">
            <a:extLst>
              <a:ext uri="{FF2B5EF4-FFF2-40B4-BE49-F238E27FC236}">
                <a16:creationId xmlns:a16="http://schemas.microsoft.com/office/drawing/2014/main" id="{028AEA42-BC5C-CB41-1945-8C0B19BAC484}"/>
              </a:ext>
            </a:extLst>
          </p:cNvPr>
          <p:cNvSpPr txBox="1"/>
          <p:nvPr/>
        </p:nvSpPr>
        <p:spPr>
          <a:xfrm>
            <a:off x="615202" y="5281556"/>
            <a:ext cx="1129552" cy="646331"/>
          </a:xfrm>
          <a:prstGeom prst="rect">
            <a:avLst/>
          </a:prstGeom>
          <a:noFill/>
        </p:spPr>
        <p:txBody>
          <a:bodyPr wrap="square">
            <a:spAutoFit/>
          </a:bodyPr>
          <a:lstStyle/>
          <a:p>
            <a:r>
              <a:rPr lang="en-US" sz="3600" dirty="0">
                <a:latin typeface="Chalk Board" panose="02000500000000000000" pitchFamily="2" charset="0"/>
              </a:rPr>
              <a:t>Why?</a:t>
            </a:r>
          </a:p>
        </p:txBody>
      </p:sp>
      <p:cxnSp>
        <p:nvCxnSpPr>
          <p:cNvPr id="9" name="Straight Arrow Connector 8">
            <a:extLst>
              <a:ext uri="{FF2B5EF4-FFF2-40B4-BE49-F238E27FC236}">
                <a16:creationId xmlns:a16="http://schemas.microsoft.com/office/drawing/2014/main" id="{E5BA112B-3417-B87F-0B2F-6EEB2AD508C7}"/>
              </a:ext>
            </a:extLst>
          </p:cNvPr>
          <p:cNvCxnSpPr>
            <a:cxnSpLocks/>
            <a:endCxn id="7" idx="0"/>
          </p:cNvCxnSpPr>
          <p:nvPr/>
        </p:nvCxnSpPr>
        <p:spPr>
          <a:xfrm flipH="1">
            <a:off x="1179978" y="4572000"/>
            <a:ext cx="430161" cy="7095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BE73C16-68F1-1657-E9DC-98CD9EF9A7D4}"/>
              </a:ext>
            </a:extLst>
          </p:cNvPr>
          <p:cNvSpPr txBox="1"/>
          <p:nvPr/>
        </p:nvSpPr>
        <p:spPr>
          <a:xfrm>
            <a:off x="5393975" y="5315251"/>
            <a:ext cx="1129552" cy="646331"/>
          </a:xfrm>
          <a:prstGeom prst="rect">
            <a:avLst/>
          </a:prstGeom>
          <a:noFill/>
        </p:spPr>
        <p:txBody>
          <a:bodyPr wrap="square">
            <a:spAutoFit/>
          </a:bodyPr>
          <a:lstStyle/>
          <a:p>
            <a:r>
              <a:rPr lang="en-US" sz="3600" dirty="0">
                <a:latin typeface="Chalk Board" panose="02000500000000000000" pitchFamily="2" charset="0"/>
              </a:rPr>
              <a:t>Why?</a:t>
            </a:r>
          </a:p>
        </p:txBody>
      </p:sp>
      <p:cxnSp>
        <p:nvCxnSpPr>
          <p:cNvPr id="11" name="Straight Arrow Connector 10">
            <a:extLst>
              <a:ext uri="{FF2B5EF4-FFF2-40B4-BE49-F238E27FC236}">
                <a16:creationId xmlns:a16="http://schemas.microsoft.com/office/drawing/2014/main" id="{58599709-3FD5-0D6E-D525-F3FC2BF7DFFF}"/>
              </a:ext>
            </a:extLst>
          </p:cNvPr>
          <p:cNvCxnSpPr>
            <a:cxnSpLocks/>
          </p:cNvCxnSpPr>
          <p:nvPr/>
        </p:nvCxnSpPr>
        <p:spPr>
          <a:xfrm flipH="1">
            <a:off x="6096000" y="4572000"/>
            <a:ext cx="427527" cy="6645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483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8A21A-298D-ABA0-2693-1CC392A299FE}"/>
              </a:ext>
            </a:extLst>
          </p:cNvPr>
          <p:cNvSpPr>
            <a:spLocks noGrp="1"/>
          </p:cNvSpPr>
          <p:nvPr>
            <p:ph type="title"/>
          </p:nvPr>
        </p:nvSpPr>
        <p:spPr/>
        <p:txBody>
          <a:bodyPr/>
          <a:lstStyle/>
          <a:p>
            <a:r>
              <a:rPr lang="en-US" dirty="0">
                <a:latin typeface="Chalk Board" panose="02000500000000000000" pitchFamily="2" charset="0"/>
              </a:rPr>
              <a:t>IPSec: ESP</a:t>
            </a:r>
          </a:p>
        </p:txBody>
      </p:sp>
      <p:sp>
        <p:nvSpPr>
          <p:cNvPr id="3" name="TextBox 2">
            <a:extLst>
              <a:ext uri="{FF2B5EF4-FFF2-40B4-BE49-F238E27FC236}">
                <a16:creationId xmlns:a16="http://schemas.microsoft.com/office/drawing/2014/main" id="{683322EE-C0A6-1DFC-FC2A-C8CA54E36DA2}"/>
              </a:ext>
            </a:extLst>
          </p:cNvPr>
          <p:cNvSpPr txBox="1"/>
          <p:nvPr/>
        </p:nvSpPr>
        <p:spPr>
          <a:xfrm>
            <a:off x="699246" y="2782669"/>
            <a:ext cx="7207626" cy="923330"/>
          </a:xfrm>
          <a:prstGeom prst="rect">
            <a:avLst/>
          </a:prstGeom>
          <a:noFill/>
        </p:spPr>
        <p:txBody>
          <a:bodyPr wrap="square" rtlCol="0">
            <a:spAutoFit/>
          </a:bodyPr>
          <a:lstStyle/>
          <a:p>
            <a:r>
              <a:rPr lang="en-US" sz="5400" dirty="0">
                <a:solidFill>
                  <a:srgbClr val="C00000"/>
                </a:solidFill>
                <a:latin typeface="Chalk Board" panose="02000500000000000000" pitchFamily="2" charset="0"/>
              </a:rPr>
              <a:t>Can the IP addresses be spoofed?</a:t>
            </a:r>
          </a:p>
        </p:txBody>
      </p:sp>
      <p:sp>
        <p:nvSpPr>
          <p:cNvPr id="4" name="TextBox 3">
            <a:extLst>
              <a:ext uri="{FF2B5EF4-FFF2-40B4-BE49-F238E27FC236}">
                <a16:creationId xmlns:a16="http://schemas.microsoft.com/office/drawing/2014/main" id="{1487B59C-BEA1-502F-17E9-A37ECB057F6C}"/>
              </a:ext>
            </a:extLst>
          </p:cNvPr>
          <p:cNvSpPr txBox="1"/>
          <p:nvPr/>
        </p:nvSpPr>
        <p:spPr>
          <a:xfrm>
            <a:off x="838200" y="4336315"/>
            <a:ext cx="5396755" cy="923330"/>
          </a:xfrm>
          <a:prstGeom prst="rect">
            <a:avLst/>
          </a:prstGeom>
          <a:noFill/>
        </p:spPr>
        <p:txBody>
          <a:bodyPr wrap="square" rtlCol="0">
            <a:spAutoFit/>
          </a:bodyPr>
          <a:lstStyle/>
          <a:p>
            <a:r>
              <a:rPr lang="en-US" sz="5400" dirty="0">
                <a:solidFill>
                  <a:schemeClr val="accent6">
                    <a:lumMod val="75000"/>
                  </a:schemeClr>
                </a:solidFill>
                <a:latin typeface="Chalk Board" panose="02000500000000000000" pitchFamily="2" charset="0"/>
              </a:rPr>
              <a:t>No, Authentication Phase </a:t>
            </a:r>
          </a:p>
        </p:txBody>
      </p:sp>
    </p:spTree>
    <p:extLst>
      <p:ext uri="{BB962C8B-B14F-4D97-AF65-F5344CB8AC3E}">
        <p14:creationId xmlns:p14="http://schemas.microsoft.com/office/powerpoint/2010/main" val="9545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A9E8-A8EC-4516-AA86-0BAAEB04E5B4}"/>
              </a:ext>
            </a:extLst>
          </p:cNvPr>
          <p:cNvSpPr>
            <a:spLocks noGrp="1"/>
          </p:cNvSpPr>
          <p:nvPr>
            <p:ph type="title"/>
          </p:nvPr>
        </p:nvSpPr>
        <p:spPr/>
        <p:txBody>
          <a:bodyPr/>
          <a:lstStyle/>
          <a:p>
            <a:r>
              <a:rPr lang="en-US" dirty="0">
                <a:latin typeface="Chalk Board" panose="02000500000000000000" pitchFamily="2" charset="0"/>
              </a:rPr>
              <a:t>What is Encryption?</a:t>
            </a:r>
          </a:p>
        </p:txBody>
      </p:sp>
      <p:pic>
        <p:nvPicPr>
          <p:cNvPr id="3" name="Graphic 2">
            <a:extLst>
              <a:ext uri="{FF2B5EF4-FFF2-40B4-BE49-F238E27FC236}">
                <a16:creationId xmlns:a16="http://schemas.microsoft.com/office/drawing/2014/main" id="{DB6A60F7-15CD-BD45-CB67-31B573E1DB61}"/>
              </a:ext>
            </a:extLst>
          </p:cNvPr>
          <p:cNvPicPr>
            <a:picLocks noChangeAspect="1"/>
          </p:cNvPicPr>
          <p:nvPr>
            <p:custDataLst>
              <p:custData r:id="rId1"/>
            </p:custDataLst>
          </p:nvPr>
        </p:nvPicPr>
        <p:blipFill>
          <a:blip r:embed="rId3">
            <a:extLst>
              <a:ext uri="{96DAC541-7B7A-43D3-8B79-37D633B846F1}">
                <asvg:svgBlip xmlns:asvg="http://schemas.microsoft.com/office/drawing/2016/SVG/main" r:embed="rId4"/>
              </a:ext>
            </a:extLst>
          </a:blip>
          <a:stretch>
            <a:fillRect/>
          </a:stretch>
        </p:blipFill>
        <p:spPr>
          <a:xfrm rot="20394386" flipH="1">
            <a:off x="2928141" y="2663585"/>
            <a:ext cx="2630241" cy="2439072"/>
          </a:xfrm>
          <a:prstGeom prst="rect">
            <a:avLst/>
          </a:prstGeom>
        </p:spPr>
      </p:pic>
    </p:spTree>
    <p:extLst>
      <p:ext uri="{BB962C8B-B14F-4D97-AF65-F5344CB8AC3E}">
        <p14:creationId xmlns:p14="http://schemas.microsoft.com/office/powerpoint/2010/main" val="231597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73">
        <p159:morph option="byObject"/>
      </p:transition>
    </mc:Choice>
    <mc:Fallback xmlns="">
      <p:transition spd="slow" advTm="2373">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443F-08A4-762F-A6AB-3CACECAE3B27}"/>
              </a:ext>
            </a:extLst>
          </p:cNvPr>
          <p:cNvSpPr>
            <a:spLocks noGrp="1"/>
          </p:cNvSpPr>
          <p:nvPr>
            <p:ph type="title"/>
          </p:nvPr>
        </p:nvSpPr>
        <p:spPr/>
        <p:txBody>
          <a:bodyPr/>
          <a:lstStyle/>
          <a:p>
            <a:r>
              <a:rPr lang="en-US" dirty="0">
                <a:latin typeface="Chalk Board" panose="02000500000000000000" pitchFamily="2" charset="0"/>
              </a:rPr>
              <a:t>AH vs. ESP</a:t>
            </a:r>
          </a:p>
        </p:txBody>
      </p:sp>
      <p:sp>
        <p:nvSpPr>
          <p:cNvPr id="3" name="TextBox 2">
            <a:extLst>
              <a:ext uri="{FF2B5EF4-FFF2-40B4-BE49-F238E27FC236}">
                <a16:creationId xmlns:a16="http://schemas.microsoft.com/office/drawing/2014/main" id="{9A317D4A-47DF-3A20-E1FE-FE50DF9CEE73}"/>
              </a:ext>
            </a:extLst>
          </p:cNvPr>
          <p:cNvSpPr txBox="1"/>
          <p:nvPr/>
        </p:nvSpPr>
        <p:spPr>
          <a:xfrm>
            <a:off x="1084729" y="2055812"/>
            <a:ext cx="4908716" cy="830997"/>
          </a:xfrm>
          <a:prstGeom prst="rect">
            <a:avLst/>
          </a:prstGeom>
          <a:noFill/>
        </p:spPr>
        <p:txBody>
          <a:bodyPr wrap="none" rtlCol="0">
            <a:spAutoFit/>
          </a:bodyPr>
          <a:lstStyle/>
          <a:p>
            <a:r>
              <a:rPr lang="en-US" sz="4800" dirty="0">
                <a:latin typeface="Chalk Board" panose="02000500000000000000" pitchFamily="2" charset="0"/>
              </a:rPr>
              <a:t>AH protects the IP header</a:t>
            </a:r>
          </a:p>
        </p:txBody>
      </p:sp>
      <p:sp>
        <p:nvSpPr>
          <p:cNvPr id="4" name="TextBox 3">
            <a:extLst>
              <a:ext uri="{FF2B5EF4-FFF2-40B4-BE49-F238E27FC236}">
                <a16:creationId xmlns:a16="http://schemas.microsoft.com/office/drawing/2014/main" id="{E72252A8-E173-16DF-C386-0D684DF03D06}"/>
              </a:ext>
            </a:extLst>
          </p:cNvPr>
          <p:cNvSpPr txBox="1"/>
          <p:nvPr/>
        </p:nvSpPr>
        <p:spPr>
          <a:xfrm>
            <a:off x="1084729" y="2876918"/>
            <a:ext cx="6912470" cy="830997"/>
          </a:xfrm>
          <a:prstGeom prst="rect">
            <a:avLst/>
          </a:prstGeom>
          <a:noFill/>
        </p:spPr>
        <p:txBody>
          <a:bodyPr wrap="none" rtlCol="0">
            <a:spAutoFit/>
          </a:bodyPr>
          <a:lstStyle/>
          <a:p>
            <a:r>
              <a:rPr lang="en-US" sz="4800" dirty="0">
                <a:latin typeface="Chalk Board" panose="02000500000000000000" pitchFamily="2" charset="0"/>
              </a:rPr>
              <a:t>ESP can also protect it in tunnel mode</a:t>
            </a:r>
          </a:p>
        </p:txBody>
      </p:sp>
      <p:sp>
        <p:nvSpPr>
          <p:cNvPr id="5" name="TextBox 4">
            <a:extLst>
              <a:ext uri="{FF2B5EF4-FFF2-40B4-BE49-F238E27FC236}">
                <a16:creationId xmlns:a16="http://schemas.microsoft.com/office/drawing/2014/main" id="{A49F74A0-0D0D-6E41-B809-F22B1329B3B0}"/>
              </a:ext>
            </a:extLst>
          </p:cNvPr>
          <p:cNvSpPr txBox="1"/>
          <p:nvPr/>
        </p:nvSpPr>
        <p:spPr>
          <a:xfrm>
            <a:off x="1084729" y="3590487"/>
            <a:ext cx="4977645" cy="830997"/>
          </a:xfrm>
          <a:prstGeom prst="rect">
            <a:avLst/>
          </a:prstGeom>
          <a:noFill/>
        </p:spPr>
        <p:txBody>
          <a:bodyPr wrap="none" rtlCol="0">
            <a:spAutoFit/>
          </a:bodyPr>
          <a:lstStyle/>
          <a:p>
            <a:r>
              <a:rPr lang="en-US" sz="4800" dirty="0">
                <a:latin typeface="Chalk Board" panose="02000500000000000000" pitchFamily="2" charset="0"/>
              </a:rPr>
              <a:t>AH protects the IP header.</a:t>
            </a:r>
          </a:p>
        </p:txBody>
      </p:sp>
      <p:sp>
        <p:nvSpPr>
          <p:cNvPr id="6" name="TextBox 5">
            <a:extLst>
              <a:ext uri="{FF2B5EF4-FFF2-40B4-BE49-F238E27FC236}">
                <a16:creationId xmlns:a16="http://schemas.microsoft.com/office/drawing/2014/main" id="{515D8AB8-EEBB-48F2-39E7-8CCD03E4A76F}"/>
              </a:ext>
            </a:extLst>
          </p:cNvPr>
          <p:cNvSpPr txBox="1"/>
          <p:nvPr/>
        </p:nvSpPr>
        <p:spPr>
          <a:xfrm>
            <a:off x="1084729" y="4665545"/>
            <a:ext cx="7826187" cy="1569660"/>
          </a:xfrm>
          <a:prstGeom prst="rect">
            <a:avLst/>
          </a:prstGeom>
          <a:noFill/>
        </p:spPr>
        <p:txBody>
          <a:bodyPr wrap="square" rtlCol="0">
            <a:spAutoFit/>
          </a:bodyPr>
          <a:lstStyle/>
          <a:p>
            <a:r>
              <a:rPr lang="en-US" sz="4800" dirty="0">
                <a:latin typeface="Chalk Board" panose="02000500000000000000" pitchFamily="2" charset="0"/>
              </a:rPr>
              <a:t>ESP does not expose the layer 4 information that firewalls require.</a:t>
            </a:r>
          </a:p>
        </p:txBody>
      </p:sp>
    </p:spTree>
    <p:extLst>
      <p:ext uri="{BB962C8B-B14F-4D97-AF65-F5344CB8AC3E}">
        <p14:creationId xmlns:p14="http://schemas.microsoft.com/office/powerpoint/2010/main" val="6922138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BB6AE-1C12-71EA-10D6-ECF786B7E8DC}"/>
              </a:ext>
            </a:extLst>
          </p:cNvPr>
          <p:cNvSpPr>
            <a:spLocks noGrp="1"/>
          </p:cNvSpPr>
          <p:nvPr>
            <p:ph type="title"/>
          </p:nvPr>
        </p:nvSpPr>
        <p:spPr/>
        <p:txBody>
          <a:bodyPr/>
          <a:lstStyle/>
          <a:p>
            <a:r>
              <a:rPr lang="en-US" dirty="0">
                <a:latin typeface="Chalk Board" panose="02000500000000000000" pitchFamily="2" charset="0"/>
              </a:rPr>
              <a:t>IPSec packets’ format</a:t>
            </a:r>
          </a:p>
        </p:txBody>
      </p:sp>
      <p:pic>
        <p:nvPicPr>
          <p:cNvPr id="37" name="Picture 36">
            <a:extLst>
              <a:ext uri="{FF2B5EF4-FFF2-40B4-BE49-F238E27FC236}">
                <a16:creationId xmlns:a16="http://schemas.microsoft.com/office/drawing/2014/main" id="{90B7B2BA-57BA-A9D6-6D6C-31F1303BD538}"/>
              </a:ext>
            </a:extLst>
          </p:cNvPr>
          <p:cNvPicPr>
            <a:picLocks noChangeAspect="1"/>
          </p:cNvPicPr>
          <p:nvPr/>
        </p:nvPicPr>
        <p:blipFill>
          <a:blip r:embed="rId2"/>
          <a:stretch>
            <a:fillRect/>
          </a:stretch>
        </p:blipFill>
        <p:spPr>
          <a:xfrm>
            <a:off x="421341" y="1813617"/>
            <a:ext cx="10803998" cy="3024170"/>
          </a:xfrm>
          <a:prstGeom prst="rect">
            <a:avLst/>
          </a:prstGeom>
        </p:spPr>
      </p:pic>
    </p:spTree>
    <p:extLst>
      <p:ext uri="{BB962C8B-B14F-4D97-AF65-F5344CB8AC3E}">
        <p14:creationId xmlns:p14="http://schemas.microsoft.com/office/powerpoint/2010/main" val="5348396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8348-86A6-5626-0DE7-999405A91FBF}"/>
              </a:ext>
            </a:extLst>
          </p:cNvPr>
          <p:cNvSpPr>
            <a:spLocks noGrp="1"/>
          </p:cNvSpPr>
          <p:nvPr>
            <p:ph type="title"/>
          </p:nvPr>
        </p:nvSpPr>
        <p:spPr/>
        <p:txBody>
          <a:bodyPr/>
          <a:lstStyle/>
          <a:p>
            <a:r>
              <a:rPr lang="en-US" dirty="0">
                <a:latin typeface="Chalk Board" panose="02000500000000000000" pitchFamily="2" charset="0"/>
              </a:rPr>
              <a:t>VPN Example</a:t>
            </a:r>
          </a:p>
        </p:txBody>
      </p:sp>
      <p:sp>
        <p:nvSpPr>
          <p:cNvPr id="4" name="TextBox 3">
            <a:extLst>
              <a:ext uri="{FF2B5EF4-FFF2-40B4-BE49-F238E27FC236}">
                <a16:creationId xmlns:a16="http://schemas.microsoft.com/office/drawing/2014/main" id="{F9DE2529-F0B6-ACDF-A4B2-E33D5A26BC12}"/>
              </a:ext>
            </a:extLst>
          </p:cNvPr>
          <p:cNvSpPr txBox="1"/>
          <p:nvPr/>
        </p:nvSpPr>
        <p:spPr>
          <a:xfrm>
            <a:off x="838200" y="1660152"/>
            <a:ext cx="7633447" cy="3170099"/>
          </a:xfrm>
          <a:prstGeom prst="rect">
            <a:avLst/>
          </a:prstGeom>
          <a:noFill/>
        </p:spPr>
        <p:txBody>
          <a:bodyPr wrap="square">
            <a:spAutoFit/>
          </a:bodyPr>
          <a:lstStyle/>
          <a:p>
            <a:r>
              <a:rPr lang="en-US" sz="2000" dirty="0">
                <a:latin typeface="American Typewriter" panose="02090604020004020304" pitchFamily="18" charset="77"/>
              </a:rPr>
              <a:t>[IP Header]</a:t>
            </a:r>
          </a:p>
          <a:p>
            <a:r>
              <a:rPr lang="en-US" sz="2000" dirty="0">
                <a:latin typeface="American Typewriter" panose="02090604020004020304" pitchFamily="18" charset="77"/>
              </a:rPr>
              <a:t>  - Source IP: 192.0.2.10 (Your device)</a:t>
            </a:r>
          </a:p>
          <a:p>
            <a:r>
              <a:rPr lang="en-US" sz="2000" dirty="0">
                <a:latin typeface="American Typewriter" panose="02090604020004020304" pitchFamily="18" charset="77"/>
              </a:rPr>
              <a:t>  - Destination IP: 93.184.216.34 (</a:t>
            </a:r>
            <a:r>
              <a:rPr lang="en-US" sz="2000" dirty="0" err="1">
                <a:latin typeface="American Typewriter" panose="02090604020004020304" pitchFamily="18" charset="77"/>
              </a:rPr>
              <a:t>example.com</a:t>
            </a:r>
            <a:r>
              <a:rPr lang="en-US" sz="2000" dirty="0">
                <a:latin typeface="American Typewriter" panose="02090604020004020304" pitchFamily="18" charset="77"/>
              </a:rPr>
              <a:t>)</a:t>
            </a:r>
          </a:p>
          <a:p>
            <a:endParaRPr lang="en-US" sz="2000" dirty="0">
              <a:latin typeface="American Typewriter" panose="02090604020004020304" pitchFamily="18" charset="77"/>
            </a:endParaRPr>
          </a:p>
          <a:p>
            <a:r>
              <a:rPr lang="en-US" sz="2000" dirty="0">
                <a:latin typeface="American Typewriter" panose="02090604020004020304" pitchFamily="18" charset="77"/>
              </a:rPr>
              <a:t>[TCP Header]</a:t>
            </a:r>
          </a:p>
          <a:p>
            <a:r>
              <a:rPr lang="en-US" sz="2000" dirty="0">
                <a:latin typeface="American Typewriter" panose="02090604020004020304" pitchFamily="18" charset="77"/>
              </a:rPr>
              <a:t>  - Source Port: 54321</a:t>
            </a:r>
          </a:p>
          <a:p>
            <a:r>
              <a:rPr lang="en-US" sz="2000" dirty="0">
                <a:latin typeface="American Typewriter" panose="02090604020004020304" pitchFamily="18" charset="77"/>
              </a:rPr>
              <a:t>  - Destination Port: 80</a:t>
            </a:r>
          </a:p>
          <a:p>
            <a:endParaRPr lang="en-US" sz="2000" dirty="0">
              <a:latin typeface="American Typewriter" panose="02090604020004020304" pitchFamily="18" charset="77"/>
            </a:endParaRPr>
          </a:p>
          <a:p>
            <a:r>
              <a:rPr lang="en-US" sz="2000" dirty="0">
                <a:latin typeface="American Typewriter" panose="02090604020004020304" pitchFamily="18" charset="77"/>
              </a:rPr>
              <a:t>[Payload]</a:t>
            </a:r>
          </a:p>
          <a:p>
            <a:r>
              <a:rPr lang="en-US" sz="2000" dirty="0">
                <a:latin typeface="American Typewriter" panose="02090604020004020304" pitchFamily="18" charset="77"/>
              </a:rPr>
              <a:t>  - HTTP GET / HTTP/1.1</a:t>
            </a:r>
          </a:p>
        </p:txBody>
      </p:sp>
      <p:sp>
        <p:nvSpPr>
          <p:cNvPr id="5" name="TextBox 4">
            <a:extLst>
              <a:ext uri="{FF2B5EF4-FFF2-40B4-BE49-F238E27FC236}">
                <a16:creationId xmlns:a16="http://schemas.microsoft.com/office/drawing/2014/main" id="{6265910F-1A5D-076A-FF3B-A168B5844113}"/>
              </a:ext>
            </a:extLst>
          </p:cNvPr>
          <p:cNvSpPr txBox="1"/>
          <p:nvPr/>
        </p:nvSpPr>
        <p:spPr>
          <a:xfrm>
            <a:off x="8547606" y="3105834"/>
            <a:ext cx="2528256" cy="830997"/>
          </a:xfrm>
          <a:prstGeom prst="rect">
            <a:avLst/>
          </a:prstGeom>
          <a:noFill/>
        </p:spPr>
        <p:txBody>
          <a:bodyPr wrap="none" rtlCol="0">
            <a:spAutoFit/>
          </a:bodyPr>
          <a:lstStyle/>
          <a:p>
            <a:r>
              <a:rPr lang="en-US" sz="4800" dirty="0">
                <a:latin typeface="Chalk Board" panose="02000500000000000000" pitchFamily="2" charset="0"/>
              </a:rPr>
              <a:t>Without VPN</a:t>
            </a:r>
          </a:p>
        </p:txBody>
      </p:sp>
    </p:spTree>
    <p:extLst>
      <p:ext uri="{BB962C8B-B14F-4D97-AF65-F5344CB8AC3E}">
        <p14:creationId xmlns:p14="http://schemas.microsoft.com/office/powerpoint/2010/main" val="24152391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D004-2208-1F3D-A054-ACD25832A822}"/>
              </a:ext>
            </a:extLst>
          </p:cNvPr>
          <p:cNvSpPr>
            <a:spLocks noGrp="1"/>
          </p:cNvSpPr>
          <p:nvPr>
            <p:ph type="title"/>
          </p:nvPr>
        </p:nvSpPr>
        <p:spPr/>
        <p:txBody>
          <a:bodyPr/>
          <a:lstStyle/>
          <a:p>
            <a:r>
              <a:rPr lang="en-US" dirty="0">
                <a:latin typeface="Chalk Board" panose="02000500000000000000" pitchFamily="2" charset="0"/>
              </a:rPr>
              <a:t>VPN Example</a:t>
            </a:r>
          </a:p>
        </p:txBody>
      </p:sp>
      <p:sp>
        <p:nvSpPr>
          <p:cNvPr id="4" name="TextBox 3">
            <a:extLst>
              <a:ext uri="{FF2B5EF4-FFF2-40B4-BE49-F238E27FC236}">
                <a16:creationId xmlns:a16="http://schemas.microsoft.com/office/drawing/2014/main" id="{F2D988B5-1942-30EA-9EC2-954E5161C3D6}"/>
              </a:ext>
            </a:extLst>
          </p:cNvPr>
          <p:cNvSpPr txBox="1"/>
          <p:nvPr/>
        </p:nvSpPr>
        <p:spPr>
          <a:xfrm>
            <a:off x="588309" y="2281588"/>
            <a:ext cx="6098240" cy="3693319"/>
          </a:xfrm>
          <a:prstGeom prst="rect">
            <a:avLst/>
          </a:prstGeom>
          <a:noFill/>
        </p:spPr>
        <p:txBody>
          <a:bodyPr wrap="square">
            <a:spAutoFit/>
          </a:bodyPr>
          <a:lstStyle/>
          <a:p>
            <a:r>
              <a:rPr lang="en-US" dirty="0">
                <a:latin typeface="American Typewriter" panose="02090604020004020304" pitchFamily="18" charset="77"/>
              </a:rPr>
              <a:t>[Outer IP Header]</a:t>
            </a:r>
          </a:p>
          <a:p>
            <a:r>
              <a:rPr lang="en-US" dirty="0">
                <a:latin typeface="American Typewriter" panose="02090604020004020304" pitchFamily="18" charset="77"/>
              </a:rPr>
              <a:t>  - Source IP: 192.0.2.10 (Your device)</a:t>
            </a:r>
          </a:p>
          <a:p>
            <a:r>
              <a:rPr lang="en-US" dirty="0">
                <a:latin typeface="American Typewriter" panose="02090604020004020304" pitchFamily="18" charset="77"/>
              </a:rPr>
              <a:t>  - Destination IP: 203.0.113.5 (VPN server)</a:t>
            </a:r>
          </a:p>
          <a:p>
            <a:endParaRPr lang="en-US" dirty="0">
              <a:latin typeface="American Typewriter" panose="02090604020004020304" pitchFamily="18" charset="77"/>
            </a:endParaRPr>
          </a:p>
          <a:p>
            <a:r>
              <a:rPr lang="en-US" dirty="0">
                <a:latin typeface="American Typewriter" panose="02090604020004020304" pitchFamily="18" charset="77"/>
              </a:rPr>
              <a:t>[VPN Protocol Header]</a:t>
            </a:r>
          </a:p>
          <a:p>
            <a:r>
              <a:rPr lang="en-US" dirty="0">
                <a:latin typeface="American Typewriter" panose="02090604020004020304" pitchFamily="18" charset="77"/>
              </a:rPr>
              <a:t>  - Protocol: OpenVPN / </a:t>
            </a:r>
            <a:r>
              <a:rPr lang="en-US" dirty="0" err="1">
                <a:latin typeface="American Typewriter" panose="02090604020004020304" pitchFamily="18" charset="77"/>
              </a:rPr>
              <a:t>WireGuard</a:t>
            </a:r>
            <a:r>
              <a:rPr lang="en-US" dirty="0">
                <a:latin typeface="American Typewriter" panose="02090604020004020304" pitchFamily="18" charset="77"/>
              </a:rPr>
              <a:t> / IPSec, etc.</a:t>
            </a:r>
          </a:p>
          <a:p>
            <a:endParaRPr lang="en-US" dirty="0">
              <a:latin typeface="American Typewriter" panose="02090604020004020304" pitchFamily="18" charset="77"/>
            </a:endParaRPr>
          </a:p>
          <a:p>
            <a:r>
              <a:rPr lang="en-US" dirty="0">
                <a:latin typeface="American Typewriter" panose="02090604020004020304" pitchFamily="18" charset="77"/>
              </a:rPr>
              <a:t>[Inner IP Header]</a:t>
            </a:r>
          </a:p>
          <a:p>
            <a:r>
              <a:rPr lang="en-US" dirty="0">
                <a:latin typeface="American Typewriter" panose="02090604020004020304" pitchFamily="18" charset="77"/>
              </a:rPr>
              <a:t>  - Source IP: 10.8.0.2 (VPN-assigned private IP)</a:t>
            </a:r>
          </a:p>
          <a:p>
            <a:r>
              <a:rPr lang="en-US" dirty="0">
                <a:latin typeface="American Typewriter" panose="02090604020004020304" pitchFamily="18" charset="77"/>
              </a:rPr>
              <a:t>  - Destination IP: 93.184.216.34 (</a:t>
            </a:r>
            <a:r>
              <a:rPr lang="en-US" dirty="0" err="1">
                <a:latin typeface="American Typewriter" panose="02090604020004020304" pitchFamily="18" charset="77"/>
              </a:rPr>
              <a:t>example.com</a:t>
            </a:r>
            <a:r>
              <a:rPr lang="en-US" dirty="0">
                <a:latin typeface="American Typewriter" panose="02090604020004020304" pitchFamily="18" charset="77"/>
              </a:rPr>
              <a:t>)</a:t>
            </a:r>
          </a:p>
          <a:p>
            <a:endParaRPr lang="en-US" dirty="0">
              <a:latin typeface="American Typewriter" panose="02090604020004020304" pitchFamily="18" charset="77"/>
            </a:endParaRPr>
          </a:p>
          <a:p>
            <a:r>
              <a:rPr lang="en-US" dirty="0">
                <a:latin typeface="American Typewriter" panose="02090604020004020304" pitchFamily="18" charset="77"/>
              </a:rPr>
              <a:t>[Inner TCP Header + Payload]</a:t>
            </a:r>
          </a:p>
          <a:p>
            <a:r>
              <a:rPr lang="en-US" dirty="0">
                <a:latin typeface="American Typewriter" panose="02090604020004020304" pitchFamily="18" charset="77"/>
              </a:rPr>
              <a:t>  - Same as before</a:t>
            </a:r>
          </a:p>
        </p:txBody>
      </p:sp>
      <p:sp>
        <p:nvSpPr>
          <p:cNvPr id="6" name="TextBox 5">
            <a:extLst>
              <a:ext uri="{FF2B5EF4-FFF2-40B4-BE49-F238E27FC236}">
                <a16:creationId xmlns:a16="http://schemas.microsoft.com/office/drawing/2014/main" id="{C0C8BDD4-9088-271E-4E1E-B2BB86A8F06D}"/>
              </a:ext>
            </a:extLst>
          </p:cNvPr>
          <p:cNvSpPr txBox="1"/>
          <p:nvPr/>
        </p:nvSpPr>
        <p:spPr>
          <a:xfrm>
            <a:off x="7170643" y="3837749"/>
            <a:ext cx="4667251" cy="1200329"/>
          </a:xfrm>
          <a:prstGeom prst="rect">
            <a:avLst/>
          </a:prstGeom>
          <a:noFill/>
        </p:spPr>
        <p:txBody>
          <a:bodyPr wrap="square">
            <a:spAutoFit/>
          </a:bodyPr>
          <a:lstStyle/>
          <a:p>
            <a:r>
              <a:rPr lang="en-US" sz="2400" dirty="0">
                <a:latin typeface="Chalk Board" panose="02000500000000000000" pitchFamily="2" charset="0"/>
              </a:rPr>
              <a:t>Intermediaries (e.g., ISP) only see you're talking to the VPN server, but not the final destination (</a:t>
            </a:r>
            <a:r>
              <a:rPr lang="en-US" sz="2400" dirty="0" err="1">
                <a:latin typeface="Chalk Board" panose="02000500000000000000" pitchFamily="2" charset="0"/>
              </a:rPr>
              <a:t>example.com</a:t>
            </a:r>
            <a:r>
              <a:rPr lang="en-US" sz="2400" dirty="0">
                <a:latin typeface="Chalk Board" panose="02000500000000000000" pitchFamily="2" charset="0"/>
              </a:rPr>
              <a:t>) or the contents.</a:t>
            </a:r>
          </a:p>
        </p:txBody>
      </p:sp>
      <p:sp>
        <p:nvSpPr>
          <p:cNvPr id="8" name="TextBox 7">
            <a:extLst>
              <a:ext uri="{FF2B5EF4-FFF2-40B4-BE49-F238E27FC236}">
                <a16:creationId xmlns:a16="http://schemas.microsoft.com/office/drawing/2014/main" id="{876FA7ED-6C55-F9AA-470B-136767617D39}"/>
              </a:ext>
            </a:extLst>
          </p:cNvPr>
          <p:cNvSpPr txBox="1"/>
          <p:nvPr/>
        </p:nvSpPr>
        <p:spPr>
          <a:xfrm>
            <a:off x="7332009" y="1819923"/>
            <a:ext cx="3640792" cy="1200329"/>
          </a:xfrm>
          <a:prstGeom prst="rect">
            <a:avLst/>
          </a:prstGeom>
          <a:noFill/>
        </p:spPr>
        <p:txBody>
          <a:bodyPr wrap="square">
            <a:spAutoFit/>
          </a:bodyPr>
          <a:lstStyle/>
          <a:p>
            <a:r>
              <a:rPr lang="en-US" sz="2400" dirty="0">
                <a:latin typeface="Chalk Board" panose="02000500000000000000" pitchFamily="2" charset="0"/>
              </a:rPr>
              <a:t>Your original packet is encrypted and wrapped inside another packet.</a:t>
            </a:r>
          </a:p>
        </p:txBody>
      </p:sp>
    </p:spTree>
    <p:extLst>
      <p:ext uri="{BB962C8B-B14F-4D97-AF65-F5344CB8AC3E}">
        <p14:creationId xmlns:p14="http://schemas.microsoft.com/office/powerpoint/2010/main" val="18004320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FC8D-ED41-1AF9-1501-773DD38E9333}"/>
              </a:ext>
            </a:extLst>
          </p:cNvPr>
          <p:cNvSpPr>
            <a:spLocks noGrp="1"/>
          </p:cNvSpPr>
          <p:nvPr>
            <p:ph type="title"/>
          </p:nvPr>
        </p:nvSpPr>
        <p:spPr/>
        <p:txBody>
          <a:bodyPr/>
          <a:lstStyle/>
          <a:p>
            <a:r>
              <a:rPr lang="en-US" dirty="0">
                <a:latin typeface="Chalk Board" panose="02000500000000000000" pitchFamily="2" charset="0"/>
              </a:rPr>
              <a:t>VPN Example</a:t>
            </a:r>
          </a:p>
        </p:txBody>
      </p:sp>
      <p:sp>
        <p:nvSpPr>
          <p:cNvPr id="4" name="TextBox 3">
            <a:extLst>
              <a:ext uri="{FF2B5EF4-FFF2-40B4-BE49-F238E27FC236}">
                <a16:creationId xmlns:a16="http://schemas.microsoft.com/office/drawing/2014/main" id="{9B5389F4-4069-B533-6BE1-81C16276AEDE}"/>
              </a:ext>
            </a:extLst>
          </p:cNvPr>
          <p:cNvSpPr txBox="1"/>
          <p:nvPr/>
        </p:nvSpPr>
        <p:spPr>
          <a:xfrm>
            <a:off x="588310" y="2444261"/>
            <a:ext cx="4400549" cy="2031325"/>
          </a:xfrm>
          <a:prstGeom prst="rect">
            <a:avLst/>
          </a:prstGeom>
          <a:noFill/>
        </p:spPr>
        <p:txBody>
          <a:bodyPr wrap="square">
            <a:spAutoFit/>
          </a:bodyPr>
          <a:lstStyle/>
          <a:p>
            <a:r>
              <a:rPr lang="en-US" dirty="0">
                <a:latin typeface="American Typewriter" panose="02090604020004020304" pitchFamily="18" charset="77"/>
              </a:rPr>
              <a:t>[IP Header]</a:t>
            </a:r>
          </a:p>
          <a:p>
            <a:r>
              <a:rPr lang="en-US" dirty="0">
                <a:latin typeface="American Typewriter" panose="02090604020004020304" pitchFamily="18" charset="77"/>
              </a:rPr>
              <a:t>  - Source IP: 203.0.113.5 (VPN server)</a:t>
            </a:r>
          </a:p>
          <a:p>
            <a:r>
              <a:rPr lang="en-US" dirty="0">
                <a:latin typeface="American Typewriter" panose="02090604020004020304" pitchFamily="18" charset="77"/>
              </a:rPr>
              <a:t>  - Destination IP: 93.184.216.34</a:t>
            </a:r>
          </a:p>
          <a:p>
            <a:endParaRPr lang="en-US" dirty="0">
              <a:latin typeface="American Typewriter" panose="02090604020004020304" pitchFamily="18" charset="77"/>
            </a:endParaRPr>
          </a:p>
          <a:p>
            <a:r>
              <a:rPr lang="en-US" dirty="0">
                <a:latin typeface="American Typewriter" panose="02090604020004020304" pitchFamily="18" charset="77"/>
              </a:rPr>
              <a:t>[TCP Header + Payload]</a:t>
            </a:r>
          </a:p>
          <a:p>
            <a:r>
              <a:rPr lang="en-US" dirty="0">
                <a:latin typeface="American Typewriter" panose="02090604020004020304" pitchFamily="18" charset="77"/>
              </a:rPr>
              <a:t>  - Same as original</a:t>
            </a:r>
          </a:p>
        </p:txBody>
      </p:sp>
      <p:sp>
        <p:nvSpPr>
          <p:cNvPr id="6" name="TextBox 5">
            <a:extLst>
              <a:ext uri="{FF2B5EF4-FFF2-40B4-BE49-F238E27FC236}">
                <a16:creationId xmlns:a16="http://schemas.microsoft.com/office/drawing/2014/main" id="{02F9CDF6-0980-37F8-AC44-FA18A2682FDE}"/>
              </a:ext>
            </a:extLst>
          </p:cNvPr>
          <p:cNvSpPr txBox="1"/>
          <p:nvPr/>
        </p:nvSpPr>
        <p:spPr>
          <a:xfrm>
            <a:off x="5729568" y="2613726"/>
            <a:ext cx="6098240" cy="523220"/>
          </a:xfrm>
          <a:prstGeom prst="rect">
            <a:avLst/>
          </a:prstGeom>
          <a:noFill/>
        </p:spPr>
        <p:txBody>
          <a:bodyPr wrap="square">
            <a:spAutoFit/>
          </a:bodyPr>
          <a:lstStyle/>
          <a:p>
            <a:r>
              <a:rPr lang="en-US" sz="2800" i="0" u="none" strike="noStrike" dirty="0">
                <a:solidFill>
                  <a:srgbClr val="000000"/>
                </a:solidFill>
                <a:effectLst/>
                <a:latin typeface="Chalk Board" panose="02000500000000000000" pitchFamily="2" charset="0"/>
              </a:rPr>
              <a:t>The VPN server decrypts and removes the outer header.</a:t>
            </a:r>
            <a:endParaRPr lang="en-US" sz="2800" dirty="0">
              <a:latin typeface="Chalk Board" panose="02000500000000000000" pitchFamily="2" charset="0"/>
            </a:endParaRPr>
          </a:p>
        </p:txBody>
      </p:sp>
      <p:sp>
        <p:nvSpPr>
          <p:cNvPr id="8" name="TextBox 7">
            <a:extLst>
              <a:ext uri="{FF2B5EF4-FFF2-40B4-BE49-F238E27FC236}">
                <a16:creationId xmlns:a16="http://schemas.microsoft.com/office/drawing/2014/main" id="{34094C86-74FE-A55A-2BAF-709BAD8679F5}"/>
              </a:ext>
            </a:extLst>
          </p:cNvPr>
          <p:cNvSpPr txBox="1"/>
          <p:nvPr/>
        </p:nvSpPr>
        <p:spPr>
          <a:xfrm>
            <a:off x="5823697" y="3425220"/>
            <a:ext cx="6462432" cy="954107"/>
          </a:xfrm>
          <a:prstGeom prst="rect">
            <a:avLst/>
          </a:prstGeom>
          <a:noFill/>
        </p:spPr>
        <p:txBody>
          <a:bodyPr wrap="square">
            <a:spAutoFit/>
          </a:bodyPr>
          <a:lstStyle/>
          <a:p>
            <a:r>
              <a:rPr lang="en-US" sz="2800" i="0" u="none" strike="noStrike" dirty="0">
                <a:solidFill>
                  <a:srgbClr val="000000"/>
                </a:solidFill>
                <a:effectLst/>
                <a:latin typeface="Chalk Board" panose="02000500000000000000" pitchFamily="2" charset="0"/>
              </a:rPr>
              <a:t>It forwards the inner packet to </a:t>
            </a:r>
            <a:r>
              <a:rPr lang="en-US" sz="2800" dirty="0" err="1">
                <a:latin typeface="Chalk Board" panose="02000500000000000000" pitchFamily="2" charset="0"/>
              </a:rPr>
              <a:t>example.com</a:t>
            </a:r>
            <a:r>
              <a:rPr lang="en-US" sz="2800" i="0" u="none" strike="noStrike" dirty="0">
                <a:solidFill>
                  <a:srgbClr val="000000"/>
                </a:solidFill>
                <a:effectLst/>
                <a:latin typeface="Chalk Board" panose="02000500000000000000" pitchFamily="2" charset="0"/>
              </a:rPr>
              <a:t> but now modifies the source IP to its own:</a:t>
            </a:r>
            <a:endParaRPr lang="en-US" sz="2800" dirty="0">
              <a:latin typeface="Chalk Board" panose="02000500000000000000" pitchFamily="2" charset="0"/>
            </a:endParaRPr>
          </a:p>
        </p:txBody>
      </p:sp>
    </p:spTree>
    <p:extLst>
      <p:ext uri="{BB962C8B-B14F-4D97-AF65-F5344CB8AC3E}">
        <p14:creationId xmlns:p14="http://schemas.microsoft.com/office/powerpoint/2010/main" val="2457371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279D-3A44-1ECF-C3B2-C33E7146E996}"/>
              </a:ext>
            </a:extLst>
          </p:cNvPr>
          <p:cNvSpPr>
            <a:spLocks noGrp="1"/>
          </p:cNvSpPr>
          <p:nvPr>
            <p:ph type="title"/>
          </p:nvPr>
        </p:nvSpPr>
        <p:spPr/>
        <p:txBody>
          <a:bodyPr/>
          <a:lstStyle/>
          <a:p>
            <a:r>
              <a:rPr lang="en-US" dirty="0">
                <a:latin typeface="Chalk Board" panose="02000500000000000000" pitchFamily="2" charset="0"/>
              </a:rPr>
              <a:t>VPN Example</a:t>
            </a:r>
          </a:p>
        </p:txBody>
      </p:sp>
      <p:sp>
        <p:nvSpPr>
          <p:cNvPr id="4" name="TextBox 3">
            <a:extLst>
              <a:ext uri="{FF2B5EF4-FFF2-40B4-BE49-F238E27FC236}">
                <a16:creationId xmlns:a16="http://schemas.microsoft.com/office/drawing/2014/main" id="{8FACCDC8-A42B-D317-23EE-946744A005E6}"/>
              </a:ext>
            </a:extLst>
          </p:cNvPr>
          <p:cNvSpPr txBox="1"/>
          <p:nvPr/>
        </p:nvSpPr>
        <p:spPr>
          <a:xfrm>
            <a:off x="397808" y="2334307"/>
            <a:ext cx="5599580" cy="1754326"/>
          </a:xfrm>
          <a:prstGeom prst="rect">
            <a:avLst/>
          </a:prstGeom>
          <a:noFill/>
        </p:spPr>
        <p:txBody>
          <a:bodyPr wrap="square">
            <a:spAutoFit/>
          </a:bodyPr>
          <a:lstStyle/>
          <a:p>
            <a:r>
              <a:rPr lang="en-US" dirty="0">
                <a:latin typeface="American Typewriter" panose="02090604020004020304" pitchFamily="18" charset="77"/>
              </a:rPr>
              <a:t>[Outer IP Header]</a:t>
            </a:r>
          </a:p>
          <a:p>
            <a:r>
              <a:rPr lang="en-US" dirty="0">
                <a:latin typeface="American Typewriter" panose="02090604020004020304" pitchFamily="18" charset="77"/>
              </a:rPr>
              <a:t>  - Source IP: 203.0.113.5 (VPN server)</a:t>
            </a:r>
          </a:p>
          <a:p>
            <a:r>
              <a:rPr lang="en-US" dirty="0">
                <a:latin typeface="American Typewriter" panose="02090604020004020304" pitchFamily="18" charset="77"/>
              </a:rPr>
              <a:t>  - Destination IP: 192.0.2.10 (Your device)</a:t>
            </a:r>
          </a:p>
          <a:p>
            <a:endParaRPr lang="en-US" dirty="0">
              <a:latin typeface="American Typewriter" panose="02090604020004020304" pitchFamily="18" charset="77"/>
            </a:endParaRPr>
          </a:p>
          <a:p>
            <a:r>
              <a:rPr lang="en-US" dirty="0">
                <a:latin typeface="American Typewriter" panose="02090604020004020304" pitchFamily="18" charset="77"/>
              </a:rPr>
              <a:t>[Encrypted Payload]</a:t>
            </a:r>
          </a:p>
          <a:p>
            <a:r>
              <a:rPr lang="en-US" dirty="0">
                <a:latin typeface="American Typewriter" panose="02090604020004020304" pitchFamily="18" charset="77"/>
              </a:rPr>
              <a:t>  - Contains the response from `</a:t>
            </a:r>
            <a:r>
              <a:rPr lang="en-US" dirty="0" err="1">
                <a:latin typeface="American Typewriter" panose="02090604020004020304" pitchFamily="18" charset="77"/>
              </a:rPr>
              <a:t>example.com</a:t>
            </a:r>
            <a:r>
              <a:rPr lang="en-US" dirty="0">
                <a:latin typeface="American Typewriter" panose="02090604020004020304" pitchFamily="18" charset="77"/>
              </a:rPr>
              <a:t>`</a:t>
            </a:r>
          </a:p>
        </p:txBody>
      </p:sp>
      <p:sp>
        <p:nvSpPr>
          <p:cNvPr id="6" name="TextBox 5">
            <a:extLst>
              <a:ext uri="{FF2B5EF4-FFF2-40B4-BE49-F238E27FC236}">
                <a16:creationId xmlns:a16="http://schemas.microsoft.com/office/drawing/2014/main" id="{D40C7CAC-B55A-B408-D071-5305D7190F71}"/>
              </a:ext>
            </a:extLst>
          </p:cNvPr>
          <p:cNvSpPr txBox="1"/>
          <p:nvPr/>
        </p:nvSpPr>
        <p:spPr>
          <a:xfrm>
            <a:off x="6096000" y="2088086"/>
            <a:ext cx="5257800" cy="584775"/>
          </a:xfrm>
          <a:prstGeom prst="rect">
            <a:avLst/>
          </a:prstGeom>
          <a:noFill/>
        </p:spPr>
        <p:txBody>
          <a:bodyPr wrap="square">
            <a:spAutoFit/>
          </a:bodyPr>
          <a:lstStyle/>
          <a:p>
            <a:r>
              <a:rPr lang="en-US" sz="3200" dirty="0" err="1">
                <a:latin typeface="Chalk Board" panose="02000500000000000000" pitchFamily="2" charset="0"/>
              </a:rPr>
              <a:t>example.com</a:t>
            </a:r>
            <a:r>
              <a:rPr lang="en-US" sz="3200" dirty="0">
                <a:latin typeface="Chalk Board" panose="02000500000000000000" pitchFamily="2" charset="0"/>
              </a:rPr>
              <a:t> replies to the VPN server.</a:t>
            </a:r>
          </a:p>
        </p:txBody>
      </p:sp>
      <p:sp>
        <p:nvSpPr>
          <p:cNvPr id="8" name="TextBox 7">
            <a:extLst>
              <a:ext uri="{FF2B5EF4-FFF2-40B4-BE49-F238E27FC236}">
                <a16:creationId xmlns:a16="http://schemas.microsoft.com/office/drawing/2014/main" id="{B8F35E31-08A2-E889-2C30-2F2973341885}"/>
              </a:ext>
            </a:extLst>
          </p:cNvPr>
          <p:cNvSpPr txBox="1"/>
          <p:nvPr/>
        </p:nvSpPr>
        <p:spPr>
          <a:xfrm>
            <a:off x="6096000" y="3011415"/>
            <a:ext cx="5859556" cy="1077218"/>
          </a:xfrm>
          <a:prstGeom prst="rect">
            <a:avLst/>
          </a:prstGeom>
          <a:noFill/>
        </p:spPr>
        <p:txBody>
          <a:bodyPr wrap="square">
            <a:spAutoFit/>
          </a:bodyPr>
          <a:lstStyle/>
          <a:p>
            <a:r>
              <a:rPr lang="en-US" sz="3200" dirty="0">
                <a:latin typeface="Chalk Board" panose="02000500000000000000" pitchFamily="2" charset="0"/>
              </a:rPr>
              <a:t>The VPN server wraps the response and sends it back through the encrypted tunnel.</a:t>
            </a:r>
          </a:p>
        </p:txBody>
      </p:sp>
    </p:spTree>
    <p:extLst>
      <p:ext uri="{BB962C8B-B14F-4D97-AF65-F5344CB8AC3E}">
        <p14:creationId xmlns:p14="http://schemas.microsoft.com/office/powerpoint/2010/main" val="27270044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2C999-8476-6F52-F600-C99933A38800}"/>
              </a:ext>
            </a:extLst>
          </p:cNvPr>
          <p:cNvSpPr>
            <a:spLocks noGrp="1"/>
          </p:cNvSpPr>
          <p:nvPr>
            <p:ph type="title"/>
          </p:nvPr>
        </p:nvSpPr>
        <p:spPr/>
        <p:txBody>
          <a:bodyPr>
            <a:normAutofit/>
          </a:bodyPr>
          <a:lstStyle/>
          <a:p>
            <a:r>
              <a:rPr lang="en-US" sz="6600" dirty="0">
                <a:latin typeface="Chalk Board" panose="02000500000000000000" pitchFamily="2" charset="0"/>
              </a:rPr>
              <a:t>IPSec deployment challenges</a:t>
            </a:r>
          </a:p>
        </p:txBody>
      </p:sp>
      <p:sp>
        <p:nvSpPr>
          <p:cNvPr id="6" name="TextBox 5">
            <a:extLst>
              <a:ext uri="{FF2B5EF4-FFF2-40B4-BE49-F238E27FC236}">
                <a16:creationId xmlns:a16="http://schemas.microsoft.com/office/drawing/2014/main" id="{E844BA2A-0D81-8932-D880-A689D41BE6F1}"/>
              </a:ext>
            </a:extLst>
          </p:cNvPr>
          <p:cNvSpPr txBox="1"/>
          <p:nvPr/>
        </p:nvSpPr>
        <p:spPr>
          <a:xfrm>
            <a:off x="739588" y="1842671"/>
            <a:ext cx="7466480" cy="646331"/>
          </a:xfrm>
          <a:prstGeom prst="rect">
            <a:avLst/>
          </a:prstGeom>
          <a:noFill/>
        </p:spPr>
        <p:txBody>
          <a:bodyPr wrap="square">
            <a:spAutoFit/>
          </a:bodyPr>
          <a:lstStyle/>
          <a:p>
            <a:r>
              <a:rPr lang="en-US" sz="3600" dirty="0">
                <a:effectLst/>
                <a:latin typeface="Chalk Board" panose="02000500000000000000" pitchFamily="2" charset="0"/>
              </a:rPr>
              <a:t>Needs to be included in the kernel’s network stack. </a:t>
            </a:r>
          </a:p>
        </p:txBody>
      </p:sp>
      <p:sp>
        <p:nvSpPr>
          <p:cNvPr id="8" name="TextBox 7">
            <a:extLst>
              <a:ext uri="{FF2B5EF4-FFF2-40B4-BE49-F238E27FC236}">
                <a16:creationId xmlns:a16="http://schemas.microsoft.com/office/drawing/2014/main" id="{F94FA311-F632-FD01-93FA-1FD7445E00C1}"/>
              </a:ext>
            </a:extLst>
          </p:cNvPr>
          <p:cNvSpPr txBox="1"/>
          <p:nvPr/>
        </p:nvSpPr>
        <p:spPr>
          <a:xfrm>
            <a:off x="739588" y="2530442"/>
            <a:ext cx="10712824" cy="1200329"/>
          </a:xfrm>
          <a:prstGeom prst="rect">
            <a:avLst/>
          </a:prstGeom>
          <a:noFill/>
        </p:spPr>
        <p:txBody>
          <a:bodyPr wrap="square">
            <a:spAutoFit/>
          </a:bodyPr>
          <a:lstStyle/>
          <a:p>
            <a:r>
              <a:rPr lang="en-US" sz="3600" dirty="0">
                <a:effectLst/>
                <a:latin typeface="Chalk Board" panose="02000500000000000000" pitchFamily="2" charset="0"/>
              </a:rPr>
              <a:t>There may be legitimate reasons to modify some IP header fields; IPSec breaks networking functionalities that require such changes. </a:t>
            </a:r>
          </a:p>
        </p:txBody>
      </p:sp>
      <p:sp>
        <p:nvSpPr>
          <p:cNvPr id="10" name="TextBox 9">
            <a:extLst>
              <a:ext uri="{FF2B5EF4-FFF2-40B4-BE49-F238E27FC236}">
                <a16:creationId xmlns:a16="http://schemas.microsoft.com/office/drawing/2014/main" id="{E4C1915B-7C3A-37B7-FEC4-57E0920ECB2A}"/>
              </a:ext>
            </a:extLst>
          </p:cNvPr>
          <p:cNvSpPr txBox="1"/>
          <p:nvPr/>
        </p:nvSpPr>
        <p:spPr>
          <a:xfrm>
            <a:off x="739588" y="6211669"/>
            <a:ext cx="9819714" cy="646331"/>
          </a:xfrm>
          <a:prstGeom prst="rect">
            <a:avLst/>
          </a:prstGeom>
          <a:noFill/>
        </p:spPr>
        <p:txBody>
          <a:bodyPr wrap="square">
            <a:spAutoFit/>
          </a:bodyPr>
          <a:lstStyle/>
          <a:p>
            <a:r>
              <a:rPr lang="en-US" sz="3600" dirty="0">
                <a:effectLst/>
                <a:latin typeface="Chalk Board" panose="02000500000000000000" pitchFamily="2" charset="0"/>
              </a:rPr>
              <a:t>IPSec is complex, hard to audit, and prone to misconfigurations </a:t>
            </a:r>
          </a:p>
        </p:txBody>
      </p:sp>
      <p:sp>
        <p:nvSpPr>
          <p:cNvPr id="12" name="TextBox 11">
            <a:extLst>
              <a:ext uri="{FF2B5EF4-FFF2-40B4-BE49-F238E27FC236}">
                <a16:creationId xmlns:a16="http://schemas.microsoft.com/office/drawing/2014/main" id="{CE92074E-F7C7-74C4-5DE2-1BDB9C696B83}"/>
              </a:ext>
            </a:extLst>
          </p:cNvPr>
          <p:cNvSpPr txBox="1"/>
          <p:nvPr/>
        </p:nvSpPr>
        <p:spPr>
          <a:xfrm>
            <a:off x="2293285" y="3751815"/>
            <a:ext cx="9674038" cy="584775"/>
          </a:xfrm>
          <a:prstGeom prst="rect">
            <a:avLst/>
          </a:prstGeom>
          <a:noFill/>
        </p:spPr>
        <p:txBody>
          <a:bodyPr wrap="square">
            <a:spAutoFit/>
          </a:bodyPr>
          <a:lstStyle/>
          <a:p>
            <a:r>
              <a:rPr lang="en-US" sz="3200" dirty="0">
                <a:effectLst/>
                <a:latin typeface="Chalk Board" panose="02000500000000000000" pitchFamily="2" charset="0"/>
              </a:rPr>
              <a:t>with AH, you cannot replace a private address for a public one at a NAT box. </a:t>
            </a:r>
          </a:p>
        </p:txBody>
      </p:sp>
      <p:sp>
        <p:nvSpPr>
          <p:cNvPr id="14" name="TextBox 13">
            <a:extLst>
              <a:ext uri="{FF2B5EF4-FFF2-40B4-BE49-F238E27FC236}">
                <a16:creationId xmlns:a16="http://schemas.microsoft.com/office/drawing/2014/main" id="{6E44D096-16A3-2135-3753-BEB892047250}"/>
              </a:ext>
            </a:extLst>
          </p:cNvPr>
          <p:cNvSpPr txBox="1"/>
          <p:nvPr/>
        </p:nvSpPr>
        <p:spPr>
          <a:xfrm>
            <a:off x="2672043" y="4909524"/>
            <a:ext cx="9295280" cy="523220"/>
          </a:xfrm>
          <a:prstGeom prst="rect">
            <a:avLst/>
          </a:prstGeom>
          <a:noFill/>
        </p:spPr>
        <p:txBody>
          <a:bodyPr wrap="square">
            <a:spAutoFit/>
          </a:bodyPr>
          <a:lstStyle/>
          <a:p>
            <a:r>
              <a:rPr lang="en-US" sz="2800" dirty="0">
                <a:effectLst/>
                <a:latin typeface="Chalk Board" panose="02000500000000000000" pitchFamily="2" charset="0"/>
              </a:rPr>
              <a:t>In transport usually does not work due to TCP and UDP checksums</a:t>
            </a:r>
          </a:p>
        </p:txBody>
      </p:sp>
      <p:sp>
        <p:nvSpPr>
          <p:cNvPr id="16" name="TextBox 15">
            <a:extLst>
              <a:ext uri="{FF2B5EF4-FFF2-40B4-BE49-F238E27FC236}">
                <a16:creationId xmlns:a16="http://schemas.microsoft.com/office/drawing/2014/main" id="{C0EE8936-D14D-9D3C-6E54-C187EFEC899E}"/>
              </a:ext>
            </a:extLst>
          </p:cNvPr>
          <p:cNvSpPr txBox="1"/>
          <p:nvPr/>
        </p:nvSpPr>
        <p:spPr>
          <a:xfrm>
            <a:off x="2698937" y="5482458"/>
            <a:ext cx="6098240" cy="523220"/>
          </a:xfrm>
          <a:prstGeom prst="rect">
            <a:avLst/>
          </a:prstGeom>
          <a:noFill/>
        </p:spPr>
        <p:txBody>
          <a:bodyPr wrap="square">
            <a:spAutoFit/>
          </a:bodyPr>
          <a:lstStyle/>
          <a:p>
            <a:r>
              <a:rPr lang="en-US" sz="2800" dirty="0">
                <a:effectLst/>
                <a:latin typeface="Chalk Board" panose="02000500000000000000" pitchFamily="2" charset="0"/>
              </a:rPr>
              <a:t>In tunnel mode, it is fine </a:t>
            </a:r>
            <a:endParaRPr lang="en-US" sz="2800" dirty="0">
              <a:latin typeface="Chalk Board" panose="02000500000000000000" pitchFamily="2" charset="0"/>
            </a:endParaRPr>
          </a:p>
        </p:txBody>
      </p:sp>
      <p:sp>
        <p:nvSpPr>
          <p:cNvPr id="18" name="TextBox 17">
            <a:extLst>
              <a:ext uri="{FF2B5EF4-FFF2-40B4-BE49-F238E27FC236}">
                <a16:creationId xmlns:a16="http://schemas.microsoft.com/office/drawing/2014/main" id="{00CB03C7-DC90-3EC6-1F2F-2219E1CC8C1D}"/>
              </a:ext>
            </a:extLst>
          </p:cNvPr>
          <p:cNvSpPr txBox="1"/>
          <p:nvPr/>
        </p:nvSpPr>
        <p:spPr>
          <a:xfrm>
            <a:off x="2306173" y="4301940"/>
            <a:ext cx="6098240" cy="584775"/>
          </a:xfrm>
          <a:prstGeom prst="rect">
            <a:avLst/>
          </a:prstGeom>
          <a:noFill/>
        </p:spPr>
        <p:txBody>
          <a:bodyPr wrap="square">
            <a:spAutoFit/>
          </a:bodyPr>
          <a:lstStyle/>
          <a:p>
            <a:r>
              <a:rPr lang="en-US" sz="3200" dirty="0">
                <a:effectLst/>
                <a:latin typeface="Chalk Board" panose="02000500000000000000" pitchFamily="2" charset="0"/>
              </a:rPr>
              <a:t>with ESP, it depends </a:t>
            </a:r>
            <a:endParaRPr lang="en-US" sz="3200" dirty="0"/>
          </a:p>
        </p:txBody>
      </p:sp>
    </p:spTree>
    <p:extLst>
      <p:ext uri="{BB962C8B-B14F-4D97-AF65-F5344CB8AC3E}">
        <p14:creationId xmlns:p14="http://schemas.microsoft.com/office/powerpoint/2010/main" val="41590763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B9D7-AD14-468E-E7CE-54B845D402D8}"/>
              </a:ext>
            </a:extLst>
          </p:cNvPr>
          <p:cNvSpPr>
            <a:spLocks noGrp="1"/>
          </p:cNvSpPr>
          <p:nvPr>
            <p:ph type="title"/>
          </p:nvPr>
        </p:nvSpPr>
        <p:spPr/>
        <p:txBody>
          <a:bodyPr>
            <a:normAutofit/>
          </a:bodyPr>
          <a:lstStyle/>
          <a:p>
            <a:r>
              <a:rPr lang="en-US" sz="7200" dirty="0">
                <a:latin typeface="Chalk Board" panose="02000500000000000000" pitchFamily="2" charset="0"/>
              </a:rPr>
              <a:t>TLS</a:t>
            </a:r>
          </a:p>
        </p:txBody>
      </p:sp>
      <p:sp>
        <p:nvSpPr>
          <p:cNvPr id="3" name="TextBox 2">
            <a:extLst>
              <a:ext uri="{FF2B5EF4-FFF2-40B4-BE49-F238E27FC236}">
                <a16:creationId xmlns:a16="http://schemas.microsoft.com/office/drawing/2014/main" id="{9430663C-AD06-1B3D-0878-773EB22AEA67}"/>
              </a:ext>
            </a:extLst>
          </p:cNvPr>
          <p:cNvSpPr txBox="1"/>
          <p:nvPr/>
        </p:nvSpPr>
        <p:spPr>
          <a:xfrm>
            <a:off x="900951" y="2313648"/>
            <a:ext cx="3039035" cy="707886"/>
          </a:xfrm>
          <a:prstGeom prst="rect">
            <a:avLst/>
          </a:prstGeom>
          <a:noFill/>
        </p:spPr>
        <p:txBody>
          <a:bodyPr wrap="square" rtlCol="0">
            <a:spAutoFit/>
          </a:bodyPr>
          <a:lstStyle/>
          <a:p>
            <a:r>
              <a:rPr lang="en-US" sz="4000" dirty="0">
                <a:latin typeface="Chalk Board" panose="02000500000000000000" pitchFamily="2" charset="0"/>
              </a:rPr>
              <a:t>HTTP</a:t>
            </a:r>
          </a:p>
        </p:txBody>
      </p:sp>
      <p:sp>
        <p:nvSpPr>
          <p:cNvPr id="4" name="TextBox 3">
            <a:extLst>
              <a:ext uri="{FF2B5EF4-FFF2-40B4-BE49-F238E27FC236}">
                <a16:creationId xmlns:a16="http://schemas.microsoft.com/office/drawing/2014/main" id="{2894E82E-C06C-2B33-AF7F-1F050DE32AD1}"/>
              </a:ext>
            </a:extLst>
          </p:cNvPr>
          <p:cNvSpPr txBox="1"/>
          <p:nvPr/>
        </p:nvSpPr>
        <p:spPr>
          <a:xfrm>
            <a:off x="900950" y="3098821"/>
            <a:ext cx="3039035" cy="707886"/>
          </a:xfrm>
          <a:prstGeom prst="rect">
            <a:avLst/>
          </a:prstGeom>
          <a:noFill/>
        </p:spPr>
        <p:txBody>
          <a:bodyPr wrap="square" rtlCol="0">
            <a:spAutoFit/>
          </a:bodyPr>
          <a:lstStyle/>
          <a:p>
            <a:r>
              <a:rPr lang="en-US" sz="4000" dirty="0">
                <a:latin typeface="Chalk Board" panose="02000500000000000000" pitchFamily="2" charset="0"/>
              </a:rPr>
              <a:t>TCP</a:t>
            </a:r>
          </a:p>
        </p:txBody>
      </p:sp>
      <p:sp>
        <p:nvSpPr>
          <p:cNvPr id="5" name="TextBox 4">
            <a:extLst>
              <a:ext uri="{FF2B5EF4-FFF2-40B4-BE49-F238E27FC236}">
                <a16:creationId xmlns:a16="http://schemas.microsoft.com/office/drawing/2014/main" id="{CA41AF99-2B89-ED20-FA6E-53FF36AE634E}"/>
              </a:ext>
            </a:extLst>
          </p:cNvPr>
          <p:cNvSpPr txBox="1"/>
          <p:nvPr/>
        </p:nvSpPr>
        <p:spPr>
          <a:xfrm>
            <a:off x="900949" y="3796732"/>
            <a:ext cx="3039035" cy="707886"/>
          </a:xfrm>
          <a:prstGeom prst="rect">
            <a:avLst/>
          </a:prstGeom>
          <a:noFill/>
        </p:spPr>
        <p:txBody>
          <a:bodyPr wrap="square" rtlCol="0">
            <a:spAutoFit/>
          </a:bodyPr>
          <a:lstStyle/>
          <a:p>
            <a:r>
              <a:rPr lang="en-US" sz="4000" dirty="0">
                <a:latin typeface="Chalk Board" panose="02000500000000000000" pitchFamily="2" charset="0"/>
              </a:rPr>
              <a:t>IP</a:t>
            </a:r>
          </a:p>
        </p:txBody>
      </p:sp>
      <p:sp>
        <p:nvSpPr>
          <p:cNvPr id="6" name="TextBox 5">
            <a:extLst>
              <a:ext uri="{FF2B5EF4-FFF2-40B4-BE49-F238E27FC236}">
                <a16:creationId xmlns:a16="http://schemas.microsoft.com/office/drawing/2014/main" id="{F1BDCC3D-AB9B-5C70-57D7-A3CF7E95B570}"/>
              </a:ext>
            </a:extLst>
          </p:cNvPr>
          <p:cNvSpPr txBox="1"/>
          <p:nvPr/>
        </p:nvSpPr>
        <p:spPr>
          <a:xfrm>
            <a:off x="900949" y="4581905"/>
            <a:ext cx="3039035" cy="707886"/>
          </a:xfrm>
          <a:prstGeom prst="rect">
            <a:avLst/>
          </a:prstGeom>
          <a:noFill/>
        </p:spPr>
        <p:txBody>
          <a:bodyPr wrap="square" rtlCol="0">
            <a:spAutoFit/>
          </a:bodyPr>
          <a:lstStyle/>
          <a:p>
            <a:r>
              <a:rPr lang="en-US" sz="4000" dirty="0">
                <a:latin typeface="Chalk Board" panose="02000500000000000000" pitchFamily="2" charset="0"/>
              </a:rPr>
              <a:t>Ethernet</a:t>
            </a:r>
          </a:p>
        </p:txBody>
      </p:sp>
    </p:spTree>
    <p:extLst>
      <p:ext uri="{BB962C8B-B14F-4D97-AF65-F5344CB8AC3E}">
        <p14:creationId xmlns:p14="http://schemas.microsoft.com/office/powerpoint/2010/main" val="20096327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42F5-C39A-1909-3034-9685ED74A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219A3-37B8-D5EE-6773-F05EDAD3BFC0}"/>
              </a:ext>
            </a:extLst>
          </p:cNvPr>
          <p:cNvSpPr>
            <a:spLocks noGrp="1"/>
          </p:cNvSpPr>
          <p:nvPr>
            <p:ph type="title"/>
          </p:nvPr>
        </p:nvSpPr>
        <p:spPr/>
        <p:txBody>
          <a:bodyPr>
            <a:normAutofit/>
          </a:bodyPr>
          <a:lstStyle/>
          <a:p>
            <a:r>
              <a:rPr lang="en-US" sz="7200" dirty="0">
                <a:latin typeface="Chalk Board" panose="02000500000000000000" pitchFamily="2" charset="0"/>
              </a:rPr>
              <a:t>TLS</a:t>
            </a:r>
          </a:p>
        </p:txBody>
      </p:sp>
      <p:sp>
        <p:nvSpPr>
          <p:cNvPr id="3" name="TextBox 2">
            <a:extLst>
              <a:ext uri="{FF2B5EF4-FFF2-40B4-BE49-F238E27FC236}">
                <a16:creationId xmlns:a16="http://schemas.microsoft.com/office/drawing/2014/main" id="{59974C16-9150-E799-3124-C672BAC5CAD1}"/>
              </a:ext>
            </a:extLst>
          </p:cNvPr>
          <p:cNvSpPr txBox="1"/>
          <p:nvPr/>
        </p:nvSpPr>
        <p:spPr>
          <a:xfrm>
            <a:off x="900951" y="2313648"/>
            <a:ext cx="3039035" cy="707886"/>
          </a:xfrm>
          <a:prstGeom prst="rect">
            <a:avLst/>
          </a:prstGeom>
          <a:noFill/>
        </p:spPr>
        <p:txBody>
          <a:bodyPr wrap="square" rtlCol="0">
            <a:spAutoFit/>
          </a:bodyPr>
          <a:lstStyle/>
          <a:p>
            <a:r>
              <a:rPr lang="en-US" sz="4000" dirty="0">
                <a:latin typeface="Chalk Board" panose="02000500000000000000" pitchFamily="2" charset="0"/>
              </a:rPr>
              <a:t>HTTP</a:t>
            </a:r>
          </a:p>
        </p:txBody>
      </p:sp>
      <p:sp>
        <p:nvSpPr>
          <p:cNvPr id="4" name="TextBox 3">
            <a:extLst>
              <a:ext uri="{FF2B5EF4-FFF2-40B4-BE49-F238E27FC236}">
                <a16:creationId xmlns:a16="http://schemas.microsoft.com/office/drawing/2014/main" id="{BDF75185-FAB7-BF90-F9D9-0E3E724912F1}"/>
              </a:ext>
            </a:extLst>
          </p:cNvPr>
          <p:cNvSpPr txBox="1"/>
          <p:nvPr/>
        </p:nvSpPr>
        <p:spPr>
          <a:xfrm>
            <a:off x="900950" y="3098821"/>
            <a:ext cx="3039035" cy="707886"/>
          </a:xfrm>
          <a:prstGeom prst="rect">
            <a:avLst/>
          </a:prstGeom>
          <a:noFill/>
        </p:spPr>
        <p:txBody>
          <a:bodyPr wrap="square" rtlCol="0">
            <a:spAutoFit/>
          </a:bodyPr>
          <a:lstStyle/>
          <a:p>
            <a:r>
              <a:rPr lang="en-US" sz="4000" dirty="0">
                <a:latin typeface="Chalk Board" panose="02000500000000000000" pitchFamily="2" charset="0"/>
              </a:rPr>
              <a:t>TCP</a:t>
            </a:r>
          </a:p>
        </p:txBody>
      </p:sp>
      <p:sp>
        <p:nvSpPr>
          <p:cNvPr id="5" name="TextBox 4">
            <a:extLst>
              <a:ext uri="{FF2B5EF4-FFF2-40B4-BE49-F238E27FC236}">
                <a16:creationId xmlns:a16="http://schemas.microsoft.com/office/drawing/2014/main" id="{9805FF81-450E-9AB8-56AA-365656ADC9B4}"/>
              </a:ext>
            </a:extLst>
          </p:cNvPr>
          <p:cNvSpPr txBox="1"/>
          <p:nvPr/>
        </p:nvSpPr>
        <p:spPr>
          <a:xfrm>
            <a:off x="900949" y="3796732"/>
            <a:ext cx="3039035" cy="707886"/>
          </a:xfrm>
          <a:prstGeom prst="rect">
            <a:avLst/>
          </a:prstGeom>
          <a:noFill/>
        </p:spPr>
        <p:txBody>
          <a:bodyPr wrap="square" rtlCol="0">
            <a:spAutoFit/>
          </a:bodyPr>
          <a:lstStyle/>
          <a:p>
            <a:r>
              <a:rPr lang="en-US" sz="4000" dirty="0">
                <a:latin typeface="Chalk Board" panose="02000500000000000000" pitchFamily="2" charset="0"/>
              </a:rPr>
              <a:t>IP</a:t>
            </a:r>
          </a:p>
        </p:txBody>
      </p:sp>
      <p:sp>
        <p:nvSpPr>
          <p:cNvPr id="6" name="TextBox 5">
            <a:extLst>
              <a:ext uri="{FF2B5EF4-FFF2-40B4-BE49-F238E27FC236}">
                <a16:creationId xmlns:a16="http://schemas.microsoft.com/office/drawing/2014/main" id="{BF755CB6-B14B-765A-79B1-1C2179122322}"/>
              </a:ext>
            </a:extLst>
          </p:cNvPr>
          <p:cNvSpPr txBox="1"/>
          <p:nvPr/>
        </p:nvSpPr>
        <p:spPr>
          <a:xfrm>
            <a:off x="900949" y="4581905"/>
            <a:ext cx="3039035" cy="707886"/>
          </a:xfrm>
          <a:prstGeom prst="rect">
            <a:avLst/>
          </a:prstGeom>
          <a:noFill/>
        </p:spPr>
        <p:txBody>
          <a:bodyPr wrap="square" rtlCol="0">
            <a:spAutoFit/>
          </a:bodyPr>
          <a:lstStyle/>
          <a:p>
            <a:r>
              <a:rPr lang="en-US" sz="4000" dirty="0">
                <a:latin typeface="Chalk Board" panose="02000500000000000000" pitchFamily="2" charset="0"/>
              </a:rPr>
              <a:t>Ethernet</a:t>
            </a:r>
          </a:p>
        </p:txBody>
      </p:sp>
      <p:sp>
        <p:nvSpPr>
          <p:cNvPr id="7" name="TextBox 6">
            <a:extLst>
              <a:ext uri="{FF2B5EF4-FFF2-40B4-BE49-F238E27FC236}">
                <a16:creationId xmlns:a16="http://schemas.microsoft.com/office/drawing/2014/main" id="{9E298E81-FF57-92D7-F7F7-B363BF72DDC9}"/>
              </a:ext>
            </a:extLst>
          </p:cNvPr>
          <p:cNvSpPr txBox="1"/>
          <p:nvPr/>
        </p:nvSpPr>
        <p:spPr>
          <a:xfrm>
            <a:off x="5212981" y="2313648"/>
            <a:ext cx="4415113" cy="707886"/>
          </a:xfrm>
          <a:prstGeom prst="rect">
            <a:avLst/>
          </a:prstGeom>
          <a:noFill/>
        </p:spPr>
        <p:txBody>
          <a:bodyPr wrap="square" rtlCol="0">
            <a:spAutoFit/>
          </a:bodyPr>
          <a:lstStyle/>
          <a:p>
            <a:r>
              <a:rPr lang="en-US" sz="4000" dirty="0">
                <a:latin typeface="Chalk Board" panose="02000500000000000000" pitchFamily="2" charset="0"/>
              </a:rPr>
              <a:t>Can we just encrypt HTTP?</a:t>
            </a:r>
          </a:p>
        </p:txBody>
      </p:sp>
    </p:spTree>
    <p:extLst>
      <p:ext uri="{BB962C8B-B14F-4D97-AF65-F5344CB8AC3E}">
        <p14:creationId xmlns:p14="http://schemas.microsoft.com/office/powerpoint/2010/main" val="8731553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DF124-8ECC-B927-EDA1-9AC34CF92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62235B-B0DD-A474-6D99-19EB5FA9D021}"/>
              </a:ext>
            </a:extLst>
          </p:cNvPr>
          <p:cNvSpPr>
            <a:spLocks noGrp="1"/>
          </p:cNvSpPr>
          <p:nvPr>
            <p:ph type="title"/>
          </p:nvPr>
        </p:nvSpPr>
        <p:spPr/>
        <p:txBody>
          <a:bodyPr>
            <a:normAutofit/>
          </a:bodyPr>
          <a:lstStyle/>
          <a:p>
            <a:r>
              <a:rPr lang="en-US" sz="7200" dirty="0">
                <a:latin typeface="Chalk Board" panose="02000500000000000000" pitchFamily="2" charset="0"/>
              </a:rPr>
              <a:t>TLS</a:t>
            </a:r>
          </a:p>
        </p:txBody>
      </p:sp>
      <p:sp>
        <p:nvSpPr>
          <p:cNvPr id="3" name="TextBox 2">
            <a:extLst>
              <a:ext uri="{FF2B5EF4-FFF2-40B4-BE49-F238E27FC236}">
                <a16:creationId xmlns:a16="http://schemas.microsoft.com/office/drawing/2014/main" id="{06EC8ADD-A008-36F6-B9D9-C763D7459D79}"/>
              </a:ext>
            </a:extLst>
          </p:cNvPr>
          <p:cNvSpPr txBox="1"/>
          <p:nvPr/>
        </p:nvSpPr>
        <p:spPr>
          <a:xfrm>
            <a:off x="900951" y="2313648"/>
            <a:ext cx="3039035" cy="707886"/>
          </a:xfrm>
          <a:prstGeom prst="rect">
            <a:avLst/>
          </a:prstGeom>
          <a:noFill/>
        </p:spPr>
        <p:txBody>
          <a:bodyPr wrap="square" rtlCol="0">
            <a:spAutoFit/>
          </a:bodyPr>
          <a:lstStyle/>
          <a:p>
            <a:r>
              <a:rPr lang="en-US" sz="4000" dirty="0">
                <a:latin typeface="Chalk Board" panose="02000500000000000000" pitchFamily="2" charset="0"/>
              </a:rPr>
              <a:t>HTTP</a:t>
            </a:r>
          </a:p>
        </p:txBody>
      </p:sp>
      <p:sp>
        <p:nvSpPr>
          <p:cNvPr id="4" name="TextBox 3">
            <a:extLst>
              <a:ext uri="{FF2B5EF4-FFF2-40B4-BE49-F238E27FC236}">
                <a16:creationId xmlns:a16="http://schemas.microsoft.com/office/drawing/2014/main" id="{D55F7D41-2A07-8ED7-D276-53A222B9C29D}"/>
              </a:ext>
            </a:extLst>
          </p:cNvPr>
          <p:cNvSpPr txBox="1"/>
          <p:nvPr/>
        </p:nvSpPr>
        <p:spPr>
          <a:xfrm>
            <a:off x="900950" y="3098821"/>
            <a:ext cx="3039035" cy="707886"/>
          </a:xfrm>
          <a:prstGeom prst="rect">
            <a:avLst/>
          </a:prstGeom>
          <a:noFill/>
        </p:spPr>
        <p:txBody>
          <a:bodyPr wrap="square" rtlCol="0">
            <a:spAutoFit/>
          </a:bodyPr>
          <a:lstStyle/>
          <a:p>
            <a:r>
              <a:rPr lang="en-US" sz="4000" dirty="0">
                <a:latin typeface="Chalk Board" panose="02000500000000000000" pitchFamily="2" charset="0"/>
              </a:rPr>
              <a:t>TCP</a:t>
            </a:r>
          </a:p>
        </p:txBody>
      </p:sp>
      <p:sp>
        <p:nvSpPr>
          <p:cNvPr id="5" name="TextBox 4">
            <a:extLst>
              <a:ext uri="{FF2B5EF4-FFF2-40B4-BE49-F238E27FC236}">
                <a16:creationId xmlns:a16="http://schemas.microsoft.com/office/drawing/2014/main" id="{D66BE04C-0E99-AAF0-D25C-CA44CE8518BE}"/>
              </a:ext>
            </a:extLst>
          </p:cNvPr>
          <p:cNvSpPr txBox="1"/>
          <p:nvPr/>
        </p:nvSpPr>
        <p:spPr>
          <a:xfrm>
            <a:off x="900949" y="3796732"/>
            <a:ext cx="3039035" cy="707886"/>
          </a:xfrm>
          <a:prstGeom prst="rect">
            <a:avLst/>
          </a:prstGeom>
          <a:noFill/>
        </p:spPr>
        <p:txBody>
          <a:bodyPr wrap="square" rtlCol="0">
            <a:spAutoFit/>
          </a:bodyPr>
          <a:lstStyle/>
          <a:p>
            <a:r>
              <a:rPr lang="en-US" sz="4000" dirty="0">
                <a:latin typeface="Chalk Board" panose="02000500000000000000" pitchFamily="2" charset="0"/>
              </a:rPr>
              <a:t>IP</a:t>
            </a:r>
          </a:p>
        </p:txBody>
      </p:sp>
      <p:sp>
        <p:nvSpPr>
          <p:cNvPr id="6" name="TextBox 5">
            <a:extLst>
              <a:ext uri="{FF2B5EF4-FFF2-40B4-BE49-F238E27FC236}">
                <a16:creationId xmlns:a16="http://schemas.microsoft.com/office/drawing/2014/main" id="{338F9D62-5467-8869-71C2-2D3136099FA7}"/>
              </a:ext>
            </a:extLst>
          </p:cNvPr>
          <p:cNvSpPr txBox="1"/>
          <p:nvPr/>
        </p:nvSpPr>
        <p:spPr>
          <a:xfrm>
            <a:off x="900949" y="4581905"/>
            <a:ext cx="3039035" cy="707886"/>
          </a:xfrm>
          <a:prstGeom prst="rect">
            <a:avLst/>
          </a:prstGeom>
          <a:noFill/>
        </p:spPr>
        <p:txBody>
          <a:bodyPr wrap="square" rtlCol="0">
            <a:spAutoFit/>
          </a:bodyPr>
          <a:lstStyle/>
          <a:p>
            <a:r>
              <a:rPr lang="en-US" sz="4000" dirty="0">
                <a:latin typeface="Chalk Board" panose="02000500000000000000" pitchFamily="2" charset="0"/>
              </a:rPr>
              <a:t>Ethernet</a:t>
            </a:r>
          </a:p>
        </p:txBody>
      </p:sp>
      <p:sp>
        <p:nvSpPr>
          <p:cNvPr id="8" name="TextBox 7">
            <a:extLst>
              <a:ext uri="{FF2B5EF4-FFF2-40B4-BE49-F238E27FC236}">
                <a16:creationId xmlns:a16="http://schemas.microsoft.com/office/drawing/2014/main" id="{39675AD7-1833-E48B-D88D-8EF5B15665F5}"/>
              </a:ext>
            </a:extLst>
          </p:cNvPr>
          <p:cNvSpPr txBox="1"/>
          <p:nvPr/>
        </p:nvSpPr>
        <p:spPr>
          <a:xfrm>
            <a:off x="4119279" y="2652956"/>
            <a:ext cx="3039035" cy="707886"/>
          </a:xfrm>
          <a:prstGeom prst="rect">
            <a:avLst/>
          </a:prstGeom>
          <a:noFill/>
        </p:spPr>
        <p:txBody>
          <a:bodyPr wrap="square" rtlCol="0">
            <a:spAutoFit/>
          </a:bodyPr>
          <a:lstStyle/>
          <a:p>
            <a:r>
              <a:rPr lang="en-US" sz="4000" dirty="0">
                <a:solidFill>
                  <a:srgbClr val="FF0000"/>
                </a:solidFill>
                <a:latin typeface="Chalk Board" panose="02000500000000000000" pitchFamily="2" charset="0"/>
              </a:rPr>
              <a:t>TLS</a:t>
            </a:r>
          </a:p>
        </p:txBody>
      </p:sp>
      <p:cxnSp>
        <p:nvCxnSpPr>
          <p:cNvPr id="10" name="Straight Arrow Connector 9">
            <a:extLst>
              <a:ext uri="{FF2B5EF4-FFF2-40B4-BE49-F238E27FC236}">
                <a16:creationId xmlns:a16="http://schemas.microsoft.com/office/drawing/2014/main" id="{6081BFE8-2FDF-8EDF-E69F-C4EBA02EF963}"/>
              </a:ext>
            </a:extLst>
          </p:cNvPr>
          <p:cNvCxnSpPr/>
          <p:nvPr/>
        </p:nvCxnSpPr>
        <p:spPr>
          <a:xfrm flipH="1">
            <a:off x="1640541" y="2904565"/>
            <a:ext cx="2299443" cy="0"/>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7165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0F85-5885-EA72-7C5E-083A9BE42A6C}"/>
              </a:ext>
            </a:extLst>
          </p:cNvPr>
          <p:cNvSpPr>
            <a:spLocks noGrp="1"/>
          </p:cNvSpPr>
          <p:nvPr>
            <p:ph type="title"/>
          </p:nvPr>
        </p:nvSpPr>
        <p:spPr/>
        <p:txBody>
          <a:bodyPr/>
          <a:lstStyle/>
          <a:p>
            <a:r>
              <a:rPr lang="en-US" dirty="0"/>
              <a:t>What is Encryption?</a:t>
            </a:r>
          </a:p>
        </p:txBody>
      </p:sp>
      <p:grpSp>
        <p:nvGrpSpPr>
          <p:cNvPr id="3" name="Group 2">
            <a:extLst>
              <a:ext uri="{FF2B5EF4-FFF2-40B4-BE49-F238E27FC236}">
                <a16:creationId xmlns:a16="http://schemas.microsoft.com/office/drawing/2014/main" id="{24A7BAD2-793F-584E-3499-111D8687BE80}"/>
              </a:ext>
            </a:extLst>
          </p:cNvPr>
          <p:cNvGrpSpPr/>
          <p:nvPr/>
        </p:nvGrpSpPr>
        <p:grpSpPr>
          <a:xfrm>
            <a:off x="2741612" y="2590800"/>
            <a:ext cx="2630241" cy="2439072"/>
            <a:chOff x="5877959" y="2589274"/>
            <a:chExt cx="3231979" cy="2971301"/>
          </a:xfrm>
          <a:solidFill>
            <a:schemeClr val="tx1"/>
          </a:solidFill>
        </p:grpSpPr>
        <p:pic>
          <p:nvPicPr>
            <p:cNvPr id="4" name="Graphic 3">
              <a:extLst>
                <a:ext uri="{FF2B5EF4-FFF2-40B4-BE49-F238E27FC236}">
                  <a16:creationId xmlns:a16="http://schemas.microsoft.com/office/drawing/2014/main" id="{2875DB63-DE33-AFC4-EF9C-F904855B7CA4}"/>
                </a:ext>
              </a:extLst>
            </p:cNvPr>
            <p:cNvPicPr>
              <a:picLocks noChangeAspect="1"/>
            </p:cNvPicPr>
            <p:nvPr>
              <p:custDataLst>
                <p:custData r:id="rId1"/>
              </p:custDataLst>
            </p:nvPr>
          </p:nvPicPr>
          <p:blipFill>
            <a:blip r:embed="rId5">
              <a:extLst>
                <a:ext uri="{96DAC541-7B7A-43D3-8B79-37D633B846F1}">
                  <asvg:svgBlip xmlns:asvg="http://schemas.microsoft.com/office/drawing/2016/SVG/main" r:embed="rId6"/>
                </a:ext>
              </a:extLst>
            </a:blip>
            <a:stretch>
              <a:fillRect/>
            </a:stretch>
          </p:blipFill>
          <p:spPr>
            <a:xfrm rot="20394386" flipH="1">
              <a:off x="5877959" y="2589274"/>
              <a:ext cx="3231979" cy="2971301"/>
            </a:xfrm>
            <a:prstGeom prst="rect">
              <a:avLst/>
            </a:prstGeom>
          </p:spPr>
        </p:pic>
        <p:grpSp>
          <p:nvGrpSpPr>
            <p:cNvPr id="5" name="Group 363">
              <a:extLst>
                <a:ext uri="{FF2B5EF4-FFF2-40B4-BE49-F238E27FC236}">
                  <a16:creationId xmlns:a16="http://schemas.microsoft.com/office/drawing/2014/main" id="{BC586E10-C0BE-118A-E271-B61DF774616C}"/>
                </a:ext>
              </a:extLst>
            </p:cNvPr>
            <p:cNvGrpSpPr>
              <a:grpSpLocks noChangeAspect="1"/>
            </p:cNvGrpSpPr>
            <p:nvPr>
              <p:custDataLst>
                <p:custData r:id="rId2"/>
              </p:custDataLst>
            </p:nvPr>
          </p:nvGrpSpPr>
          <p:grpSpPr bwMode="auto">
            <a:xfrm rot="1720863">
              <a:off x="6816080" y="2837514"/>
              <a:ext cx="913673" cy="1136478"/>
              <a:chOff x="395" y="1191"/>
              <a:chExt cx="529" cy="658"/>
            </a:xfrm>
            <a:grpFill/>
            <a:effectLst>
              <a:glow rad="63500">
                <a:schemeClr val="bg1">
                  <a:lumMod val="85000"/>
                  <a:lumOff val="15000"/>
                </a:schemeClr>
              </a:glow>
            </a:effectLst>
          </p:grpSpPr>
          <p:sp>
            <p:nvSpPr>
              <p:cNvPr id="31" name="Freeform 364">
                <a:extLst>
                  <a:ext uri="{FF2B5EF4-FFF2-40B4-BE49-F238E27FC236}">
                    <a16:creationId xmlns:a16="http://schemas.microsoft.com/office/drawing/2014/main" id="{607D7F4C-4B80-AAB6-CBCC-C80996108B4C}"/>
                  </a:ext>
                </a:extLst>
              </p:cNvPr>
              <p:cNvSpPr>
                <a:spLocks noEditPoints="1"/>
              </p:cNvSpPr>
              <p:nvPr/>
            </p:nvSpPr>
            <p:spPr bwMode="auto">
              <a:xfrm>
                <a:off x="395" y="1191"/>
                <a:ext cx="529" cy="658"/>
              </a:xfrm>
              <a:custGeom>
                <a:avLst/>
                <a:gdLst>
                  <a:gd name="T0" fmla="*/ 384 w 432"/>
                  <a:gd name="T1" fmla="*/ 342 h 541"/>
                  <a:gd name="T2" fmla="*/ 388 w 432"/>
                  <a:gd name="T3" fmla="*/ 271 h 541"/>
                  <a:gd name="T4" fmla="*/ 88 w 432"/>
                  <a:gd name="T5" fmla="*/ 256 h 541"/>
                  <a:gd name="T6" fmla="*/ 31 w 432"/>
                  <a:gd name="T7" fmla="*/ 279 h 541"/>
                  <a:gd name="T8" fmla="*/ 32 w 432"/>
                  <a:gd name="T9" fmla="*/ 334 h 541"/>
                  <a:gd name="T10" fmla="*/ 27 w 432"/>
                  <a:gd name="T11" fmla="*/ 412 h 541"/>
                  <a:gd name="T12" fmla="*/ 27 w 432"/>
                  <a:gd name="T13" fmla="*/ 309 h 541"/>
                  <a:gd name="T14" fmla="*/ 29 w 432"/>
                  <a:gd name="T15" fmla="*/ 522 h 541"/>
                  <a:gd name="T16" fmla="*/ 348 w 432"/>
                  <a:gd name="T17" fmla="*/ 539 h 541"/>
                  <a:gd name="T18" fmla="*/ 36 w 432"/>
                  <a:gd name="T19" fmla="*/ 511 h 541"/>
                  <a:gd name="T20" fmla="*/ 49 w 432"/>
                  <a:gd name="T21" fmla="*/ 466 h 541"/>
                  <a:gd name="T22" fmla="*/ 67 w 432"/>
                  <a:gd name="T23" fmla="*/ 495 h 541"/>
                  <a:gd name="T24" fmla="*/ 68 w 432"/>
                  <a:gd name="T25" fmla="*/ 439 h 541"/>
                  <a:gd name="T26" fmla="*/ 69 w 432"/>
                  <a:gd name="T27" fmla="*/ 370 h 541"/>
                  <a:gd name="T28" fmla="*/ 63 w 432"/>
                  <a:gd name="T29" fmla="*/ 306 h 541"/>
                  <a:gd name="T30" fmla="*/ 66 w 432"/>
                  <a:gd name="T31" fmla="*/ 275 h 541"/>
                  <a:gd name="T32" fmla="*/ 357 w 432"/>
                  <a:gd name="T33" fmla="*/ 349 h 541"/>
                  <a:gd name="T34" fmla="*/ 356 w 432"/>
                  <a:gd name="T35" fmla="*/ 394 h 541"/>
                  <a:gd name="T36" fmla="*/ 367 w 432"/>
                  <a:gd name="T37" fmla="*/ 441 h 541"/>
                  <a:gd name="T38" fmla="*/ 386 w 432"/>
                  <a:gd name="T39" fmla="*/ 476 h 541"/>
                  <a:gd name="T40" fmla="*/ 382 w 432"/>
                  <a:gd name="T41" fmla="*/ 502 h 541"/>
                  <a:gd name="T42" fmla="*/ 398 w 432"/>
                  <a:gd name="T43" fmla="*/ 470 h 541"/>
                  <a:gd name="T44" fmla="*/ 430 w 432"/>
                  <a:gd name="T45" fmla="*/ 452 h 541"/>
                  <a:gd name="T46" fmla="*/ 62 w 432"/>
                  <a:gd name="T47" fmla="*/ 429 h 541"/>
                  <a:gd name="T48" fmla="*/ 48 w 432"/>
                  <a:gd name="T49" fmla="*/ 386 h 541"/>
                  <a:gd name="T50" fmla="*/ 63 w 432"/>
                  <a:gd name="T51" fmla="*/ 334 h 541"/>
                  <a:gd name="T52" fmla="*/ 298 w 432"/>
                  <a:gd name="T53" fmla="*/ 242 h 541"/>
                  <a:gd name="T54" fmla="*/ 214 w 432"/>
                  <a:gd name="T55" fmla="*/ 57 h 541"/>
                  <a:gd name="T56" fmla="*/ 297 w 432"/>
                  <a:gd name="T57" fmla="*/ 157 h 541"/>
                  <a:gd name="T58" fmla="*/ 315 w 432"/>
                  <a:gd name="T59" fmla="*/ 183 h 541"/>
                  <a:gd name="T60" fmla="*/ 114 w 432"/>
                  <a:gd name="T61" fmla="*/ 185 h 541"/>
                  <a:gd name="T62" fmla="*/ 146 w 432"/>
                  <a:gd name="T63" fmla="*/ 105 h 541"/>
                  <a:gd name="T64" fmla="*/ 128 w 432"/>
                  <a:gd name="T65" fmla="*/ 119 h 541"/>
                  <a:gd name="T66" fmla="*/ 133 w 432"/>
                  <a:gd name="T67" fmla="*/ 135 h 541"/>
                  <a:gd name="T68" fmla="*/ 118 w 432"/>
                  <a:gd name="T69" fmla="*/ 198 h 541"/>
                  <a:gd name="T70" fmla="*/ 124 w 432"/>
                  <a:gd name="T71" fmla="*/ 189 h 541"/>
                  <a:gd name="T72" fmla="*/ 143 w 432"/>
                  <a:gd name="T73" fmla="*/ 171 h 541"/>
                  <a:gd name="T74" fmla="*/ 151 w 432"/>
                  <a:gd name="T75" fmla="*/ 110 h 541"/>
                  <a:gd name="T76" fmla="*/ 160 w 432"/>
                  <a:gd name="T77" fmla="*/ 77 h 541"/>
                  <a:gd name="T78" fmla="*/ 180 w 432"/>
                  <a:gd name="T79" fmla="*/ 56 h 541"/>
                  <a:gd name="T80" fmla="*/ 155 w 432"/>
                  <a:gd name="T81" fmla="*/ 215 h 541"/>
                  <a:gd name="T82" fmla="*/ 280 w 432"/>
                  <a:gd name="T83" fmla="*/ 83 h 541"/>
                  <a:gd name="T84" fmla="*/ 306 w 432"/>
                  <a:gd name="T85" fmla="*/ 146 h 541"/>
                  <a:gd name="T86" fmla="*/ 299 w 432"/>
                  <a:gd name="T87" fmla="*/ 145 h 541"/>
                  <a:gd name="T88" fmla="*/ 208 w 432"/>
                  <a:gd name="T89" fmla="*/ 52 h 541"/>
                  <a:gd name="T90" fmla="*/ 319 w 432"/>
                  <a:gd name="T91" fmla="*/ 244 h 541"/>
                  <a:gd name="T92" fmla="*/ 332 w 432"/>
                  <a:gd name="T93" fmla="*/ 192 h 541"/>
                  <a:gd name="T94" fmla="*/ 316 w 432"/>
                  <a:gd name="T95" fmla="*/ 105 h 541"/>
                  <a:gd name="T96" fmla="*/ 289 w 432"/>
                  <a:gd name="T97" fmla="*/ 70 h 541"/>
                  <a:gd name="T98" fmla="*/ 162 w 432"/>
                  <a:gd name="T99" fmla="*/ 34 h 541"/>
                  <a:gd name="T100" fmla="*/ 173 w 432"/>
                  <a:gd name="T101" fmla="*/ 42 h 541"/>
                  <a:gd name="T102" fmla="*/ 153 w 432"/>
                  <a:gd name="T103" fmla="*/ 61 h 541"/>
                  <a:gd name="T104" fmla="*/ 113 w 432"/>
                  <a:gd name="T105" fmla="*/ 145 h 541"/>
                  <a:gd name="T106" fmla="*/ 274 w 432"/>
                  <a:gd name="T107" fmla="*/ 152 h 541"/>
                  <a:gd name="T108" fmla="*/ 364 w 432"/>
                  <a:gd name="T109" fmla="*/ 271 h 541"/>
                  <a:gd name="T110" fmla="*/ 360 w 432"/>
                  <a:gd name="T111" fmla="*/ 357 h 541"/>
                  <a:gd name="T112" fmla="*/ 364 w 432"/>
                  <a:gd name="T113" fmla="*/ 430 h 541"/>
                  <a:gd name="T114" fmla="*/ 393 w 432"/>
                  <a:gd name="T115" fmla="*/ 453 h 541"/>
                  <a:gd name="T116" fmla="*/ 402 w 432"/>
                  <a:gd name="T117" fmla="*/ 384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2" h="541">
                    <a:moveTo>
                      <a:pt x="430" y="452"/>
                    </a:moveTo>
                    <a:cubicBezTo>
                      <a:pt x="429" y="432"/>
                      <a:pt x="427" y="412"/>
                      <a:pt x="425" y="392"/>
                    </a:cubicBezTo>
                    <a:cubicBezTo>
                      <a:pt x="421" y="355"/>
                      <a:pt x="418" y="315"/>
                      <a:pt x="427" y="279"/>
                    </a:cubicBezTo>
                    <a:cubicBezTo>
                      <a:pt x="428" y="276"/>
                      <a:pt x="424" y="274"/>
                      <a:pt x="422" y="277"/>
                    </a:cubicBezTo>
                    <a:cubicBezTo>
                      <a:pt x="406" y="303"/>
                      <a:pt x="402" y="332"/>
                      <a:pt x="402" y="362"/>
                    </a:cubicBezTo>
                    <a:cubicBezTo>
                      <a:pt x="401" y="362"/>
                      <a:pt x="400" y="361"/>
                      <a:pt x="399" y="362"/>
                    </a:cubicBezTo>
                    <a:cubicBezTo>
                      <a:pt x="393" y="363"/>
                      <a:pt x="387" y="367"/>
                      <a:pt x="382" y="371"/>
                    </a:cubicBezTo>
                    <a:cubicBezTo>
                      <a:pt x="383" y="361"/>
                      <a:pt x="383" y="352"/>
                      <a:pt x="384" y="342"/>
                    </a:cubicBezTo>
                    <a:cubicBezTo>
                      <a:pt x="392" y="337"/>
                      <a:pt x="400" y="330"/>
                      <a:pt x="403" y="322"/>
                    </a:cubicBezTo>
                    <a:cubicBezTo>
                      <a:pt x="404" y="320"/>
                      <a:pt x="401" y="317"/>
                      <a:pt x="399" y="318"/>
                    </a:cubicBezTo>
                    <a:cubicBezTo>
                      <a:pt x="394" y="320"/>
                      <a:pt x="390" y="323"/>
                      <a:pt x="385" y="327"/>
                    </a:cubicBezTo>
                    <a:cubicBezTo>
                      <a:pt x="386" y="320"/>
                      <a:pt x="386" y="314"/>
                      <a:pt x="387" y="307"/>
                    </a:cubicBezTo>
                    <a:cubicBezTo>
                      <a:pt x="390" y="305"/>
                      <a:pt x="394" y="302"/>
                      <a:pt x="397" y="299"/>
                    </a:cubicBezTo>
                    <a:cubicBezTo>
                      <a:pt x="400" y="296"/>
                      <a:pt x="396" y="291"/>
                      <a:pt x="392" y="293"/>
                    </a:cubicBezTo>
                    <a:cubicBezTo>
                      <a:pt x="390" y="294"/>
                      <a:pt x="389" y="295"/>
                      <a:pt x="387" y="296"/>
                    </a:cubicBezTo>
                    <a:cubicBezTo>
                      <a:pt x="388" y="288"/>
                      <a:pt x="388" y="280"/>
                      <a:pt x="388" y="271"/>
                    </a:cubicBezTo>
                    <a:cubicBezTo>
                      <a:pt x="396" y="272"/>
                      <a:pt x="404" y="272"/>
                      <a:pt x="412" y="272"/>
                    </a:cubicBezTo>
                    <a:cubicBezTo>
                      <a:pt x="428" y="272"/>
                      <a:pt x="428" y="248"/>
                      <a:pt x="412" y="248"/>
                    </a:cubicBezTo>
                    <a:cubicBezTo>
                      <a:pt x="392" y="248"/>
                      <a:pt x="372" y="247"/>
                      <a:pt x="351" y="246"/>
                    </a:cubicBezTo>
                    <a:cubicBezTo>
                      <a:pt x="350" y="209"/>
                      <a:pt x="346" y="172"/>
                      <a:pt x="339" y="136"/>
                    </a:cubicBezTo>
                    <a:cubicBezTo>
                      <a:pt x="330" y="97"/>
                      <a:pt x="315" y="54"/>
                      <a:pt x="282" y="28"/>
                    </a:cubicBezTo>
                    <a:cubicBezTo>
                      <a:pt x="250" y="3"/>
                      <a:pt x="201" y="0"/>
                      <a:pt x="165" y="16"/>
                    </a:cubicBezTo>
                    <a:cubicBezTo>
                      <a:pt x="129" y="32"/>
                      <a:pt x="110" y="66"/>
                      <a:pt x="100" y="102"/>
                    </a:cubicBezTo>
                    <a:cubicBezTo>
                      <a:pt x="86" y="152"/>
                      <a:pt x="87" y="204"/>
                      <a:pt x="88" y="256"/>
                    </a:cubicBezTo>
                    <a:cubicBezTo>
                      <a:pt x="85" y="256"/>
                      <a:pt x="82" y="256"/>
                      <a:pt x="79" y="257"/>
                    </a:cubicBezTo>
                    <a:cubicBezTo>
                      <a:pt x="66" y="259"/>
                      <a:pt x="53" y="260"/>
                      <a:pt x="40" y="261"/>
                    </a:cubicBezTo>
                    <a:cubicBezTo>
                      <a:pt x="32" y="261"/>
                      <a:pt x="21" y="264"/>
                      <a:pt x="14" y="260"/>
                    </a:cubicBezTo>
                    <a:cubicBezTo>
                      <a:pt x="14" y="260"/>
                      <a:pt x="14" y="260"/>
                      <a:pt x="14" y="260"/>
                    </a:cubicBezTo>
                    <a:cubicBezTo>
                      <a:pt x="20" y="269"/>
                      <a:pt x="31" y="272"/>
                      <a:pt x="43" y="274"/>
                    </a:cubicBezTo>
                    <a:cubicBezTo>
                      <a:pt x="43" y="278"/>
                      <a:pt x="43" y="282"/>
                      <a:pt x="43" y="285"/>
                    </a:cubicBezTo>
                    <a:cubicBezTo>
                      <a:pt x="40" y="283"/>
                      <a:pt x="36" y="280"/>
                      <a:pt x="33" y="277"/>
                    </a:cubicBezTo>
                    <a:cubicBezTo>
                      <a:pt x="32" y="276"/>
                      <a:pt x="30" y="278"/>
                      <a:pt x="31" y="279"/>
                    </a:cubicBezTo>
                    <a:cubicBezTo>
                      <a:pt x="35" y="284"/>
                      <a:pt x="38" y="288"/>
                      <a:pt x="43" y="292"/>
                    </a:cubicBezTo>
                    <a:cubicBezTo>
                      <a:pt x="42" y="300"/>
                      <a:pt x="42" y="308"/>
                      <a:pt x="42" y="315"/>
                    </a:cubicBezTo>
                    <a:cubicBezTo>
                      <a:pt x="37" y="311"/>
                      <a:pt x="32" y="307"/>
                      <a:pt x="27" y="302"/>
                    </a:cubicBezTo>
                    <a:cubicBezTo>
                      <a:pt x="26" y="301"/>
                      <a:pt x="24" y="302"/>
                      <a:pt x="25" y="303"/>
                    </a:cubicBezTo>
                    <a:cubicBezTo>
                      <a:pt x="30" y="309"/>
                      <a:pt x="35" y="315"/>
                      <a:pt x="42" y="321"/>
                    </a:cubicBezTo>
                    <a:cubicBezTo>
                      <a:pt x="42" y="328"/>
                      <a:pt x="41" y="336"/>
                      <a:pt x="41" y="343"/>
                    </a:cubicBezTo>
                    <a:cubicBezTo>
                      <a:pt x="38" y="340"/>
                      <a:pt x="35" y="337"/>
                      <a:pt x="33" y="333"/>
                    </a:cubicBezTo>
                    <a:cubicBezTo>
                      <a:pt x="32" y="333"/>
                      <a:pt x="32" y="333"/>
                      <a:pt x="32" y="334"/>
                    </a:cubicBezTo>
                    <a:cubicBezTo>
                      <a:pt x="34" y="339"/>
                      <a:pt x="37" y="344"/>
                      <a:pt x="41" y="349"/>
                    </a:cubicBezTo>
                    <a:cubicBezTo>
                      <a:pt x="41" y="358"/>
                      <a:pt x="41" y="367"/>
                      <a:pt x="41" y="376"/>
                    </a:cubicBezTo>
                    <a:cubicBezTo>
                      <a:pt x="41" y="377"/>
                      <a:pt x="41" y="379"/>
                      <a:pt x="41" y="381"/>
                    </a:cubicBezTo>
                    <a:cubicBezTo>
                      <a:pt x="38" y="379"/>
                      <a:pt x="36" y="377"/>
                      <a:pt x="33" y="375"/>
                    </a:cubicBezTo>
                    <a:cubicBezTo>
                      <a:pt x="32" y="374"/>
                      <a:pt x="30" y="376"/>
                      <a:pt x="31" y="377"/>
                    </a:cubicBezTo>
                    <a:cubicBezTo>
                      <a:pt x="34" y="380"/>
                      <a:pt x="37" y="383"/>
                      <a:pt x="41" y="386"/>
                    </a:cubicBezTo>
                    <a:cubicBezTo>
                      <a:pt x="41" y="397"/>
                      <a:pt x="41" y="408"/>
                      <a:pt x="41" y="419"/>
                    </a:cubicBezTo>
                    <a:cubicBezTo>
                      <a:pt x="36" y="417"/>
                      <a:pt x="31" y="414"/>
                      <a:pt x="27" y="412"/>
                    </a:cubicBezTo>
                    <a:cubicBezTo>
                      <a:pt x="25" y="411"/>
                      <a:pt x="24" y="413"/>
                      <a:pt x="25" y="414"/>
                    </a:cubicBezTo>
                    <a:cubicBezTo>
                      <a:pt x="30" y="417"/>
                      <a:pt x="35" y="421"/>
                      <a:pt x="41" y="425"/>
                    </a:cubicBezTo>
                    <a:cubicBezTo>
                      <a:pt x="41" y="427"/>
                      <a:pt x="41" y="429"/>
                      <a:pt x="41" y="431"/>
                    </a:cubicBezTo>
                    <a:cubicBezTo>
                      <a:pt x="41" y="438"/>
                      <a:pt x="40" y="446"/>
                      <a:pt x="40" y="454"/>
                    </a:cubicBezTo>
                    <a:cubicBezTo>
                      <a:pt x="35" y="451"/>
                      <a:pt x="31" y="447"/>
                      <a:pt x="27" y="443"/>
                    </a:cubicBezTo>
                    <a:cubicBezTo>
                      <a:pt x="26" y="429"/>
                      <a:pt x="25" y="415"/>
                      <a:pt x="24" y="401"/>
                    </a:cubicBezTo>
                    <a:cubicBezTo>
                      <a:pt x="24" y="397"/>
                      <a:pt x="24" y="394"/>
                      <a:pt x="24" y="391"/>
                    </a:cubicBezTo>
                    <a:cubicBezTo>
                      <a:pt x="25" y="363"/>
                      <a:pt x="29" y="336"/>
                      <a:pt x="27" y="309"/>
                    </a:cubicBezTo>
                    <a:cubicBezTo>
                      <a:pt x="27" y="308"/>
                      <a:pt x="25" y="308"/>
                      <a:pt x="25" y="309"/>
                    </a:cubicBezTo>
                    <a:cubicBezTo>
                      <a:pt x="26" y="327"/>
                      <a:pt x="25" y="345"/>
                      <a:pt x="23" y="363"/>
                    </a:cubicBezTo>
                    <a:cubicBezTo>
                      <a:pt x="22" y="335"/>
                      <a:pt x="22" y="306"/>
                      <a:pt x="17" y="278"/>
                    </a:cubicBezTo>
                    <a:cubicBezTo>
                      <a:pt x="16" y="275"/>
                      <a:pt x="12" y="275"/>
                      <a:pt x="11" y="278"/>
                    </a:cubicBezTo>
                    <a:cubicBezTo>
                      <a:pt x="0" y="318"/>
                      <a:pt x="0" y="363"/>
                      <a:pt x="0" y="405"/>
                    </a:cubicBezTo>
                    <a:cubicBezTo>
                      <a:pt x="0" y="426"/>
                      <a:pt x="2" y="448"/>
                      <a:pt x="5" y="470"/>
                    </a:cubicBezTo>
                    <a:cubicBezTo>
                      <a:pt x="7" y="486"/>
                      <a:pt x="6" y="514"/>
                      <a:pt x="23" y="522"/>
                    </a:cubicBezTo>
                    <a:cubicBezTo>
                      <a:pt x="25" y="523"/>
                      <a:pt x="28" y="523"/>
                      <a:pt x="29" y="522"/>
                    </a:cubicBezTo>
                    <a:cubicBezTo>
                      <a:pt x="29" y="522"/>
                      <a:pt x="30" y="522"/>
                      <a:pt x="30" y="522"/>
                    </a:cubicBezTo>
                    <a:cubicBezTo>
                      <a:pt x="30" y="527"/>
                      <a:pt x="30" y="531"/>
                      <a:pt x="31" y="536"/>
                    </a:cubicBezTo>
                    <a:cubicBezTo>
                      <a:pt x="31" y="538"/>
                      <a:pt x="33" y="538"/>
                      <a:pt x="34" y="536"/>
                    </a:cubicBezTo>
                    <a:cubicBezTo>
                      <a:pt x="35" y="532"/>
                      <a:pt x="36" y="528"/>
                      <a:pt x="36" y="523"/>
                    </a:cubicBezTo>
                    <a:cubicBezTo>
                      <a:pt x="52" y="527"/>
                      <a:pt x="69" y="526"/>
                      <a:pt x="85" y="527"/>
                    </a:cubicBezTo>
                    <a:cubicBezTo>
                      <a:pt x="106" y="529"/>
                      <a:pt x="128" y="530"/>
                      <a:pt x="149" y="531"/>
                    </a:cubicBezTo>
                    <a:cubicBezTo>
                      <a:pt x="184" y="533"/>
                      <a:pt x="219" y="535"/>
                      <a:pt x="254" y="537"/>
                    </a:cubicBezTo>
                    <a:cubicBezTo>
                      <a:pt x="285" y="539"/>
                      <a:pt x="317" y="541"/>
                      <a:pt x="348" y="539"/>
                    </a:cubicBezTo>
                    <a:cubicBezTo>
                      <a:pt x="362" y="539"/>
                      <a:pt x="375" y="537"/>
                      <a:pt x="389" y="534"/>
                    </a:cubicBezTo>
                    <a:cubicBezTo>
                      <a:pt x="402" y="531"/>
                      <a:pt x="411" y="526"/>
                      <a:pt x="419" y="515"/>
                    </a:cubicBezTo>
                    <a:cubicBezTo>
                      <a:pt x="423" y="509"/>
                      <a:pt x="416" y="503"/>
                      <a:pt x="410" y="504"/>
                    </a:cubicBezTo>
                    <a:cubicBezTo>
                      <a:pt x="386" y="509"/>
                      <a:pt x="363" y="515"/>
                      <a:pt x="338" y="515"/>
                    </a:cubicBezTo>
                    <a:cubicBezTo>
                      <a:pt x="308" y="516"/>
                      <a:pt x="278" y="514"/>
                      <a:pt x="248" y="512"/>
                    </a:cubicBezTo>
                    <a:cubicBezTo>
                      <a:pt x="215" y="510"/>
                      <a:pt x="182" y="510"/>
                      <a:pt x="149" y="509"/>
                    </a:cubicBezTo>
                    <a:cubicBezTo>
                      <a:pt x="128" y="508"/>
                      <a:pt x="106" y="508"/>
                      <a:pt x="85" y="509"/>
                    </a:cubicBezTo>
                    <a:cubicBezTo>
                      <a:pt x="69" y="509"/>
                      <a:pt x="52" y="508"/>
                      <a:pt x="36" y="511"/>
                    </a:cubicBezTo>
                    <a:cubicBezTo>
                      <a:pt x="36" y="508"/>
                      <a:pt x="35" y="504"/>
                      <a:pt x="35" y="501"/>
                    </a:cubicBezTo>
                    <a:cubicBezTo>
                      <a:pt x="35" y="496"/>
                      <a:pt x="34" y="491"/>
                      <a:pt x="33" y="486"/>
                    </a:cubicBezTo>
                    <a:cubicBezTo>
                      <a:pt x="31" y="473"/>
                      <a:pt x="29" y="460"/>
                      <a:pt x="27" y="447"/>
                    </a:cubicBezTo>
                    <a:cubicBezTo>
                      <a:pt x="27" y="447"/>
                      <a:pt x="27" y="446"/>
                      <a:pt x="27" y="446"/>
                    </a:cubicBezTo>
                    <a:cubicBezTo>
                      <a:pt x="30" y="450"/>
                      <a:pt x="35" y="455"/>
                      <a:pt x="40" y="459"/>
                    </a:cubicBezTo>
                    <a:cubicBezTo>
                      <a:pt x="40" y="467"/>
                      <a:pt x="40" y="474"/>
                      <a:pt x="42" y="481"/>
                    </a:cubicBezTo>
                    <a:cubicBezTo>
                      <a:pt x="42" y="484"/>
                      <a:pt x="47" y="484"/>
                      <a:pt x="47" y="481"/>
                    </a:cubicBezTo>
                    <a:cubicBezTo>
                      <a:pt x="48" y="476"/>
                      <a:pt x="49" y="471"/>
                      <a:pt x="49" y="466"/>
                    </a:cubicBezTo>
                    <a:cubicBezTo>
                      <a:pt x="53" y="468"/>
                      <a:pt x="56" y="469"/>
                      <a:pt x="60" y="470"/>
                    </a:cubicBezTo>
                    <a:cubicBezTo>
                      <a:pt x="60" y="476"/>
                      <a:pt x="59" y="483"/>
                      <a:pt x="59" y="489"/>
                    </a:cubicBezTo>
                    <a:cubicBezTo>
                      <a:pt x="52" y="488"/>
                      <a:pt x="46" y="487"/>
                      <a:pt x="39" y="486"/>
                    </a:cubicBezTo>
                    <a:cubicBezTo>
                      <a:pt x="37" y="485"/>
                      <a:pt x="37" y="487"/>
                      <a:pt x="38" y="488"/>
                    </a:cubicBezTo>
                    <a:cubicBezTo>
                      <a:pt x="44" y="490"/>
                      <a:pt x="52" y="493"/>
                      <a:pt x="59" y="494"/>
                    </a:cubicBezTo>
                    <a:cubicBezTo>
                      <a:pt x="59" y="498"/>
                      <a:pt x="59" y="501"/>
                      <a:pt x="59" y="505"/>
                    </a:cubicBezTo>
                    <a:cubicBezTo>
                      <a:pt x="59" y="510"/>
                      <a:pt x="66" y="510"/>
                      <a:pt x="67" y="505"/>
                    </a:cubicBezTo>
                    <a:cubicBezTo>
                      <a:pt x="67" y="502"/>
                      <a:pt x="67" y="499"/>
                      <a:pt x="67" y="495"/>
                    </a:cubicBezTo>
                    <a:cubicBezTo>
                      <a:pt x="70" y="495"/>
                      <a:pt x="73" y="495"/>
                      <a:pt x="76" y="494"/>
                    </a:cubicBezTo>
                    <a:cubicBezTo>
                      <a:pt x="77" y="494"/>
                      <a:pt x="77" y="492"/>
                      <a:pt x="76" y="491"/>
                    </a:cubicBezTo>
                    <a:cubicBezTo>
                      <a:pt x="73" y="490"/>
                      <a:pt x="70" y="490"/>
                      <a:pt x="67" y="490"/>
                    </a:cubicBezTo>
                    <a:cubicBezTo>
                      <a:pt x="67" y="484"/>
                      <a:pt x="67" y="477"/>
                      <a:pt x="67" y="471"/>
                    </a:cubicBezTo>
                    <a:cubicBezTo>
                      <a:pt x="70" y="471"/>
                      <a:pt x="73" y="471"/>
                      <a:pt x="76" y="470"/>
                    </a:cubicBezTo>
                    <a:cubicBezTo>
                      <a:pt x="78" y="470"/>
                      <a:pt x="78" y="467"/>
                      <a:pt x="76" y="466"/>
                    </a:cubicBezTo>
                    <a:cubicBezTo>
                      <a:pt x="73" y="465"/>
                      <a:pt x="70" y="465"/>
                      <a:pt x="68" y="464"/>
                    </a:cubicBezTo>
                    <a:cubicBezTo>
                      <a:pt x="68" y="456"/>
                      <a:pt x="68" y="447"/>
                      <a:pt x="68" y="439"/>
                    </a:cubicBezTo>
                    <a:cubicBezTo>
                      <a:pt x="71" y="439"/>
                      <a:pt x="73" y="440"/>
                      <a:pt x="75" y="440"/>
                    </a:cubicBezTo>
                    <a:cubicBezTo>
                      <a:pt x="78" y="440"/>
                      <a:pt x="78" y="437"/>
                      <a:pt x="76" y="436"/>
                    </a:cubicBezTo>
                    <a:cubicBezTo>
                      <a:pt x="74" y="434"/>
                      <a:pt x="71" y="433"/>
                      <a:pt x="68" y="431"/>
                    </a:cubicBezTo>
                    <a:cubicBezTo>
                      <a:pt x="69" y="422"/>
                      <a:pt x="69" y="412"/>
                      <a:pt x="69" y="402"/>
                    </a:cubicBezTo>
                    <a:cubicBezTo>
                      <a:pt x="73" y="403"/>
                      <a:pt x="77" y="403"/>
                      <a:pt x="81" y="403"/>
                    </a:cubicBezTo>
                    <a:cubicBezTo>
                      <a:pt x="83" y="403"/>
                      <a:pt x="84" y="400"/>
                      <a:pt x="82" y="399"/>
                    </a:cubicBezTo>
                    <a:cubicBezTo>
                      <a:pt x="78" y="397"/>
                      <a:pt x="74" y="396"/>
                      <a:pt x="69" y="394"/>
                    </a:cubicBezTo>
                    <a:cubicBezTo>
                      <a:pt x="69" y="386"/>
                      <a:pt x="69" y="378"/>
                      <a:pt x="69" y="370"/>
                    </a:cubicBezTo>
                    <a:cubicBezTo>
                      <a:pt x="78" y="374"/>
                      <a:pt x="87" y="375"/>
                      <a:pt x="97" y="372"/>
                    </a:cubicBezTo>
                    <a:cubicBezTo>
                      <a:pt x="100" y="372"/>
                      <a:pt x="99" y="368"/>
                      <a:pt x="97" y="368"/>
                    </a:cubicBezTo>
                    <a:cubicBezTo>
                      <a:pt x="86" y="367"/>
                      <a:pt x="77" y="365"/>
                      <a:pt x="68" y="361"/>
                    </a:cubicBezTo>
                    <a:cubicBezTo>
                      <a:pt x="68" y="353"/>
                      <a:pt x="67" y="344"/>
                      <a:pt x="67" y="336"/>
                    </a:cubicBezTo>
                    <a:cubicBezTo>
                      <a:pt x="78" y="340"/>
                      <a:pt x="90" y="341"/>
                      <a:pt x="101" y="335"/>
                    </a:cubicBezTo>
                    <a:cubicBezTo>
                      <a:pt x="103" y="334"/>
                      <a:pt x="102" y="331"/>
                      <a:pt x="100" y="331"/>
                    </a:cubicBezTo>
                    <a:cubicBezTo>
                      <a:pt x="88" y="330"/>
                      <a:pt x="77" y="331"/>
                      <a:pt x="66" y="328"/>
                    </a:cubicBezTo>
                    <a:cubicBezTo>
                      <a:pt x="65" y="320"/>
                      <a:pt x="64" y="313"/>
                      <a:pt x="63" y="306"/>
                    </a:cubicBezTo>
                    <a:cubicBezTo>
                      <a:pt x="73" y="311"/>
                      <a:pt x="89" y="316"/>
                      <a:pt x="100" y="312"/>
                    </a:cubicBezTo>
                    <a:cubicBezTo>
                      <a:pt x="102" y="311"/>
                      <a:pt x="104" y="308"/>
                      <a:pt x="101" y="306"/>
                    </a:cubicBezTo>
                    <a:cubicBezTo>
                      <a:pt x="91" y="302"/>
                      <a:pt x="78" y="302"/>
                      <a:pt x="68" y="299"/>
                    </a:cubicBezTo>
                    <a:cubicBezTo>
                      <a:pt x="65" y="298"/>
                      <a:pt x="63" y="297"/>
                      <a:pt x="61" y="296"/>
                    </a:cubicBezTo>
                    <a:cubicBezTo>
                      <a:pt x="61" y="295"/>
                      <a:pt x="60" y="295"/>
                      <a:pt x="60" y="295"/>
                    </a:cubicBezTo>
                    <a:cubicBezTo>
                      <a:pt x="55" y="293"/>
                      <a:pt x="51" y="291"/>
                      <a:pt x="46" y="288"/>
                    </a:cubicBezTo>
                    <a:cubicBezTo>
                      <a:pt x="46" y="283"/>
                      <a:pt x="46" y="279"/>
                      <a:pt x="46" y="274"/>
                    </a:cubicBezTo>
                    <a:cubicBezTo>
                      <a:pt x="53" y="275"/>
                      <a:pt x="60" y="275"/>
                      <a:pt x="66" y="275"/>
                    </a:cubicBezTo>
                    <a:cubicBezTo>
                      <a:pt x="97" y="277"/>
                      <a:pt x="127" y="273"/>
                      <a:pt x="158" y="269"/>
                    </a:cubicBezTo>
                    <a:cubicBezTo>
                      <a:pt x="192" y="266"/>
                      <a:pt x="226" y="265"/>
                      <a:pt x="261" y="266"/>
                    </a:cubicBezTo>
                    <a:cubicBezTo>
                      <a:pt x="295" y="267"/>
                      <a:pt x="329" y="269"/>
                      <a:pt x="363" y="271"/>
                    </a:cubicBezTo>
                    <a:cubicBezTo>
                      <a:pt x="362" y="283"/>
                      <a:pt x="362" y="296"/>
                      <a:pt x="361" y="309"/>
                    </a:cubicBezTo>
                    <a:cubicBezTo>
                      <a:pt x="353" y="311"/>
                      <a:pt x="346" y="312"/>
                      <a:pt x="338" y="313"/>
                    </a:cubicBezTo>
                    <a:cubicBezTo>
                      <a:pt x="336" y="314"/>
                      <a:pt x="337" y="317"/>
                      <a:pt x="339" y="317"/>
                    </a:cubicBezTo>
                    <a:cubicBezTo>
                      <a:pt x="346" y="318"/>
                      <a:pt x="353" y="317"/>
                      <a:pt x="360" y="316"/>
                    </a:cubicBezTo>
                    <a:cubicBezTo>
                      <a:pt x="359" y="327"/>
                      <a:pt x="358" y="338"/>
                      <a:pt x="357" y="349"/>
                    </a:cubicBezTo>
                    <a:cubicBezTo>
                      <a:pt x="349" y="354"/>
                      <a:pt x="341" y="358"/>
                      <a:pt x="332" y="361"/>
                    </a:cubicBezTo>
                    <a:cubicBezTo>
                      <a:pt x="329" y="363"/>
                      <a:pt x="330" y="367"/>
                      <a:pt x="333" y="367"/>
                    </a:cubicBezTo>
                    <a:cubicBezTo>
                      <a:pt x="342" y="365"/>
                      <a:pt x="350" y="363"/>
                      <a:pt x="357" y="359"/>
                    </a:cubicBezTo>
                    <a:cubicBezTo>
                      <a:pt x="357" y="362"/>
                      <a:pt x="357" y="364"/>
                      <a:pt x="356" y="367"/>
                    </a:cubicBezTo>
                    <a:cubicBezTo>
                      <a:pt x="356" y="373"/>
                      <a:pt x="356" y="380"/>
                      <a:pt x="356" y="386"/>
                    </a:cubicBezTo>
                    <a:cubicBezTo>
                      <a:pt x="352" y="388"/>
                      <a:pt x="348" y="391"/>
                      <a:pt x="344" y="393"/>
                    </a:cubicBezTo>
                    <a:cubicBezTo>
                      <a:pt x="341" y="394"/>
                      <a:pt x="343" y="398"/>
                      <a:pt x="346" y="397"/>
                    </a:cubicBezTo>
                    <a:cubicBezTo>
                      <a:pt x="349" y="396"/>
                      <a:pt x="353" y="395"/>
                      <a:pt x="356" y="394"/>
                    </a:cubicBezTo>
                    <a:cubicBezTo>
                      <a:pt x="356" y="402"/>
                      <a:pt x="357" y="410"/>
                      <a:pt x="357" y="417"/>
                    </a:cubicBezTo>
                    <a:cubicBezTo>
                      <a:pt x="358" y="422"/>
                      <a:pt x="359" y="427"/>
                      <a:pt x="359" y="433"/>
                    </a:cubicBezTo>
                    <a:cubicBezTo>
                      <a:pt x="354" y="435"/>
                      <a:pt x="349" y="438"/>
                      <a:pt x="344" y="440"/>
                    </a:cubicBezTo>
                    <a:cubicBezTo>
                      <a:pt x="339" y="442"/>
                      <a:pt x="341" y="449"/>
                      <a:pt x="346" y="448"/>
                    </a:cubicBezTo>
                    <a:cubicBezTo>
                      <a:pt x="351" y="446"/>
                      <a:pt x="356" y="445"/>
                      <a:pt x="362" y="443"/>
                    </a:cubicBezTo>
                    <a:cubicBezTo>
                      <a:pt x="363" y="448"/>
                      <a:pt x="365" y="453"/>
                      <a:pt x="368" y="457"/>
                    </a:cubicBezTo>
                    <a:cubicBezTo>
                      <a:pt x="369" y="458"/>
                      <a:pt x="371" y="457"/>
                      <a:pt x="371" y="456"/>
                    </a:cubicBezTo>
                    <a:cubicBezTo>
                      <a:pt x="370" y="451"/>
                      <a:pt x="368" y="446"/>
                      <a:pt x="367" y="441"/>
                    </a:cubicBezTo>
                    <a:cubicBezTo>
                      <a:pt x="370" y="439"/>
                      <a:pt x="373" y="438"/>
                      <a:pt x="376" y="436"/>
                    </a:cubicBezTo>
                    <a:cubicBezTo>
                      <a:pt x="377" y="445"/>
                      <a:pt x="378" y="454"/>
                      <a:pt x="381" y="462"/>
                    </a:cubicBezTo>
                    <a:cubicBezTo>
                      <a:pt x="379" y="464"/>
                      <a:pt x="376" y="466"/>
                      <a:pt x="374" y="467"/>
                    </a:cubicBezTo>
                    <a:cubicBezTo>
                      <a:pt x="367" y="472"/>
                      <a:pt x="359" y="477"/>
                      <a:pt x="351" y="480"/>
                    </a:cubicBezTo>
                    <a:cubicBezTo>
                      <a:pt x="350" y="480"/>
                      <a:pt x="350" y="481"/>
                      <a:pt x="351" y="481"/>
                    </a:cubicBezTo>
                    <a:cubicBezTo>
                      <a:pt x="360" y="481"/>
                      <a:pt x="368" y="479"/>
                      <a:pt x="375" y="475"/>
                    </a:cubicBezTo>
                    <a:cubicBezTo>
                      <a:pt x="378" y="474"/>
                      <a:pt x="381" y="472"/>
                      <a:pt x="383" y="470"/>
                    </a:cubicBezTo>
                    <a:cubicBezTo>
                      <a:pt x="384" y="472"/>
                      <a:pt x="385" y="474"/>
                      <a:pt x="386" y="476"/>
                    </a:cubicBezTo>
                    <a:cubicBezTo>
                      <a:pt x="387" y="478"/>
                      <a:pt x="391" y="476"/>
                      <a:pt x="390" y="473"/>
                    </a:cubicBezTo>
                    <a:cubicBezTo>
                      <a:pt x="389" y="471"/>
                      <a:pt x="388" y="469"/>
                      <a:pt x="387" y="468"/>
                    </a:cubicBezTo>
                    <a:cubicBezTo>
                      <a:pt x="389" y="466"/>
                      <a:pt x="391" y="464"/>
                      <a:pt x="393" y="463"/>
                    </a:cubicBezTo>
                    <a:cubicBezTo>
                      <a:pt x="391" y="470"/>
                      <a:pt x="390" y="478"/>
                      <a:pt x="390" y="485"/>
                    </a:cubicBezTo>
                    <a:cubicBezTo>
                      <a:pt x="387" y="488"/>
                      <a:pt x="385" y="491"/>
                      <a:pt x="381" y="494"/>
                    </a:cubicBezTo>
                    <a:cubicBezTo>
                      <a:pt x="376" y="500"/>
                      <a:pt x="370" y="506"/>
                      <a:pt x="363" y="510"/>
                    </a:cubicBezTo>
                    <a:cubicBezTo>
                      <a:pt x="362" y="511"/>
                      <a:pt x="363" y="512"/>
                      <a:pt x="364" y="512"/>
                    </a:cubicBezTo>
                    <a:cubicBezTo>
                      <a:pt x="370" y="510"/>
                      <a:pt x="376" y="506"/>
                      <a:pt x="382" y="502"/>
                    </a:cubicBezTo>
                    <a:cubicBezTo>
                      <a:pt x="385" y="500"/>
                      <a:pt x="388" y="497"/>
                      <a:pt x="391" y="495"/>
                    </a:cubicBezTo>
                    <a:cubicBezTo>
                      <a:pt x="391" y="496"/>
                      <a:pt x="392" y="498"/>
                      <a:pt x="392" y="499"/>
                    </a:cubicBezTo>
                    <a:cubicBezTo>
                      <a:pt x="393" y="501"/>
                      <a:pt x="395" y="501"/>
                      <a:pt x="396" y="499"/>
                    </a:cubicBezTo>
                    <a:cubicBezTo>
                      <a:pt x="396" y="496"/>
                      <a:pt x="397" y="492"/>
                      <a:pt x="397" y="489"/>
                    </a:cubicBezTo>
                    <a:cubicBezTo>
                      <a:pt x="399" y="487"/>
                      <a:pt x="401" y="484"/>
                      <a:pt x="402" y="482"/>
                    </a:cubicBezTo>
                    <a:cubicBezTo>
                      <a:pt x="403" y="480"/>
                      <a:pt x="401" y="477"/>
                      <a:pt x="399" y="479"/>
                    </a:cubicBezTo>
                    <a:cubicBezTo>
                      <a:pt x="398" y="479"/>
                      <a:pt x="398" y="479"/>
                      <a:pt x="397" y="480"/>
                    </a:cubicBezTo>
                    <a:cubicBezTo>
                      <a:pt x="397" y="476"/>
                      <a:pt x="398" y="473"/>
                      <a:pt x="398" y="470"/>
                    </a:cubicBezTo>
                    <a:cubicBezTo>
                      <a:pt x="399" y="456"/>
                      <a:pt x="402" y="442"/>
                      <a:pt x="405" y="429"/>
                    </a:cubicBezTo>
                    <a:cubicBezTo>
                      <a:pt x="405" y="428"/>
                      <a:pt x="405" y="428"/>
                      <a:pt x="405" y="428"/>
                    </a:cubicBezTo>
                    <a:cubicBezTo>
                      <a:pt x="406" y="433"/>
                      <a:pt x="406" y="439"/>
                      <a:pt x="406" y="444"/>
                    </a:cubicBezTo>
                    <a:cubicBezTo>
                      <a:pt x="407" y="454"/>
                      <a:pt x="408" y="463"/>
                      <a:pt x="408" y="473"/>
                    </a:cubicBezTo>
                    <a:cubicBezTo>
                      <a:pt x="408" y="482"/>
                      <a:pt x="412" y="489"/>
                      <a:pt x="416" y="497"/>
                    </a:cubicBezTo>
                    <a:cubicBezTo>
                      <a:pt x="417" y="500"/>
                      <a:pt x="420" y="499"/>
                      <a:pt x="421" y="497"/>
                    </a:cubicBezTo>
                    <a:cubicBezTo>
                      <a:pt x="425" y="492"/>
                      <a:pt x="429" y="486"/>
                      <a:pt x="430" y="479"/>
                    </a:cubicBezTo>
                    <a:cubicBezTo>
                      <a:pt x="432" y="470"/>
                      <a:pt x="431" y="460"/>
                      <a:pt x="430" y="452"/>
                    </a:cubicBezTo>
                    <a:close/>
                    <a:moveTo>
                      <a:pt x="60" y="463"/>
                    </a:moveTo>
                    <a:cubicBezTo>
                      <a:pt x="57" y="462"/>
                      <a:pt x="54" y="461"/>
                      <a:pt x="51" y="460"/>
                    </a:cubicBezTo>
                    <a:cubicBezTo>
                      <a:pt x="50" y="460"/>
                      <a:pt x="50" y="459"/>
                      <a:pt x="49" y="459"/>
                    </a:cubicBezTo>
                    <a:cubicBezTo>
                      <a:pt x="49" y="449"/>
                      <a:pt x="48" y="440"/>
                      <a:pt x="48" y="431"/>
                    </a:cubicBezTo>
                    <a:cubicBezTo>
                      <a:pt x="48" y="430"/>
                      <a:pt x="48" y="430"/>
                      <a:pt x="48" y="430"/>
                    </a:cubicBezTo>
                    <a:cubicBezTo>
                      <a:pt x="53" y="432"/>
                      <a:pt x="57" y="435"/>
                      <a:pt x="61" y="436"/>
                    </a:cubicBezTo>
                    <a:cubicBezTo>
                      <a:pt x="61" y="445"/>
                      <a:pt x="61" y="454"/>
                      <a:pt x="60" y="463"/>
                    </a:cubicBezTo>
                    <a:close/>
                    <a:moveTo>
                      <a:pt x="62" y="429"/>
                    </a:moveTo>
                    <a:cubicBezTo>
                      <a:pt x="58" y="427"/>
                      <a:pt x="54" y="426"/>
                      <a:pt x="51" y="424"/>
                    </a:cubicBezTo>
                    <a:cubicBezTo>
                      <a:pt x="50" y="424"/>
                      <a:pt x="49" y="423"/>
                      <a:pt x="48" y="423"/>
                    </a:cubicBezTo>
                    <a:cubicBezTo>
                      <a:pt x="48" y="413"/>
                      <a:pt x="48" y="402"/>
                      <a:pt x="48" y="392"/>
                    </a:cubicBezTo>
                    <a:cubicBezTo>
                      <a:pt x="53" y="395"/>
                      <a:pt x="58" y="398"/>
                      <a:pt x="63" y="400"/>
                    </a:cubicBezTo>
                    <a:cubicBezTo>
                      <a:pt x="63" y="409"/>
                      <a:pt x="62" y="419"/>
                      <a:pt x="62" y="429"/>
                    </a:cubicBezTo>
                    <a:close/>
                    <a:moveTo>
                      <a:pt x="63" y="393"/>
                    </a:moveTo>
                    <a:cubicBezTo>
                      <a:pt x="62" y="392"/>
                      <a:pt x="61" y="392"/>
                      <a:pt x="60" y="391"/>
                    </a:cubicBezTo>
                    <a:cubicBezTo>
                      <a:pt x="56" y="390"/>
                      <a:pt x="52" y="388"/>
                      <a:pt x="48" y="386"/>
                    </a:cubicBezTo>
                    <a:cubicBezTo>
                      <a:pt x="48" y="382"/>
                      <a:pt x="48" y="379"/>
                      <a:pt x="48" y="376"/>
                    </a:cubicBezTo>
                    <a:cubicBezTo>
                      <a:pt x="48" y="369"/>
                      <a:pt x="48" y="363"/>
                      <a:pt x="48" y="356"/>
                    </a:cubicBezTo>
                    <a:cubicBezTo>
                      <a:pt x="53" y="361"/>
                      <a:pt x="58" y="365"/>
                      <a:pt x="64" y="368"/>
                    </a:cubicBezTo>
                    <a:cubicBezTo>
                      <a:pt x="64" y="376"/>
                      <a:pt x="63" y="384"/>
                      <a:pt x="63" y="393"/>
                    </a:cubicBezTo>
                    <a:close/>
                    <a:moveTo>
                      <a:pt x="64" y="359"/>
                    </a:moveTo>
                    <a:cubicBezTo>
                      <a:pt x="58" y="356"/>
                      <a:pt x="53" y="353"/>
                      <a:pt x="48" y="349"/>
                    </a:cubicBezTo>
                    <a:cubicBezTo>
                      <a:pt x="48" y="341"/>
                      <a:pt x="48" y="333"/>
                      <a:pt x="47" y="325"/>
                    </a:cubicBezTo>
                    <a:cubicBezTo>
                      <a:pt x="52" y="328"/>
                      <a:pt x="57" y="332"/>
                      <a:pt x="63" y="334"/>
                    </a:cubicBezTo>
                    <a:cubicBezTo>
                      <a:pt x="63" y="342"/>
                      <a:pt x="63" y="351"/>
                      <a:pt x="64" y="359"/>
                    </a:cubicBezTo>
                    <a:close/>
                    <a:moveTo>
                      <a:pt x="60" y="304"/>
                    </a:moveTo>
                    <a:cubicBezTo>
                      <a:pt x="61" y="312"/>
                      <a:pt x="62" y="319"/>
                      <a:pt x="62" y="327"/>
                    </a:cubicBezTo>
                    <a:cubicBezTo>
                      <a:pt x="61" y="326"/>
                      <a:pt x="61" y="326"/>
                      <a:pt x="60" y="326"/>
                    </a:cubicBezTo>
                    <a:cubicBezTo>
                      <a:pt x="55" y="324"/>
                      <a:pt x="51" y="322"/>
                      <a:pt x="47" y="319"/>
                    </a:cubicBezTo>
                    <a:cubicBezTo>
                      <a:pt x="47" y="311"/>
                      <a:pt x="47" y="303"/>
                      <a:pt x="46" y="295"/>
                    </a:cubicBezTo>
                    <a:cubicBezTo>
                      <a:pt x="50" y="299"/>
                      <a:pt x="55" y="302"/>
                      <a:pt x="60" y="304"/>
                    </a:cubicBezTo>
                    <a:close/>
                    <a:moveTo>
                      <a:pt x="298" y="242"/>
                    </a:moveTo>
                    <a:cubicBezTo>
                      <a:pt x="297" y="182"/>
                      <a:pt x="293" y="80"/>
                      <a:pt x="208" y="93"/>
                    </a:cubicBezTo>
                    <a:cubicBezTo>
                      <a:pt x="176" y="98"/>
                      <a:pt x="162" y="130"/>
                      <a:pt x="157" y="158"/>
                    </a:cubicBezTo>
                    <a:cubicBezTo>
                      <a:pt x="156" y="163"/>
                      <a:pt x="156" y="169"/>
                      <a:pt x="155" y="174"/>
                    </a:cubicBezTo>
                    <a:cubicBezTo>
                      <a:pt x="155" y="167"/>
                      <a:pt x="156" y="161"/>
                      <a:pt x="157" y="154"/>
                    </a:cubicBezTo>
                    <a:cubicBezTo>
                      <a:pt x="162" y="117"/>
                      <a:pt x="182" y="90"/>
                      <a:pt x="216" y="76"/>
                    </a:cubicBezTo>
                    <a:cubicBezTo>
                      <a:pt x="217" y="76"/>
                      <a:pt x="217" y="75"/>
                      <a:pt x="216" y="76"/>
                    </a:cubicBezTo>
                    <a:cubicBezTo>
                      <a:pt x="215" y="76"/>
                      <a:pt x="213" y="76"/>
                      <a:pt x="212" y="77"/>
                    </a:cubicBezTo>
                    <a:cubicBezTo>
                      <a:pt x="214" y="71"/>
                      <a:pt x="215" y="64"/>
                      <a:pt x="214" y="57"/>
                    </a:cubicBezTo>
                    <a:cubicBezTo>
                      <a:pt x="223" y="60"/>
                      <a:pt x="231" y="63"/>
                      <a:pt x="239" y="68"/>
                    </a:cubicBezTo>
                    <a:cubicBezTo>
                      <a:pt x="239" y="70"/>
                      <a:pt x="239" y="72"/>
                      <a:pt x="239" y="73"/>
                    </a:cubicBezTo>
                    <a:cubicBezTo>
                      <a:pt x="239" y="75"/>
                      <a:pt x="241" y="75"/>
                      <a:pt x="242" y="74"/>
                    </a:cubicBezTo>
                    <a:cubicBezTo>
                      <a:pt x="243" y="73"/>
                      <a:pt x="243" y="72"/>
                      <a:pt x="243" y="71"/>
                    </a:cubicBezTo>
                    <a:cubicBezTo>
                      <a:pt x="258" y="81"/>
                      <a:pt x="270" y="94"/>
                      <a:pt x="278" y="108"/>
                    </a:cubicBezTo>
                    <a:cubicBezTo>
                      <a:pt x="286" y="122"/>
                      <a:pt x="292" y="136"/>
                      <a:pt x="296" y="151"/>
                    </a:cubicBezTo>
                    <a:cubicBezTo>
                      <a:pt x="295" y="152"/>
                      <a:pt x="295" y="153"/>
                      <a:pt x="294" y="155"/>
                    </a:cubicBezTo>
                    <a:cubicBezTo>
                      <a:pt x="293" y="157"/>
                      <a:pt x="296" y="159"/>
                      <a:pt x="297" y="157"/>
                    </a:cubicBezTo>
                    <a:cubicBezTo>
                      <a:pt x="299" y="163"/>
                      <a:pt x="300" y="169"/>
                      <a:pt x="301" y="175"/>
                    </a:cubicBezTo>
                    <a:cubicBezTo>
                      <a:pt x="304" y="187"/>
                      <a:pt x="305" y="199"/>
                      <a:pt x="305" y="212"/>
                    </a:cubicBezTo>
                    <a:cubicBezTo>
                      <a:pt x="306" y="222"/>
                      <a:pt x="305" y="232"/>
                      <a:pt x="307" y="242"/>
                    </a:cubicBezTo>
                    <a:cubicBezTo>
                      <a:pt x="307" y="243"/>
                      <a:pt x="309" y="243"/>
                      <a:pt x="309" y="242"/>
                    </a:cubicBezTo>
                    <a:cubicBezTo>
                      <a:pt x="312" y="232"/>
                      <a:pt x="311" y="222"/>
                      <a:pt x="310" y="212"/>
                    </a:cubicBezTo>
                    <a:cubicBezTo>
                      <a:pt x="310" y="205"/>
                      <a:pt x="309" y="198"/>
                      <a:pt x="309" y="191"/>
                    </a:cubicBezTo>
                    <a:cubicBezTo>
                      <a:pt x="309" y="190"/>
                      <a:pt x="309" y="190"/>
                      <a:pt x="309" y="190"/>
                    </a:cubicBezTo>
                    <a:cubicBezTo>
                      <a:pt x="311" y="188"/>
                      <a:pt x="313" y="186"/>
                      <a:pt x="315" y="183"/>
                    </a:cubicBezTo>
                    <a:cubicBezTo>
                      <a:pt x="317" y="195"/>
                      <a:pt x="320" y="208"/>
                      <a:pt x="323" y="220"/>
                    </a:cubicBezTo>
                    <a:cubicBezTo>
                      <a:pt x="320" y="228"/>
                      <a:pt x="317" y="236"/>
                      <a:pt x="314" y="243"/>
                    </a:cubicBezTo>
                    <a:cubicBezTo>
                      <a:pt x="308" y="243"/>
                      <a:pt x="303" y="243"/>
                      <a:pt x="298" y="242"/>
                    </a:cubicBezTo>
                    <a:close/>
                    <a:moveTo>
                      <a:pt x="117" y="149"/>
                    </a:moveTo>
                    <a:cubicBezTo>
                      <a:pt x="119" y="152"/>
                      <a:pt x="122" y="154"/>
                      <a:pt x="124" y="156"/>
                    </a:cubicBezTo>
                    <a:cubicBezTo>
                      <a:pt x="122" y="166"/>
                      <a:pt x="120" y="175"/>
                      <a:pt x="119" y="185"/>
                    </a:cubicBezTo>
                    <a:cubicBezTo>
                      <a:pt x="118" y="188"/>
                      <a:pt x="118" y="191"/>
                      <a:pt x="118" y="195"/>
                    </a:cubicBezTo>
                    <a:cubicBezTo>
                      <a:pt x="117" y="192"/>
                      <a:pt x="115" y="189"/>
                      <a:pt x="114" y="185"/>
                    </a:cubicBezTo>
                    <a:cubicBezTo>
                      <a:pt x="115" y="174"/>
                      <a:pt x="115" y="162"/>
                      <a:pt x="117" y="151"/>
                    </a:cubicBezTo>
                    <a:cubicBezTo>
                      <a:pt x="117" y="150"/>
                      <a:pt x="117" y="150"/>
                      <a:pt x="117" y="149"/>
                    </a:cubicBezTo>
                    <a:close/>
                    <a:moveTo>
                      <a:pt x="146" y="105"/>
                    </a:moveTo>
                    <a:cubicBezTo>
                      <a:pt x="143" y="100"/>
                      <a:pt x="140" y="94"/>
                      <a:pt x="138" y="88"/>
                    </a:cubicBezTo>
                    <a:cubicBezTo>
                      <a:pt x="138" y="87"/>
                      <a:pt x="137" y="86"/>
                      <a:pt x="136" y="86"/>
                    </a:cubicBezTo>
                    <a:cubicBezTo>
                      <a:pt x="141" y="79"/>
                      <a:pt x="146" y="72"/>
                      <a:pt x="153" y="67"/>
                    </a:cubicBezTo>
                    <a:cubicBezTo>
                      <a:pt x="154" y="74"/>
                      <a:pt x="155" y="81"/>
                      <a:pt x="158" y="87"/>
                    </a:cubicBezTo>
                    <a:cubicBezTo>
                      <a:pt x="153" y="91"/>
                      <a:pt x="149" y="98"/>
                      <a:pt x="146" y="105"/>
                    </a:cubicBezTo>
                    <a:close/>
                    <a:moveTo>
                      <a:pt x="135" y="89"/>
                    </a:moveTo>
                    <a:cubicBezTo>
                      <a:pt x="136" y="95"/>
                      <a:pt x="139" y="101"/>
                      <a:pt x="142" y="107"/>
                    </a:cubicBezTo>
                    <a:cubicBezTo>
                      <a:pt x="142" y="108"/>
                      <a:pt x="143" y="109"/>
                      <a:pt x="144" y="111"/>
                    </a:cubicBezTo>
                    <a:cubicBezTo>
                      <a:pt x="142" y="118"/>
                      <a:pt x="140" y="127"/>
                      <a:pt x="139" y="134"/>
                    </a:cubicBezTo>
                    <a:cubicBezTo>
                      <a:pt x="138" y="132"/>
                      <a:pt x="136" y="130"/>
                      <a:pt x="134" y="128"/>
                    </a:cubicBezTo>
                    <a:cubicBezTo>
                      <a:pt x="134" y="122"/>
                      <a:pt x="134" y="115"/>
                      <a:pt x="132" y="109"/>
                    </a:cubicBezTo>
                    <a:cubicBezTo>
                      <a:pt x="131" y="107"/>
                      <a:pt x="129" y="108"/>
                      <a:pt x="129" y="110"/>
                    </a:cubicBezTo>
                    <a:cubicBezTo>
                      <a:pt x="128" y="113"/>
                      <a:pt x="128" y="116"/>
                      <a:pt x="128" y="119"/>
                    </a:cubicBezTo>
                    <a:cubicBezTo>
                      <a:pt x="127" y="117"/>
                      <a:pt x="125" y="115"/>
                      <a:pt x="124" y="113"/>
                    </a:cubicBezTo>
                    <a:cubicBezTo>
                      <a:pt x="127" y="105"/>
                      <a:pt x="130" y="96"/>
                      <a:pt x="135" y="89"/>
                    </a:cubicBezTo>
                    <a:close/>
                    <a:moveTo>
                      <a:pt x="133" y="135"/>
                    </a:moveTo>
                    <a:cubicBezTo>
                      <a:pt x="135" y="138"/>
                      <a:pt x="137" y="140"/>
                      <a:pt x="138" y="142"/>
                    </a:cubicBezTo>
                    <a:cubicBezTo>
                      <a:pt x="138" y="146"/>
                      <a:pt x="138" y="150"/>
                      <a:pt x="138" y="153"/>
                    </a:cubicBezTo>
                    <a:cubicBezTo>
                      <a:pt x="137" y="157"/>
                      <a:pt x="137" y="161"/>
                      <a:pt x="137" y="164"/>
                    </a:cubicBezTo>
                    <a:cubicBezTo>
                      <a:pt x="135" y="162"/>
                      <a:pt x="132" y="159"/>
                      <a:pt x="129" y="156"/>
                    </a:cubicBezTo>
                    <a:cubicBezTo>
                      <a:pt x="131" y="149"/>
                      <a:pt x="132" y="142"/>
                      <a:pt x="133" y="135"/>
                    </a:cubicBezTo>
                    <a:close/>
                    <a:moveTo>
                      <a:pt x="127" y="126"/>
                    </a:moveTo>
                    <a:cubicBezTo>
                      <a:pt x="127" y="134"/>
                      <a:pt x="126" y="143"/>
                      <a:pt x="125" y="151"/>
                    </a:cubicBezTo>
                    <a:cubicBezTo>
                      <a:pt x="125" y="151"/>
                      <a:pt x="125" y="151"/>
                      <a:pt x="124" y="152"/>
                    </a:cubicBezTo>
                    <a:cubicBezTo>
                      <a:pt x="122" y="150"/>
                      <a:pt x="120" y="148"/>
                      <a:pt x="117" y="146"/>
                    </a:cubicBezTo>
                    <a:cubicBezTo>
                      <a:pt x="119" y="137"/>
                      <a:pt x="120" y="128"/>
                      <a:pt x="123" y="119"/>
                    </a:cubicBezTo>
                    <a:cubicBezTo>
                      <a:pt x="124" y="121"/>
                      <a:pt x="126" y="124"/>
                      <a:pt x="127" y="126"/>
                    </a:cubicBezTo>
                    <a:close/>
                    <a:moveTo>
                      <a:pt x="114" y="188"/>
                    </a:moveTo>
                    <a:cubicBezTo>
                      <a:pt x="115" y="192"/>
                      <a:pt x="116" y="195"/>
                      <a:pt x="118" y="198"/>
                    </a:cubicBezTo>
                    <a:cubicBezTo>
                      <a:pt x="118" y="216"/>
                      <a:pt x="122" y="233"/>
                      <a:pt x="124" y="251"/>
                    </a:cubicBezTo>
                    <a:cubicBezTo>
                      <a:pt x="120" y="251"/>
                      <a:pt x="116" y="252"/>
                      <a:pt x="112" y="252"/>
                    </a:cubicBezTo>
                    <a:cubicBezTo>
                      <a:pt x="113" y="231"/>
                      <a:pt x="113" y="210"/>
                      <a:pt x="114" y="188"/>
                    </a:cubicBezTo>
                    <a:close/>
                    <a:moveTo>
                      <a:pt x="125" y="207"/>
                    </a:moveTo>
                    <a:cubicBezTo>
                      <a:pt x="128" y="211"/>
                      <a:pt x="131" y="215"/>
                      <a:pt x="135" y="218"/>
                    </a:cubicBezTo>
                    <a:cubicBezTo>
                      <a:pt x="137" y="219"/>
                      <a:pt x="139" y="217"/>
                      <a:pt x="137" y="216"/>
                    </a:cubicBezTo>
                    <a:cubicBezTo>
                      <a:pt x="132" y="212"/>
                      <a:pt x="128" y="208"/>
                      <a:pt x="124" y="204"/>
                    </a:cubicBezTo>
                    <a:cubicBezTo>
                      <a:pt x="124" y="199"/>
                      <a:pt x="124" y="194"/>
                      <a:pt x="124" y="189"/>
                    </a:cubicBezTo>
                    <a:cubicBezTo>
                      <a:pt x="124" y="180"/>
                      <a:pt x="126" y="171"/>
                      <a:pt x="128" y="162"/>
                    </a:cubicBezTo>
                    <a:cubicBezTo>
                      <a:pt x="131" y="165"/>
                      <a:pt x="134" y="168"/>
                      <a:pt x="137" y="172"/>
                    </a:cubicBezTo>
                    <a:cubicBezTo>
                      <a:pt x="137" y="197"/>
                      <a:pt x="140" y="223"/>
                      <a:pt x="141" y="249"/>
                    </a:cubicBezTo>
                    <a:cubicBezTo>
                      <a:pt x="136" y="249"/>
                      <a:pt x="131" y="250"/>
                      <a:pt x="126" y="250"/>
                    </a:cubicBezTo>
                    <a:cubicBezTo>
                      <a:pt x="127" y="236"/>
                      <a:pt x="125" y="222"/>
                      <a:pt x="125" y="207"/>
                    </a:cubicBezTo>
                    <a:close/>
                    <a:moveTo>
                      <a:pt x="142" y="176"/>
                    </a:moveTo>
                    <a:cubicBezTo>
                      <a:pt x="144" y="176"/>
                      <a:pt x="145" y="174"/>
                      <a:pt x="144" y="173"/>
                    </a:cubicBezTo>
                    <a:cubicBezTo>
                      <a:pt x="143" y="172"/>
                      <a:pt x="143" y="171"/>
                      <a:pt x="143" y="171"/>
                    </a:cubicBezTo>
                    <a:cubicBezTo>
                      <a:pt x="143" y="169"/>
                      <a:pt x="143" y="167"/>
                      <a:pt x="143" y="166"/>
                    </a:cubicBezTo>
                    <a:cubicBezTo>
                      <a:pt x="143" y="159"/>
                      <a:pt x="143" y="152"/>
                      <a:pt x="144" y="145"/>
                    </a:cubicBezTo>
                    <a:cubicBezTo>
                      <a:pt x="144" y="144"/>
                      <a:pt x="145" y="144"/>
                      <a:pt x="144" y="143"/>
                    </a:cubicBezTo>
                    <a:cubicBezTo>
                      <a:pt x="144" y="143"/>
                      <a:pt x="144" y="142"/>
                      <a:pt x="144" y="142"/>
                    </a:cubicBezTo>
                    <a:cubicBezTo>
                      <a:pt x="145" y="133"/>
                      <a:pt x="146" y="125"/>
                      <a:pt x="149" y="117"/>
                    </a:cubicBezTo>
                    <a:cubicBezTo>
                      <a:pt x="150" y="119"/>
                      <a:pt x="152" y="120"/>
                      <a:pt x="154" y="120"/>
                    </a:cubicBezTo>
                    <a:cubicBezTo>
                      <a:pt x="156" y="121"/>
                      <a:pt x="157" y="120"/>
                      <a:pt x="157" y="118"/>
                    </a:cubicBezTo>
                    <a:cubicBezTo>
                      <a:pt x="156" y="115"/>
                      <a:pt x="153" y="113"/>
                      <a:pt x="151" y="110"/>
                    </a:cubicBezTo>
                    <a:cubicBezTo>
                      <a:pt x="154" y="104"/>
                      <a:pt x="157" y="98"/>
                      <a:pt x="161" y="92"/>
                    </a:cubicBezTo>
                    <a:cubicBezTo>
                      <a:pt x="163" y="93"/>
                      <a:pt x="164" y="95"/>
                      <a:pt x="166" y="96"/>
                    </a:cubicBezTo>
                    <a:cubicBezTo>
                      <a:pt x="167" y="96"/>
                      <a:pt x="169" y="95"/>
                      <a:pt x="169" y="94"/>
                    </a:cubicBezTo>
                    <a:cubicBezTo>
                      <a:pt x="168" y="91"/>
                      <a:pt x="166" y="89"/>
                      <a:pt x="165" y="87"/>
                    </a:cubicBezTo>
                    <a:cubicBezTo>
                      <a:pt x="166" y="86"/>
                      <a:pt x="167" y="84"/>
                      <a:pt x="168" y="83"/>
                    </a:cubicBezTo>
                    <a:cubicBezTo>
                      <a:pt x="170" y="82"/>
                      <a:pt x="168" y="80"/>
                      <a:pt x="166" y="81"/>
                    </a:cubicBezTo>
                    <a:cubicBezTo>
                      <a:pt x="165" y="81"/>
                      <a:pt x="164" y="82"/>
                      <a:pt x="163" y="83"/>
                    </a:cubicBezTo>
                    <a:cubicBezTo>
                      <a:pt x="162" y="81"/>
                      <a:pt x="161" y="79"/>
                      <a:pt x="160" y="77"/>
                    </a:cubicBezTo>
                    <a:cubicBezTo>
                      <a:pt x="159" y="73"/>
                      <a:pt x="158" y="69"/>
                      <a:pt x="157" y="65"/>
                    </a:cubicBezTo>
                    <a:cubicBezTo>
                      <a:pt x="160" y="63"/>
                      <a:pt x="163" y="61"/>
                      <a:pt x="166" y="60"/>
                    </a:cubicBezTo>
                    <a:cubicBezTo>
                      <a:pt x="170" y="58"/>
                      <a:pt x="173" y="57"/>
                      <a:pt x="176" y="57"/>
                    </a:cubicBezTo>
                    <a:cubicBezTo>
                      <a:pt x="177" y="59"/>
                      <a:pt x="177" y="61"/>
                      <a:pt x="178" y="63"/>
                    </a:cubicBezTo>
                    <a:cubicBezTo>
                      <a:pt x="180" y="69"/>
                      <a:pt x="181" y="77"/>
                      <a:pt x="184" y="83"/>
                    </a:cubicBezTo>
                    <a:cubicBezTo>
                      <a:pt x="185" y="84"/>
                      <a:pt x="187" y="84"/>
                      <a:pt x="187" y="82"/>
                    </a:cubicBezTo>
                    <a:cubicBezTo>
                      <a:pt x="187" y="75"/>
                      <a:pt x="184" y="68"/>
                      <a:pt x="182" y="61"/>
                    </a:cubicBezTo>
                    <a:cubicBezTo>
                      <a:pt x="181" y="60"/>
                      <a:pt x="181" y="58"/>
                      <a:pt x="180" y="56"/>
                    </a:cubicBezTo>
                    <a:cubicBezTo>
                      <a:pt x="189" y="54"/>
                      <a:pt x="199" y="54"/>
                      <a:pt x="208" y="56"/>
                    </a:cubicBezTo>
                    <a:cubicBezTo>
                      <a:pt x="208" y="63"/>
                      <a:pt x="207" y="69"/>
                      <a:pt x="208" y="76"/>
                    </a:cubicBezTo>
                    <a:cubicBezTo>
                      <a:pt x="208" y="77"/>
                      <a:pt x="209" y="77"/>
                      <a:pt x="209" y="78"/>
                    </a:cubicBezTo>
                    <a:cubicBezTo>
                      <a:pt x="179" y="87"/>
                      <a:pt x="160" y="110"/>
                      <a:pt x="153" y="142"/>
                    </a:cubicBezTo>
                    <a:cubicBezTo>
                      <a:pt x="149" y="158"/>
                      <a:pt x="148" y="175"/>
                      <a:pt x="147" y="191"/>
                    </a:cubicBezTo>
                    <a:cubicBezTo>
                      <a:pt x="147" y="209"/>
                      <a:pt x="146" y="227"/>
                      <a:pt x="147" y="245"/>
                    </a:cubicBezTo>
                    <a:cubicBezTo>
                      <a:pt x="147" y="247"/>
                      <a:pt x="150" y="247"/>
                      <a:pt x="151" y="245"/>
                    </a:cubicBezTo>
                    <a:cubicBezTo>
                      <a:pt x="153" y="235"/>
                      <a:pt x="154" y="226"/>
                      <a:pt x="155" y="215"/>
                    </a:cubicBezTo>
                    <a:cubicBezTo>
                      <a:pt x="155" y="226"/>
                      <a:pt x="156" y="236"/>
                      <a:pt x="156" y="246"/>
                    </a:cubicBezTo>
                    <a:cubicBezTo>
                      <a:pt x="152" y="247"/>
                      <a:pt x="148" y="248"/>
                      <a:pt x="144" y="248"/>
                    </a:cubicBezTo>
                    <a:cubicBezTo>
                      <a:pt x="144" y="224"/>
                      <a:pt x="143" y="200"/>
                      <a:pt x="142" y="176"/>
                    </a:cubicBezTo>
                    <a:close/>
                    <a:moveTo>
                      <a:pt x="269" y="67"/>
                    </a:moveTo>
                    <a:cubicBezTo>
                      <a:pt x="269" y="71"/>
                      <a:pt x="270" y="75"/>
                      <a:pt x="270" y="79"/>
                    </a:cubicBezTo>
                    <a:cubicBezTo>
                      <a:pt x="270" y="81"/>
                      <a:pt x="272" y="81"/>
                      <a:pt x="273" y="79"/>
                    </a:cubicBezTo>
                    <a:cubicBezTo>
                      <a:pt x="273" y="77"/>
                      <a:pt x="273" y="75"/>
                      <a:pt x="273" y="73"/>
                    </a:cubicBezTo>
                    <a:cubicBezTo>
                      <a:pt x="276" y="76"/>
                      <a:pt x="278" y="80"/>
                      <a:pt x="280" y="83"/>
                    </a:cubicBezTo>
                    <a:cubicBezTo>
                      <a:pt x="283" y="88"/>
                      <a:pt x="286" y="93"/>
                      <a:pt x="288" y="99"/>
                    </a:cubicBezTo>
                    <a:cubicBezTo>
                      <a:pt x="287" y="102"/>
                      <a:pt x="286" y="106"/>
                      <a:pt x="284" y="109"/>
                    </a:cubicBezTo>
                    <a:cubicBezTo>
                      <a:pt x="274" y="91"/>
                      <a:pt x="261" y="77"/>
                      <a:pt x="245" y="66"/>
                    </a:cubicBezTo>
                    <a:cubicBezTo>
                      <a:pt x="245" y="58"/>
                      <a:pt x="242" y="48"/>
                      <a:pt x="238" y="41"/>
                    </a:cubicBezTo>
                    <a:cubicBezTo>
                      <a:pt x="250" y="47"/>
                      <a:pt x="261" y="56"/>
                      <a:pt x="269" y="67"/>
                    </a:cubicBezTo>
                    <a:close/>
                    <a:moveTo>
                      <a:pt x="307" y="177"/>
                    </a:moveTo>
                    <a:cubicBezTo>
                      <a:pt x="305" y="169"/>
                      <a:pt x="303" y="161"/>
                      <a:pt x="301" y="153"/>
                    </a:cubicBezTo>
                    <a:cubicBezTo>
                      <a:pt x="303" y="151"/>
                      <a:pt x="304" y="149"/>
                      <a:pt x="306" y="146"/>
                    </a:cubicBezTo>
                    <a:cubicBezTo>
                      <a:pt x="308" y="156"/>
                      <a:pt x="311" y="166"/>
                      <a:pt x="313" y="175"/>
                    </a:cubicBezTo>
                    <a:cubicBezTo>
                      <a:pt x="311" y="179"/>
                      <a:pt x="310" y="183"/>
                      <a:pt x="308" y="187"/>
                    </a:cubicBezTo>
                    <a:cubicBezTo>
                      <a:pt x="308" y="183"/>
                      <a:pt x="307" y="180"/>
                      <a:pt x="307" y="177"/>
                    </a:cubicBezTo>
                    <a:close/>
                    <a:moveTo>
                      <a:pt x="299" y="145"/>
                    </a:moveTo>
                    <a:cubicBezTo>
                      <a:pt x="296" y="134"/>
                      <a:pt x="291" y="123"/>
                      <a:pt x="286" y="112"/>
                    </a:cubicBezTo>
                    <a:cubicBezTo>
                      <a:pt x="288" y="110"/>
                      <a:pt x="289" y="107"/>
                      <a:pt x="291" y="104"/>
                    </a:cubicBezTo>
                    <a:cubicBezTo>
                      <a:pt x="296" y="115"/>
                      <a:pt x="300" y="126"/>
                      <a:pt x="303" y="137"/>
                    </a:cubicBezTo>
                    <a:cubicBezTo>
                      <a:pt x="302" y="140"/>
                      <a:pt x="301" y="143"/>
                      <a:pt x="299" y="145"/>
                    </a:cubicBezTo>
                    <a:close/>
                    <a:moveTo>
                      <a:pt x="233" y="39"/>
                    </a:moveTo>
                    <a:cubicBezTo>
                      <a:pt x="233" y="40"/>
                      <a:pt x="233" y="40"/>
                      <a:pt x="233" y="40"/>
                    </a:cubicBezTo>
                    <a:cubicBezTo>
                      <a:pt x="236" y="45"/>
                      <a:pt x="238" y="50"/>
                      <a:pt x="239" y="55"/>
                    </a:cubicBezTo>
                    <a:cubicBezTo>
                      <a:pt x="240" y="58"/>
                      <a:pt x="239" y="60"/>
                      <a:pt x="239" y="63"/>
                    </a:cubicBezTo>
                    <a:cubicBezTo>
                      <a:pt x="231" y="58"/>
                      <a:pt x="222" y="55"/>
                      <a:pt x="213" y="53"/>
                    </a:cubicBezTo>
                    <a:cubicBezTo>
                      <a:pt x="211" y="47"/>
                      <a:pt x="208" y="42"/>
                      <a:pt x="204" y="39"/>
                    </a:cubicBezTo>
                    <a:cubicBezTo>
                      <a:pt x="204" y="38"/>
                      <a:pt x="203" y="39"/>
                      <a:pt x="203" y="39"/>
                    </a:cubicBezTo>
                    <a:cubicBezTo>
                      <a:pt x="206" y="43"/>
                      <a:pt x="207" y="48"/>
                      <a:pt x="208" y="52"/>
                    </a:cubicBezTo>
                    <a:cubicBezTo>
                      <a:pt x="199" y="51"/>
                      <a:pt x="191" y="50"/>
                      <a:pt x="182" y="51"/>
                    </a:cubicBezTo>
                    <a:cubicBezTo>
                      <a:pt x="181" y="51"/>
                      <a:pt x="180" y="52"/>
                      <a:pt x="178" y="52"/>
                    </a:cubicBezTo>
                    <a:cubicBezTo>
                      <a:pt x="178" y="49"/>
                      <a:pt x="177" y="46"/>
                      <a:pt x="176" y="44"/>
                    </a:cubicBezTo>
                    <a:cubicBezTo>
                      <a:pt x="191" y="38"/>
                      <a:pt x="208" y="34"/>
                      <a:pt x="224" y="37"/>
                    </a:cubicBezTo>
                    <a:cubicBezTo>
                      <a:pt x="227" y="38"/>
                      <a:pt x="230" y="39"/>
                      <a:pt x="233" y="39"/>
                    </a:cubicBezTo>
                    <a:close/>
                    <a:moveTo>
                      <a:pt x="325" y="230"/>
                    </a:moveTo>
                    <a:cubicBezTo>
                      <a:pt x="326" y="235"/>
                      <a:pt x="327" y="240"/>
                      <a:pt x="328" y="244"/>
                    </a:cubicBezTo>
                    <a:cubicBezTo>
                      <a:pt x="325" y="244"/>
                      <a:pt x="322" y="244"/>
                      <a:pt x="319" y="244"/>
                    </a:cubicBezTo>
                    <a:cubicBezTo>
                      <a:pt x="321" y="239"/>
                      <a:pt x="323" y="235"/>
                      <a:pt x="325" y="230"/>
                    </a:cubicBezTo>
                    <a:close/>
                    <a:moveTo>
                      <a:pt x="329" y="217"/>
                    </a:moveTo>
                    <a:cubicBezTo>
                      <a:pt x="331" y="209"/>
                      <a:pt x="332" y="201"/>
                      <a:pt x="333" y="193"/>
                    </a:cubicBezTo>
                    <a:cubicBezTo>
                      <a:pt x="335" y="210"/>
                      <a:pt x="336" y="227"/>
                      <a:pt x="337" y="245"/>
                    </a:cubicBezTo>
                    <a:cubicBezTo>
                      <a:pt x="336" y="245"/>
                      <a:pt x="335" y="245"/>
                      <a:pt x="333" y="245"/>
                    </a:cubicBezTo>
                    <a:cubicBezTo>
                      <a:pt x="332" y="235"/>
                      <a:pt x="331" y="226"/>
                      <a:pt x="329" y="217"/>
                    </a:cubicBezTo>
                    <a:close/>
                    <a:moveTo>
                      <a:pt x="333" y="192"/>
                    </a:moveTo>
                    <a:cubicBezTo>
                      <a:pt x="333" y="191"/>
                      <a:pt x="332" y="191"/>
                      <a:pt x="332" y="192"/>
                    </a:cubicBezTo>
                    <a:cubicBezTo>
                      <a:pt x="331" y="197"/>
                      <a:pt x="329" y="202"/>
                      <a:pt x="327" y="208"/>
                    </a:cubicBezTo>
                    <a:cubicBezTo>
                      <a:pt x="325" y="196"/>
                      <a:pt x="322" y="184"/>
                      <a:pt x="319" y="172"/>
                    </a:cubicBezTo>
                    <a:cubicBezTo>
                      <a:pt x="322" y="163"/>
                      <a:pt x="322" y="153"/>
                      <a:pt x="321" y="143"/>
                    </a:cubicBezTo>
                    <a:cubicBezTo>
                      <a:pt x="321" y="142"/>
                      <a:pt x="319" y="142"/>
                      <a:pt x="319" y="143"/>
                    </a:cubicBezTo>
                    <a:cubicBezTo>
                      <a:pt x="319" y="150"/>
                      <a:pt x="318" y="156"/>
                      <a:pt x="317" y="162"/>
                    </a:cubicBezTo>
                    <a:cubicBezTo>
                      <a:pt x="316" y="161"/>
                      <a:pt x="316" y="159"/>
                      <a:pt x="315" y="157"/>
                    </a:cubicBezTo>
                    <a:cubicBezTo>
                      <a:pt x="314" y="151"/>
                      <a:pt x="312" y="145"/>
                      <a:pt x="310" y="138"/>
                    </a:cubicBezTo>
                    <a:cubicBezTo>
                      <a:pt x="314" y="128"/>
                      <a:pt x="316" y="117"/>
                      <a:pt x="316" y="105"/>
                    </a:cubicBezTo>
                    <a:cubicBezTo>
                      <a:pt x="322" y="125"/>
                      <a:pt x="326" y="145"/>
                      <a:pt x="330" y="164"/>
                    </a:cubicBezTo>
                    <a:cubicBezTo>
                      <a:pt x="331" y="173"/>
                      <a:pt x="332" y="183"/>
                      <a:pt x="333" y="192"/>
                    </a:cubicBezTo>
                    <a:close/>
                    <a:moveTo>
                      <a:pt x="315" y="102"/>
                    </a:moveTo>
                    <a:cubicBezTo>
                      <a:pt x="314" y="102"/>
                      <a:pt x="313" y="102"/>
                      <a:pt x="313" y="104"/>
                    </a:cubicBezTo>
                    <a:cubicBezTo>
                      <a:pt x="312" y="112"/>
                      <a:pt x="310" y="121"/>
                      <a:pt x="307" y="128"/>
                    </a:cubicBezTo>
                    <a:cubicBezTo>
                      <a:pt x="303" y="117"/>
                      <a:pt x="299" y="106"/>
                      <a:pt x="294" y="96"/>
                    </a:cubicBezTo>
                    <a:cubicBezTo>
                      <a:pt x="296" y="87"/>
                      <a:pt x="295" y="77"/>
                      <a:pt x="290" y="69"/>
                    </a:cubicBezTo>
                    <a:cubicBezTo>
                      <a:pt x="290" y="68"/>
                      <a:pt x="288" y="69"/>
                      <a:pt x="289" y="70"/>
                    </a:cubicBezTo>
                    <a:cubicBezTo>
                      <a:pt x="292" y="76"/>
                      <a:pt x="292" y="83"/>
                      <a:pt x="291" y="90"/>
                    </a:cubicBezTo>
                    <a:cubicBezTo>
                      <a:pt x="287" y="83"/>
                      <a:pt x="284" y="77"/>
                      <a:pt x="280" y="71"/>
                    </a:cubicBezTo>
                    <a:cubicBezTo>
                      <a:pt x="278" y="68"/>
                      <a:pt x="276" y="65"/>
                      <a:pt x="274" y="63"/>
                    </a:cubicBezTo>
                    <a:cubicBezTo>
                      <a:pt x="274" y="55"/>
                      <a:pt x="273" y="47"/>
                      <a:pt x="273" y="39"/>
                    </a:cubicBezTo>
                    <a:cubicBezTo>
                      <a:pt x="276" y="41"/>
                      <a:pt x="278" y="44"/>
                      <a:pt x="281" y="46"/>
                    </a:cubicBezTo>
                    <a:cubicBezTo>
                      <a:pt x="297" y="61"/>
                      <a:pt x="307" y="81"/>
                      <a:pt x="315" y="102"/>
                    </a:cubicBezTo>
                    <a:close/>
                    <a:moveTo>
                      <a:pt x="107" y="133"/>
                    </a:moveTo>
                    <a:cubicBezTo>
                      <a:pt x="114" y="95"/>
                      <a:pt x="127" y="54"/>
                      <a:pt x="162" y="34"/>
                    </a:cubicBezTo>
                    <a:cubicBezTo>
                      <a:pt x="194" y="14"/>
                      <a:pt x="240" y="16"/>
                      <a:pt x="271" y="38"/>
                    </a:cubicBezTo>
                    <a:cubicBezTo>
                      <a:pt x="270" y="38"/>
                      <a:pt x="270" y="38"/>
                      <a:pt x="270" y="39"/>
                    </a:cubicBezTo>
                    <a:cubicBezTo>
                      <a:pt x="270" y="45"/>
                      <a:pt x="269" y="51"/>
                      <a:pt x="269" y="57"/>
                    </a:cubicBezTo>
                    <a:cubicBezTo>
                      <a:pt x="256" y="44"/>
                      <a:pt x="240" y="34"/>
                      <a:pt x="221" y="32"/>
                    </a:cubicBezTo>
                    <a:cubicBezTo>
                      <a:pt x="205" y="31"/>
                      <a:pt x="190" y="35"/>
                      <a:pt x="175" y="41"/>
                    </a:cubicBezTo>
                    <a:cubicBezTo>
                      <a:pt x="175" y="40"/>
                      <a:pt x="175" y="40"/>
                      <a:pt x="174" y="39"/>
                    </a:cubicBezTo>
                    <a:cubicBezTo>
                      <a:pt x="174" y="38"/>
                      <a:pt x="172" y="38"/>
                      <a:pt x="172" y="39"/>
                    </a:cubicBezTo>
                    <a:cubicBezTo>
                      <a:pt x="172" y="40"/>
                      <a:pt x="173" y="41"/>
                      <a:pt x="173" y="42"/>
                    </a:cubicBezTo>
                    <a:cubicBezTo>
                      <a:pt x="157" y="50"/>
                      <a:pt x="143" y="60"/>
                      <a:pt x="130" y="70"/>
                    </a:cubicBezTo>
                    <a:cubicBezTo>
                      <a:pt x="130" y="70"/>
                      <a:pt x="130" y="70"/>
                      <a:pt x="130" y="70"/>
                    </a:cubicBezTo>
                    <a:cubicBezTo>
                      <a:pt x="143" y="61"/>
                      <a:pt x="158" y="51"/>
                      <a:pt x="173" y="45"/>
                    </a:cubicBezTo>
                    <a:cubicBezTo>
                      <a:pt x="174" y="47"/>
                      <a:pt x="175" y="50"/>
                      <a:pt x="175" y="52"/>
                    </a:cubicBezTo>
                    <a:cubicBezTo>
                      <a:pt x="168" y="54"/>
                      <a:pt x="162" y="56"/>
                      <a:pt x="157" y="59"/>
                    </a:cubicBezTo>
                    <a:cubicBezTo>
                      <a:pt x="157" y="59"/>
                      <a:pt x="157" y="58"/>
                      <a:pt x="157" y="58"/>
                    </a:cubicBezTo>
                    <a:cubicBezTo>
                      <a:pt x="156" y="55"/>
                      <a:pt x="153" y="55"/>
                      <a:pt x="153" y="58"/>
                    </a:cubicBezTo>
                    <a:cubicBezTo>
                      <a:pt x="153" y="59"/>
                      <a:pt x="153" y="60"/>
                      <a:pt x="153" y="61"/>
                    </a:cubicBezTo>
                    <a:cubicBezTo>
                      <a:pt x="137" y="71"/>
                      <a:pt x="127" y="88"/>
                      <a:pt x="121" y="107"/>
                    </a:cubicBezTo>
                    <a:cubicBezTo>
                      <a:pt x="120" y="107"/>
                      <a:pt x="120" y="106"/>
                      <a:pt x="120" y="106"/>
                    </a:cubicBezTo>
                    <a:cubicBezTo>
                      <a:pt x="119" y="103"/>
                      <a:pt x="115" y="105"/>
                      <a:pt x="116" y="108"/>
                    </a:cubicBezTo>
                    <a:cubicBezTo>
                      <a:pt x="117" y="109"/>
                      <a:pt x="118" y="111"/>
                      <a:pt x="119" y="113"/>
                    </a:cubicBezTo>
                    <a:cubicBezTo>
                      <a:pt x="116" y="122"/>
                      <a:pt x="114" y="132"/>
                      <a:pt x="113" y="143"/>
                    </a:cubicBezTo>
                    <a:cubicBezTo>
                      <a:pt x="113" y="143"/>
                      <a:pt x="113" y="143"/>
                      <a:pt x="113" y="142"/>
                    </a:cubicBezTo>
                    <a:cubicBezTo>
                      <a:pt x="111" y="142"/>
                      <a:pt x="110" y="143"/>
                      <a:pt x="111" y="144"/>
                    </a:cubicBezTo>
                    <a:cubicBezTo>
                      <a:pt x="112" y="145"/>
                      <a:pt x="112" y="145"/>
                      <a:pt x="113" y="145"/>
                    </a:cubicBezTo>
                    <a:cubicBezTo>
                      <a:pt x="109" y="177"/>
                      <a:pt x="110" y="210"/>
                      <a:pt x="111" y="233"/>
                    </a:cubicBezTo>
                    <a:cubicBezTo>
                      <a:pt x="111" y="240"/>
                      <a:pt x="111" y="246"/>
                      <a:pt x="111" y="252"/>
                    </a:cubicBezTo>
                    <a:cubicBezTo>
                      <a:pt x="107" y="253"/>
                      <a:pt x="103" y="253"/>
                      <a:pt x="99" y="254"/>
                    </a:cubicBezTo>
                    <a:cubicBezTo>
                      <a:pt x="100" y="214"/>
                      <a:pt x="101" y="173"/>
                      <a:pt x="107" y="133"/>
                    </a:cubicBezTo>
                    <a:close/>
                    <a:moveTo>
                      <a:pt x="166" y="245"/>
                    </a:moveTo>
                    <a:cubicBezTo>
                      <a:pt x="166" y="221"/>
                      <a:pt x="166" y="197"/>
                      <a:pt x="169" y="173"/>
                    </a:cubicBezTo>
                    <a:cubicBezTo>
                      <a:pt x="172" y="149"/>
                      <a:pt x="179" y="118"/>
                      <a:pt x="205" y="109"/>
                    </a:cubicBezTo>
                    <a:cubicBezTo>
                      <a:pt x="239" y="98"/>
                      <a:pt x="264" y="123"/>
                      <a:pt x="274" y="152"/>
                    </a:cubicBezTo>
                    <a:cubicBezTo>
                      <a:pt x="283" y="181"/>
                      <a:pt x="282" y="212"/>
                      <a:pt x="282" y="242"/>
                    </a:cubicBezTo>
                    <a:cubicBezTo>
                      <a:pt x="243" y="240"/>
                      <a:pt x="204" y="239"/>
                      <a:pt x="166" y="245"/>
                    </a:cubicBezTo>
                    <a:close/>
                    <a:moveTo>
                      <a:pt x="364" y="271"/>
                    </a:moveTo>
                    <a:cubicBezTo>
                      <a:pt x="372" y="271"/>
                      <a:pt x="379" y="271"/>
                      <a:pt x="387" y="271"/>
                    </a:cubicBezTo>
                    <a:cubicBezTo>
                      <a:pt x="387" y="280"/>
                      <a:pt x="386" y="289"/>
                      <a:pt x="386" y="297"/>
                    </a:cubicBezTo>
                    <a:cubicBezTo>
                      <a:pt x="379" y="301"/>
                      <a:pt x="373" y="305"/>
                      <a:pt x="366" y="307"/>
                    </a:cubicBezTo>
                    <a:cubicBezTo>
                      <a:pt x="365" y="308"/>
                      <a:pt x="364" y="308"/>
                      <a:pt x="363" y="309"/>
                    </a:cubicBezTo>
                    <a:cubicBezTo>
                      <a:pt x="363" y="296"/>
                      <a:pt x="364" y="283"/>
                      <a:pt x="364" y="271"/>
                    </a:cubicBezTo>
                    <a:close/>
                    <a:moveTo>
                      <a:pt x="362" y="316"/>
                    </a:moveTo>
                    <a:cubicBezTo>
                      <a:pt x="370" y="314"/>
                      <a:pt x="378" y="312"/>
                      <a:pt x="385" y="308"/>
                    </a:cubicBezTo>
                    <a:cubicBezTo>
                      <a:pt x="384" y="315"/>
                      <a:pt x="383" y="323"/>
                      <a:pt x="382" y="330"/>
                    </a:cubicBezTo>
                    <a:cubicBezTo>
                      <a:pt x="378" y="334"/>
                      <a:pt x="374" y="338"/>
                      <a:pt x="370" y="341"/>
                    </a:cubicBezTo>
                    <a:cubicBezTo>
                      <a:pt x="367" y="343"/>
                      <a:pt x="364" y="345"/>
                      <a:pt x="361" y="347"/>
                    </a:cubicBezTo>
                    <a:cubicBezTo>
                      <a:pt x="361" y="337"/>
                      <a:pt x="362" y="326"/>
                      <a:pt x="362" y="316"/>
                    </a:cubicBezTo>
                    <a:close/>
                    <a:moveTo>
                      <a:pt x="360" y="363"/>
                    </a:moveTo>
                    <a:cubicBezTo>
                      <a:pt x="360" y="361"/>
                      <a:pt x="360" y="359"/>
                      <a:pt x="360" y="357"/>
                    </a:cubicBezTo>
                    <a:cubicBezTo>
                      <a:pt x="365" y="355"/>
                      <a:pt x="370" y="352"/>
                      <a:pt x="374" y="349"/>
                    </a:cubicBezTo>
                    <a:cubicBezTo>
                      <a:pt x="376" y="347"/>
                      <a:pt x="378" y="346"/>
                      <a:pt x="381" y="345"/>
                    </a:cubicBezTo>
                    <a:cubicBezTo>
                      <a:pt x="380" y="354"/>
                      <a:pt x="379" y="364"/>
                      <a:pt x="378" y="374"/>
                    </a:cubicBezTo>
                    <a:cubicBezTo>
                      <a:pt x="376" y="375"/>
                      <a:pt x="375" y="376"/>
                      <a:pt x="373" y="377"/>
                    </a:cubicBezTo>
                    <a:cubicBezTo>
                      <a:pt x="369" y="379"/>
                      <a:pt x="364" y="382"/>
                      <a:pt x="360" y="384"/>
                    </a:cubicBezTo>
                    <a:cubicBezTo>
                      <a:pt x="360" y="377"/>
                      <a:pt x="360" y="370"/>
                      <a:pt x="360" y="363"/>
                    </a:cubicBezTo>
                    <a:close/>
                    <a:moveTo>
                      <a:pt x="370" y="426"/>
                    </a:moveTo>
                    <a:cubicBezTo>
                      <a:pt x="368" y="428"/>
                      <a:pt x="366" y="429"/>
                      <a:pt x="364" y="430"/>
                    </a:cubicBezTo>
                    <a:cubicBezTo>
                      <a:pt x="363" y="425"/>
                      <a:pt x="362" y="420"/>
                      <a:pt x="362" y="414"/>
                    </a:cubicBezTo>
                    <a:cubicBezTo>
                      <a:pt x="361" y="407"/>
                      <a:pt x="361" y="400"/>
                      <a:pt x="360" y="393"/>
                    </a:cubicBezTo>
                    <a:cubicBezTo>
                      <a:pt x="366" y="391"/>
                      <a:pt x="371" y="388"/>
                      <a:pt x="377" y="385"/>
                    </a:cubicBezTo>
                    <a:cubicBezTo>
                      <a:pt x="376" y="397"/>
                      <a:pt x="375" y="410"/>
                      <a:pt x="375" y="423"/>
                    </a:cubicBezTo>
                    <a:cubicBezTo>
                      <a:pt x="374" y="424"/>
                      <a:pt x="372" y="425"/>
                      <a:pt x="370" y="426"/>
                    </a:cubicBezTo>
                    <a:close/>
                    <a:moveTo>
                      <a:pt x="400" y="436"/>
                    </a:moveTo>
                    <a:cubicBezTo>
                      <a:pt x="398" y="441"/>
                      <a:pt x="397" y="447"/>
                      <a:pt x="395" y="454"/>
                    </a:cubicBezTo>
                    <a:cubicBezTo>
                      <a:pt x="394" y="453"/>
                      <a:pt x="394" y="453"/>
                      <a:pt x="393" y="453"/>
                    </a:cubicBezTo>
                    <a:cubicBezTo>
                      <a:pt x="390" y="454"/>
                      <a:pt x="387" y="456"/>
                      <a:pt x="385" y="459"/>
                    </a:cubicBezTo>
                    <a:cubicBezTo>
                      <a:pt x="382" y="451"/>
                      <a:pt x="381" y="442"/>
                      <a:pt x="381" y="433"/>
                    </a:cubicBezTo>
                    <a:cubicBezTo>
                      <a:pt x="388" y="428"/>
                      <a:pt x="394" y="422"/>
                      <a:pt x="397" y="414"/>
                    </a:cubicBezTo>
                    <a:cubicBezTo>
                      <a:pt x="398" y="411"/>
                      <a:pt x="395" y="409"/>
                      <a:pt x="392" y="411"/>
                    </a:cubicBezTo>
                    <a:cubicBezTo>
                      <a:pt x="388" y="413"/>
                      <a:pt x="384" y="416"/>
                      <a:pt x="380" y="419"/>
                    </a:cubicBezTo>
                    <a:cubicBezTo>
                      <a:pt x="380" y="407"/>
                      <a:pt x="381" y="394"/>
                      <a:pt x="381" y="383"/>
                    </a:cubicBezTo>
                    <a:cubicBezTo>
                      <a:pt x="389" y="379"/>
                      <a:pt x="397" y="374"/>
                      <a:pt x="402" y="366"/>
                    </a:cubicBezTo>
                    <a:cubicBezTo>
                      <a:pt x="402" y="372"/>
                      <a:pt x="402" y="378"/>
                      <a:pt x="402" y="384"/>
                    </a:cubicBezTo>
                    <a:cubicBezTo>
                      <a:pt x="403" y="395"/>
                      <a:pt x="403" y="405"/>
                      <a:pt x="404" y="416"/>
                    </a:cubicBezTo>
                    <a:cubicBezTo>
                      <a:pt x="403" y="423"/>
                      <a:pt x="401" y="429"/>
                      <a:pt x="400" y="4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65">
                <a:extLst>
                  <a:ext uri="{FF2B5EF4-FFF2-40B4-BE49-F238E27FC236}">
                    <a16:creationId xmlns:a16="http://schemas.microsoft.com/office/drawing/2014/main" id="{08AAD1D1-4624-FB2B-79A8-C1234AB8483F}"/>
                  </a:ext>
                </a:extLst>
              </p:cNvPr>
              <p:cNvSpPr>
                <a:spLocks/>
              </p:cNvSpPr>
              <p:nvPr/>
            </p:nvSpPr>
            <p:spPr bwMode="auto">
              <a:xfrm>
                <a:off x="620" y="1530"/>
                <a:ext cx="101" cy="241"/>
              </a:xfrm>
              <a:custGeom>
                <a:avLst/>
                <a:gdLst>
                  <a:gd name="T0" fmla="*/ 3 w 82"/>
                  <a:gd name="T1" fmla="*/ 174 h 198"/>
                  <a:gd name="T2" fmla="*/ 16 w 82"/>
                  <a:gd name="T3" fmla="*/ 190 h 198"/>
                  <a:gd name="T4" fmla="*/ 70 w 82"/>
                  <a:gd name="T5" fmla="*/ 188 h 198"/>
                  <a:gd name="T6" fmla="*/ 80 w 82"/>
                  <a:gd name="T7" fmla="*/ 177 h 198"/>
                  <a:gd name="T8" fmla="*/ 81 w 82"/>
                  <a:gd name="T9" fmla="*/ 169 h 198"/>
                  <a:gd name="T10" fmla="*/ 76 w 82"/>
                  <a:gd name="T11" fmla="*/ 161 h 198"/>
                  <a:gd name="T12" fmla="*/ 57 w 82"/>
                  <a:gd name="T13" fmla="*/ 104 h 198"/>
                  <a:gd name="T14" fmla="*/ 80 w 82"/>
                  <a:gd name="T15" fmla="*/ 60 h 198"/>
                  <a:gd name="T16" fmla="*/ 38 w 82"/>
                  <a:gd name="T17" fmla="*/ 19 h 198"/>
                  <a:gd name="T18" fmla="*/ 32 w 82"/>
                  <a:gd name="T19" fmla="*/ 25 h 198"/>
                  <a:gd name="T20" fmla="*/ 32 w 82"/>
                  <a:gd name="T21" fmla="*/ 25 h 198"/>
                  <a:gd name="T22" fmla="*/ 14 w 82"/>
                  <a:gd name="T23" fmla="*/ 41 h 198"/>
                  <a:gd name="T24" fmla="*/ 5 w 82"/>
                  <a:gd name="T25" fmla="*/ 55 h 198"/>
                  <a:gd name="T26" fmla="*/ 16 w 82"/>
                  <a:gd name="T27" fmla="*/ 96 h 198"/>
                  <a:gd name="T28" fmla="*/ 16 w 82"/>
                  <a:gd name="T29" fmla="*/ 96 h 198"/>
                  <a:gd name="T30" fmla="*/ 21 w 82"/>
                  <a:gd name="T31" fmla="*/ 102 h 198"/>
                  <a:gd name="T32" fmla="*/ 12 w 82"/>
                  <a:gd name="T33" fmla="*/ 126 h 198"/>
                  <a:gd name="T34" fmla="*/ 3 w 82"/>
                  <a:gd name="T35" fmla="*/ 17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98">
                    <a:moveTo>
                      <a:pt x="3" y="174"/>
                    </a:moveTo>
                    <a:cubicBezTo>
                      <a:pt x="3" y="181"/>
                      <a:pt x="9" y="189"/>
                      <a:pt x="16" y="190"/>
                    </a:cubicBezTo>
                    <a:cubicBezTo>
                      <a:pt x="33" y="193"/>
                      <a:pt x="55" y="198"/>
                      <a:pt x="70" y="188"/>
                    </a:cubicBezTo>
                    <a:cubicBezTo>
                      <a:pt x="75" y="187"/>
                      <a:pt x="80" y="183"/>
                      <a:pt x="80" y="177"/>
                    </a:cubicBezTo>
                    <a:cubicBezTo>
                      <a:pt x="82" y="175"/>
                      <a:pt x="82" y="172"/>
                      <a:pt x="81" y="169"/>
                    </a:cubicBezTo>
                    <a:cubicBezTo>
                      <a:pt x="80" y="165"/>
                      <a:pt x="78" y="163"/>
                      <a:pt x="76" y="161"/>
                    </a:cubicBezTo>
                    <a:cubicBezTo>
                      <a:pt x="69" y="142"/>
                      <a:pt x="61" y="124"/>
                      <a:pt x="57" y="104"/>
                    </a:cubicBezTo>
                    <a:cubicBezTo>
                      <a:pt x="71" y="95"/>
                      <a:pt x="80" y="76"/>
                      <a:pt x="80" y="60"/>
                    </a:cubicBezTo>
                    <a:cubicBezTo>
                      <a:pt x="80" y="41"/>
                      <a:pt x="61" y="0"/>
                      <a:pt x="38" y="19"/>
                    </a:cubicBezTo>
                    <a:cubicBezTo>
                      <a:pt x="36" y="21"/>
                      <a:pt x="34" y="23"/>
                      <a:pt x="32" y="25"/>
                    </a:cubicBezTo>
                    <a:cubicBezTo>
                      <a:pt x="32" y="25"/>
                      <a:pt x="32" y="25"/>
                      <a:pt x="32" y="25"/>
                    </a:cubicBezTo>
                    <a:cubicBezTo>
                      <a:pt x="24" y="29"/>
                      <a:pt x="18" y="34"/>
                      <a:pt x="14" y="41"/>
                    </a:cubicBezTo>
                    <a:cubicBezTo>
                      <a:pt x="10" y="45"/>
                      <a:pt x="7" y="49"/>
                      <a:pt x="5" y="55"/>
                    </a:cubicBezTo>
                    <a:cubicBezTo>
                      <a:pt x="0" y="69"/>
                      <a:pt x="6" y="85"/>
                      <a:pt x="16" y="96"/>
                    </a:cubicBezTo>
                    <a:cubicBezTo>
                      <a:pt x="16" y="96"/>
                      <a:pt x="16" y="96"/>
                      <a:pt x="16" y="96"/>
                    </a:cubicBezTo>
                    <a:cubicBezTo>
                      <a:pt x="18" y="98"/>
                      <a:pt x="19" y="100"/>
                      <a:pt x="21" y="102"/>
                    </a:cubicBezTo>
                    <a:cubicBezTo>
                      <a:pt x="19" y="110"/>
                      <a:pt x="14" y="119"/>
                      <a:pt x="12" y="126"/>
                    </a:cubicBezTo>
                    <a:cubicBezTo>
                      <a:pt x="8" y="142"/>
                      <a:pt x="4" y="157"/>
                      <a:pt x="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8212">
              <a:extLst>
                <a:ext uri="{FF2B5EF4-FFF2-40B4-BE49-F238E27FC236}">
                  <a16:creationId xmlns:a16="http://schemas.microsoft.com/office/drawing/2014/main" id="{14758C8A-66DE-37E6-E865-A65A5736F829}"/>
                </a:ext>
              </a:extLst>
            </p:cNvPr>
            <p:cNvGrpSpPr>
              <a:grpSpLocks noChangeAspect="1"/>
            </p:cNvGrpSpPr>
            <p:nvPr>
              <p:custDataLst>
                <p:custData r:id="rId3"/>
              </p:custDataLst>
            </p:nvPr>
          </p:nvGrpSpPr>
          <p:grpSpPr bwMode="auto">
            <a:xfrm rot="824030">
              <a:off x="7329934" y="3202154"/>
              <a:ext cx="1040680" cy="282027"/>
              <a:chOff x="3893" y="960"/>
              <a:chExt cx="2777" cy="91"/>
            </a:xfrm>
            <a:grpFill/>
          </p:grpSpPr>
          <p:sp>
            <p:nvSpPr>
              <p:cNvPr id="7" name="Freeform 8213">
                <a:extLst>
                  <a:ext uri="{FF2B5EF4-FFF2-40B4-BE49-F238E27FC236}">
                    <a16:creationId xmlns:a16="http://schemas.microsoft.com/office/drawing/2014/main" id="{A83CE2A6-7659-A174-4045-34C1F78B53EC}"/>
                  </a:ext>
                </a:extLst>
              </p:cNvPr>
              <p:cNvSpPr>
                <a:spLocks/>
              </p:cNvSpPr>
              <p:nvPr/>
            </p:nvSpPr>
            <p:spPr bwMode="auto">
              <a:xfrm>
                <a:off x="6243" y="993"/>
                <a:ext cx="5" cy="1"/>
              </a:xfrm>
              <a:custGeom>
                <a:avLst/>
                <a:gdLst>
                  <a:gd name="T0" fmla="*/ 4 w 4"/>
                  <a:gd name="T1" fmla="*/ 1 h 1"/>
                  <a:gd name="T2" fmla="*/ 2 w 4"/>
                  <a:gd name="T3" fmla="*/ 0 h 1"/>
                  <a:gd name="T4" fmla="*/ 0 w 4"/>
                  <a:gd name="T5" fmla="*/ 0 h 1"/>
                  <a:gd name="T6" fmla="*/ 4 w 4"/>
                  <a:gd name="T7" fmla="*/ 1 h 1"/>
                </a:gdLst>
                <a:ahLst/>
                <a:cxnLst>
                  <a:cxn ang="0">
                    <a:pos x="T0" y="T1"/>
                  </a:cxn>
                  <a:cxn ang="0">
                    <a:pos x="T2" y="T3"/>
                  </a:cxn>
                  <a:cxn ang="0">
                    <a:pos x="T4" y="T5"/>
                  </a:cxn>
                  <a:cxn ang="0">
                    <a:pos x="T6" y="T7"/>
                  </a:cxn>
                </a:cxnLst>
                <a:rect l="0" t="0" r="r" b="b"/>
                <a:pathLst>
                  <a:path w="4" h="1">
                    <a:moveTo>
                      <a:pt x="4" y="1"/>
                    </a:moveTo>
                    <a:cubicBezTo>
                      <a:pt x="3" y="0"/>
                      <a:pt x="2" y="0"/>
                      <a:pt x="2" y="0"/>
                    </a:cubicBezTo>
                    <a:cubicBezTo>
                      <a:pt x="2" y="0"/>
                      <a:pt x="1" y="0"/>
                      <a:pt x="0" y="0"/>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214">
                <a:extLst>
                  <a:ext uri="{FF2B5EF4-FFF2-40B4-BE49-F238E27FC236}">
                    <a16:creationId xmlns:a16="http://schemas.microsoft.com/office/drawing/2014/main" id="{F0244703-D2B2-678E-56A9-E774AD514727}"/>
                  </a:ext>
                </a:extLst>
              </p:cNvPr>
              <p:cNvSpPr>
                <a:spLocks/>
              </p:cNvSpPr>
              <p:nvPr/>
            </p:nvSpPr>
            <p:spPr bwMode="auto">
              <a:xfrm>
                <a:off x="6524" y="966"/>
                <a:ext cx="2" cy="0"/>
              </a:xfrm>
              <a:custGeom>
                <a:avLst/>
                <a:gdLst>
                  <a:gd name="T0" fmla="*/ 2 w 2"/>
                  <a:gd name="T1" fmla="*/ 2 w 2"/>
                  <a:gd name="T2" fmla="*/ 1 w 2"/>
                  <a:gd name="T3" fmla="*/ 2 w 2"/>
                </a:gdLst>
                <a:ahLst/>
                <a:cxnLst>
                  <a:cxn ang="0">
                    <a:pos x="T0" y="0"/>
                  </a:cxn>
                  <a:cxn ang="0">
                    <a:pos x="T1" y="0"/>
                  </a:cxn>
                  <a:cxn ang="0">
                    <a:pos x="T2" y="0"/>
                  </a:cxn>
                  <a:cxn ang="0">
                    <a:pos x="T3" y="0"/>
                  </a:cxn>
                </a:cxnLst>
                <a:rect l="0" t="0" r="r" b="b"/>
                <a:pathLst>
                  <a:path w="2">
                    <a:moveTo>
                      <a:pt x="2" y="0"/>
                    </a:moveTo>
                    <a:cubicBezTo>
                      <a:pt x="2" y="0"/>
                      <a:pt x="2" y="0"/>
                      <a:pt x="2" y="0"/>
                    </a:cubicBezTo>
                    <a:cubicBezTo>
                      <a:pt x="2" y="0"/>
                      <a:pt x="1" y="0"/>
                      <a:pt x="1" y="0"/>
                    </a:cubicBezTo>
                    <a:cubicBezTo>
                      <a:pt x="0" y="0"/>
                      <a:pt x="0"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215">
                <a:extLst>
                  <a:ext uri="{FF2B5EF4-FFF2-40B4-BE49-F238E27FC236}">
                    <a16:creationId xmlns:a16="http://schemas.microsoft.com/office/drawing/2014/main" id="{5D33626B-9CD3-6856-7B9A-508F3F12B933}"/>
                  </a:ext>
                </a:extLst>
              </p:cNvPr>
              <p:cNvSpPr>
                <a:spLocks/>
              </p:cNvSpPr>
              <p:nvPr/>
            </p:nvSpPr>
            <p:spPr bwMode="auto">
              <a:xfrm>
                <a:off x="6452" y="973"/>
                <a:ext cx="4" cy="1"/>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0"/>
                      <a:pt x="0" y="0"/>
                    </a:cubicBezTo>
                    <a:cubicBezTo>
                      <a:pt x="0" y="0"/>
                      <a:pt x="1"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216">
                <a:extLst>
                  <a:ext uri="{FF2B5EF4-FFF2-40B4-BE49-F238E27FC236}">
                    <a16:creationId xmlns:a16="http://schemas.microsoft.com/office/drawing/2014/main" id="{A5A2CCB0-811B-DF50-B577-5CD86EE9A332}"/>
                  </a:ext>
                </a:extLst>
              </p:cNvPr>
              <p:cNvSpPr>
                <a:spLocks/>
              </p:cNvSpPr>
              <p:nvPr/>
            </p:nvSpPr>
            <p:spPr bwMode="auto">
              <a:xfrm>
                <a:off x="6276" y="994"/>
                <a:ext cx="9" cy="1"/>
              </a:xfrm>
              <a:custGeom>
                <a:avLst/>
                <a:gdLst>
                  <a:gd name="T0" fmla="*/ 8 w 8"/>
                  <a:gd name="T1" fmla="*/ 1 h 1"/>
                  <a:gd name="T2" fmla="*/ 0 w 8"/>
                  <a:gd name="T3" fmla="*/ 0 h 1"/>
                  <a:gd name="T4" fmla="*/ 8 w 8"/>
                  <a:gd name="T5" fmla="*/ 1 h 1"/>
                </a:gdLst>
                <a:ahLst/>
                <a:cxnLst>
                  <a:cxn ang="0">
                    <a:pos x="T0" y="T1"/>
                  </a:cxn>
                  <a:cxn ang="0">
                    <a:pos x="T2" y="T3"/>
                  </a:cxn>
                  <a:cxn ang="0">
                    <a:pos x="T4" y="T5"/>
                  </a:cxn>
                </a:cxnLst>
                <a:rect l="0" t="0" r="r" b="b"/>
                <a:pathLst>
                  <a:path w="8" h="1">
                    <a:moveTo>
                      <a:pt x="8" y="1"/>
                    </a:moveTo>
                    <a:cubicBezTo>
                      <a:pt x="6" y="1"/>
                      <a:pt x="3" y="0"/>
                      <a:pt x="0" y="0"/>
                    </a:cubicBezTo>
                    <a:cubicBezTo>
                      <a:pt x="1" y="0"/>
                      <a:pt x="4"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217">
                <a:extLst>
                  <a:ext uri="{FF2B5EF4-FFF2-40B4-BE49-F238E27FC236}">
                    <a16:creationId xmlns:a16="http://schemas.microsoft.com/office/drawing/2014/main" id="{F93FE123-CDE2-C615-A057-08BDD203DF59}"/>
                  </a:ext>
                </a:extLst>
              </p:cNvPr>
              <p:cNvSpPr>
                <a:spLocks/>
              </p:cNvSpPr>
              <p:nvPr/>
            </p:nvSpPr>
            <p:spPr bwMode="auto">
              <a:xfrm>
                <a:off x="6456" y="974"/>
                <a:ext cx="10" cy="1"/>
              </a:xfrm>
              <a:custGeom>
                <a:avLst/>
                <a:gdLst>
                  <a:gd name="T0" fmla="*/ 8 w 8"/>
                  <a:gd name="T1" fmla="*/ 1 h 1"/>
                  <a:gd name="T2" fmla="*/ 0 w 8"/>
                  <a:gd name="T3" fmla="*/ 0 h 1"/>
                  <a:gd name="T4" fmla="*/ 8 w 8"/>
                  <a:gd name="T5" fmla="*/ 1 h 1"/>
                </a:gdLst>
                <a:ahLst/>
                <a:cxnLst>
                  <a:cxn ang="0">
                    <a:pos x="T0" y="T1"/>
                  </a:cxn>
                  <a:cxn ang="0">
                    <a:pos x="T2" y="T3"/>
                  </a:cxn>
                  <a:cxn ang="0">
                    <a:pos x="T4" y="T5"/>
                  </a:cxn>
                </a:cxnLst>
                <a:rect l="0" t="0" r="r" b="b"/>
                <a:pathLst>
                  <a:path w="8" h="1">
                    <a:moveTo>
                      <a:pt x="8" y="1"/>
                    </a:moveTo>
                    <a:cubicBezTo>
                      <a:pt x="6" y="0"/>
                      <a:pt x="2" y="0"/>
                      <a:pt x="0" y="0"/>
                    </a:cubicBezTo>
                    <a:cubicBezTo>
                      <a:pt x="2" y="0"/>
                      <a:pt x="5"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218">
                <a:extLst>
                  <a:ext uri="{FF2B5EF4-FFF2-40B4-BE49-F238E27FC236}">
                    <a16:creationId xmlns:a16="http://schemas.microsoft.com/office/drawing/2014/main" id="{C1209DA3-66AC-4225-03CB-003D011B62B5}"/>
                  </a:ext>
                </a:extLst>
              </p:cNvPr>
              <p:cNvSpPr>
                <a:spLocks/>
              </p:cNvSpPr>
              <p:nvPr/>
            </p:nvSpPr>
            <p:spPr bwMode="auto">
              <a:xfrm>
                <a:off x="6652" y="965"/>
                <a:ext cx="6" cy="1"/>
              </a:xfrm>
              <a:custGeom>
                <a:avLst/>
                <a:gdLst>
                  <a:gd name="T0" fmla="*/ 5 w 5"/>
                  <a:gd name="T1" fmla="*/ 1 h 1"/>
                  <a:gd name="T2" fmla="*/ 0 w 5"/>
                  <a:gd name="T3" fmla="*/ 0 h 1"/>
                  <a:gd name="T4" fmla="*/ 0 w 5"/>
                  <a:gd name="T5" fmla="*/ 1 h 1"/>
                  <a:gd name="T6" fmla="*/ 5 w 5"/>
                  <a:gd name="T7" fmla="*/ 1 h 1"/>
                </a:gdLst>
                <a:ahLst/>
                <a:cxnLst>
                  <a:cxn ang="0">
                    <a:pos x="T0" y="T1"/>
                  </a:cxn>
                  <a:cxn ang="0">
                    <a:pos x="T2" y="T3"/>
                  </a:cxn>
                  <a:cxn ang="0">
                    <a:pos x="T4" y="T5"/>
                  </a:cxn>
                  <a:cxn ang="0">
                    <a:pos x="T6" y="T7"/>
                  </a:cxn>
                </a:cxnLst>
                <a:rect l="0" t="0" r="r" b="b"/>
                <a:pathLst>
                  <a:path w="5" h="1">
                    <a:moveTo>
                      <a:pt x="5" y="1"/>
                    </a:moveTo>
                    <a:cubicBezTo>
                      <a:pt x="4" y="1"/>
                      <a:pt x="2" y="1"/>
                      <a:pt x="0" y="0"/>
                    </a:cubicBezTo>
                    <a:cubicBezTo>
                      <a:pt x="0" y="1"/>
                      <a:pt x="0" y="1"/>
                      <a:pt x="0" y="1"/>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219">
                <a:extLst>
                  <a:ext uri="{FF2B5EF4-FFF2-40B4-BE49-F238E27FC236}">
                    <a16:creationId xmlns:a16="http://schemas.microsoft.com/office/drawing/2014/main" id="{DBB2B133-8508-13E4-6681-140DF0D7496F}"/>
                  </a:ext>
                </a:extLst>
              </p:cNvPr>
              <p:cNvSpPr>
                <a:spLocks/>
              </p:cNvSpPr>
              <p:nvPr/>
            </p:nvSpPr>
            <p:spPr bwMode="auto">
              <a:xfrm>
                <a:off x="3925" y="1033"/>
                <a:ext cx="7" cy="3"/>
              </a:xfrm>
              <a:custGeom>
                <a:avLst/>
                <a:gdLst>
                  <a:gd name="T0" fmla="*/ 0 w 6"/>
                  <a:gd name="T1" fmla="*/ 2 h 2"/>
                  <a:gd name="T2" fmla="*/ 5 w 6"/>
                  <a:gd name="T3" fmla="*/ 0 h 2"/>
                  <a:gd name="T4" fmla="*/ 0 w 6"/>
                  <a:gd name="T5" fmla="*/ 2 h 2"/>
                </a:gdLst>
                <a:ahLst/>
                <a:cxnLst>
                  <a:cxn ang="0">
                    <a:pos x="T0" y="T1"/>
                  </a:cxn>
                  <a:cxn ang="0">
                    <a:pos x="T2" y="T3"/>
                  </a:cxn>
                  <a:cxn ang="0">
                    <a:pos x="T4" y="T5"/>
                  </a:cxn>
                </a:cxnLst>
                <a:rect l="0" t="0" r="r" b="b"/>
                <a:pathLst>
                  <a:path w="6" h="2">
                    <a:moveTo>
                      <a:pt x="0" y="2"/>
                    </a:moveTo>
                    <a:cubicBezTo>
                      <a:pt x="5" y="2"/>
                      <a:pt x="6" y="1"/>
                      <a:pt x="5" y="0"/>
                    </a:cubicBezTo>
                    <a:cubicBezTo>
                      <a:pt x="4" y="1"/>
                      <a:pt x="3"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220">
                <a:extLst>
                  <a:ext uri="{FF2B5EF4-FFF2-40B4-BE49-F238E27FC236}">
                    <a16:creationId xmlns:a16="http://schemas.microsoft.com/office/drawing/2014/main" id="{18A7B299-27CC-9895-9F04-E8E8027DBC47}"/>
                  </a:ext>
                </a:extLst>
              </p:cNvPr>
              <p:cNvSpPr>
                <a:spLocks/>
              </p:cNvSpPr>
              <p:nvPr/>
            </p:nvSpPr>
            <p:spPr bwMode="auto">
              <a:xfrm>
                <a:off x="4075" y="1036"/>
                <a:ext cx="3" cy="0"/>
              </a:xfrm>
              <a:custGeom>
                <a:avLst/>
                <a:gdLst>
                  <a:gd name="T0" fmla="*/ 2 w 3"/>
                  <a:gd name="T1" fmla="*/ 0 w 3"/>
                  <a:gd name="T2" fmla="*/ 2 w 3"/>
                </a:gdLst>
                <a:ahLst/>
                <a:cxnLst>
                  <a:cxn ang="0">
                    <a:pos x="T0" y="0"/>
                  </a:cxn>
                  <a:cxn ang="0">
                    <a:pos x="T1" y="0"/>
                  </a:cxn>
                  <a:cxn ang="0">
                    <a:pos x="T2" y="0"/>
                  </a:cxn>
                </a:cxnLst>
                <a:rect l="0" t="0" r="r" b="b"/>
                <a:pathLst>
                  <a:path w="3">
                    <a:moveTo>
                      <a:pt x="2" y="0"/>
                    </a:moveTo>
                    <a:cubicBezTo>
                      <a:pt x="2" y="0"/>
                      <a:pt x="1" y="0"/>
                      <a:pt x="0" y="0"/>
                    </a:cubicBezTo>
                    <a:cubicBezTo>
                      <a:pt x="2"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221">
                <a:extLst>
                  <a:ext uri="{FF2B5EF4-FFF2-40B4-BE49-F238E27FC236}">
                    <a16:creationId xmlns:a16="http://schemas.microsoft.com/office/drawing/2014/main" id="{4797B3CF-47C5-4A08-3562-F8D03D63366B}"/>
                  </a:ext>
                </a:extLst>
              </p:cNvPr>
              <p:cNvSpPr>
                <a:spLocks/>
              </p:cNvSpPr>
              <p:nvPr/>
            </p:nvSpPr>
            <p:spPr bwMode="auto">
              <a:xfrm>
                <a:off x="3988" y="1021"/>
                <a:ext cx="2"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222">
                <a:extLst>
                  <a:ext uri="{FF2B5EF4-FFF2-40B4-BE49-F238E27FC236}">
                    <a16:creationId xmlns:a16="http://schemas.microsoft.com/office/drawing/2014/main" id="{18D5C356-9DB6-DD67-ED88-77D163256668}"/>
                  </a:ext>
                </a:extLst>
              </p:cNvPr>
              <p:cNvSpPr>
                <a:spLocks/>
              </p:cNvSpPr>
              <p:nvPr/>
            </p:nvSpPr>
            <p:spPr bwMode="auto">
              <a:xfrm>
                <a:off x="5059" y="978"/>
                <a:ext cx="4"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0" y="0"/>
                      <a:pt x="0" y="0"/>
                      <a:pt x="0"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223">
                <a:extLst>
                  <a:ext uri="{FF2B5EF4-FFF2-40B4-BE49-F238E27FC236}">
                    <a16:creationId xmlns:a16="http://schemas.microsoft.com/office/drawing/2014/main" id="{6E85C5F1-03CA-A3EB-4FE5-01D88E5AD7D7}"/>
                  </a:ext>
                </a:extLst>
              </p:cNvPr>
              <p:cNvSpPr>
                <a:spLocks/>
              </p:cNvSpPr>
              <p:nvPr/>
            </p:nvSpPr>
            <p:spPr bwMode="auto">
              <a:xfrm>
                <a:off x="5265" y="97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224">
                <a:extLst>
                  <a:ext uri="{FF2B5EF4-FFF2-40B4-BE49-F238E27FC236}">
                    <a16:creationId xmlns:a16="http://schemas.microsoft.com/office/drawing/2014/main" id="{3E8816D6-139C-7199-1158-FB737EBCCDB9}"/>
                  </a:ext>
                </a:extLst>
              </p:cNvPr>
              <p:cNvSpPr>
                <a:spLocks/>
              </p:cNvSpPr>
              <p:nvPr/>
            </p:nvSpPr>
            <p:spPr bwMode="auto">
              <a:xfrm>
                <a:off x="5266" y="974"/>
                <a:ext cx="4"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2"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225">
                <a:extLst>
                  <a:ext uri="{FF2B5EF4-FFF2-40B4-BE49-F238E27FC236}">
                    <a16:creationId xmlns:a16="http://schemas.microsoft.com/office/drawing/2014/main" id="{206858BA-46E1-C0A9-AC26-F324D5B80E06}"/>
                  </a:ext>
                </a:extLst>
              </p:cNvPr>
              <p:cNvSpPr>
                <a:spLocks/>
              </p:cNvSpPr>
              <p:nvPr/>
            </p:nvSpPr>
            <p:spPr bwMode="auto">
              <a:xfrm>
                <a:off x="4614" y="1047"/>
                <a:ext cx="14" cy="0"/>
              </a:xfrm>
              <a:custGeom>
                <a:avLst/>
                <a:gdLst>
                  <a:gd name="T0" fmla="*/ 0 w 11"/>
                  <a:gd name="T1" fmla="*/ 11 w 11"/>
                  <a:gd name="T2" fmla="*/ 0 w 11"/>
                </a:gdLst>
                <a:ahLst/>
                <a:cxnLst>
                  <a:cxn ang="0">
                    <a:pos x="T0" y="0"/>
                  </a:cxn>
                  <a:cxn ang="0">
                    <a:pos x="T1" y="0"/>
                  </a:cxn>
                  <a:cxn ang="0">
                    <a:pos x="T2" y="0"/>
                  </a:cxn>
                </a:cxnLst>
                <a:rect l="0" t="0" r="r" b="b"/>
                <a:pathLst>
                  <a:path w="11">
                    <a:moveTo>
                      <a:pt x="0" y="0"/>
                    </a:moveTo>
                    <a:cubicBezTo>
                      <a:pt x="7" y="0"/>
                      <a:pt x="10" y="0"/>
                      <a:pt x="11" y="0"/>
                    </a:cubicBezTo>
                    <a:cubicBezTo>
                      <a:pt x="7"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226">
                <a:extLst>
                  <a:ext uri="{FF2B5EF4-FFF2-40B4-BE49-F238E27FC236}">
                    <a16:creationId xmlns:a16="http://schemas.microsoft.com/office/drawing/2014/main" id="{5CBE80E8-8140-0B21-3947-20BA7CFD1EAE}"/>
                  </a:ext>
                </a:extLst>
              </p:cNvPr>
              <p:cNvSpPr>
                <a:spLocks/>
              </p:cNvSpPr>
              <p:nvPr/>
            </p:nvSpPr>
            <p:spPr bwMode="auto">
              <a:xfrm>
                <a:off x="4791" y="1029"/>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227">
                <a:extLst>
                  <a:ext uri="{FF2B5EF4-FFF2-40B4-BE49-F238E27FC236}">
                    <a16:creationId xmlns:a16="http://schemas.microsoft.com/office/drawing/2014/main" id="{1F379FDE-07D2-A8E0-B1F4-B0FDE606C80A}"/>
                  </a:ext>
                </a:extLst>
              </p:cNvPr>
              <p:cNvSpPr>
                <a:spLocks/>
              </p:cNvSpPr>
              <p:nvPr/>
            </p:nvSpPr>
            <p:spPr bwMode="auto">
              <a:xfrm>
                <a:off x="4598" y="1050"/>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0"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228">
                <a:extLst>
                  <a:ext uri="{FF2B5EF4-FFF2-40B4-BE49-F238E27FC236}">
                    <a16:creationId xmlns:a16="http://schemas.microsoft.com/office/drawing/2014/main" id="{6D96CB51-7B26-B77C-5065-1741A2B797E0}"/>
                  </a:ext>
                </a:extLst>
              </p:cNvPr>
              <p:cNvSpPr>
                <a:spLocks/>
              </p:cNvSpPr>
              <p:nvPr/>
            </p:nvSpPr>
            <p:spPr bwMode="auto">
              <a:xfrm>
                <a:off x="6204" y="1002"/>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cubicBezTo>
                      <a:pt x="2"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229">
                <a:extLst>
                  <a:ext uri="{FF2B5EF4-FFF2-40B4-BE49-F238E27FC236}">
                    <a16:creationId xmlns:a16="http://schemas.microsoft.com/office/drawing/2014/main" id="{EA51853E-AC0E-DA32-91F8-1A1D35F05F02}"/>
                  </a:ext>
                </a:extLst>
              </p:cNvPr>
              <p:cNvSpPr>
                <a:spLocks/>
              </p:cNvSpPr>
              <p:nvPr/>
            </p:nvSpPr>
            <p:spPr bwMode="auto">
              <a:xfrm>
                <a:off x="4780" y="1026"/>
                <a:ext cx="18" cy="3"/>
              </a:xfrm>
              <a:custGeom>
                <a:avLst/>
                <a:gdLst>
                  <a:gd name="T0" fmla="*/ 0 w 15"/>
                  <a:gd name="T1" fmla="*/ 1 h 3"/>
                  <a:gd name="T2" fmla="*/ 9 w 15"/>
                  <a:gd name="T3" fmla="*/ 3 h 3"/>
                  <a:gd name="T4" fmla="*/ 14 w 15"/>
                  <a:gd name="T5" fmla="*/ 2 h 3"/>
                  <a:gd name="T6" fmla="*/ 0 w 15"/>
                  <a:gd name="T7" fmla="*/ 1 h 3"/>
                </a:gdLst>
                <a:ahLst/>
                <a:cxnLst>
                  <a:cxn ang="0">
                    <a:pos x="T0" y="T1"/>
                  </a:cxn>
                  <a:cxn ang="0">
                    <a:pos x="T2" y="T3"/>
                  </a:cxn>
                  <a:cxn ang="0">
                    <a:pos x="T4" y="T5"/>
                  </a:cxn>
                  <a:cxn ang="0">
                    <a:pos x="T6" y="T7"/>
                  </a:cxn>
                </a:cxnLst>
                <a:rect l="0" t="0" r="r" b="b"/>
                <a:pathLst>
                  <a:path w="15" h="3">
                    <a:moveTo>
                      <a:pt x="0" y="1"/>
                    </a:moveTo>
                    <a:cubicBezTo>
                      <a:pt x="9" y="3"/>
                      <a:pt x="9" y="3"/>
                      <a:pt x="9" y="3"/>
                    </a:cubicBezTo>
                    <a:cubicBezTo>
                      <a:pt x="11" y="3"/>
                      <a:pt x="12" y="2"/>
                      <a:pt x="14" y="2"/>
                    </a:cubicBezTo>
                    <a:cubicBezTo>
                      <a:pt x="15"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230">
                <a:extLst>
                  <a:ext uri="{FF2B5EF4-FFF2-40B4-BE49-F238E27FC236}">
                    <a16:creationId xmlns:a16="http://schemas.microsoft.com/office/drawing/2014/main" id="{ADAB0A07-F92E-A247-A009-0384407E0B82}"/>
                  </a:ext>
                </a:extLst>
              </p:cNvPr>
              <p:cNvSpPr>
                <a:spLocks/>
              </p:cNvSpPr>
              <p:nvPr/>
            </p:nvSpPr>
            <p:spPr bwMode="auto">
              <a:xfrm>
                <a:off x="4592" y="1046"/>
                <a:ext cx="22" cy="4"/>
              </a:xfrm>
              <a:custGeom>
                <a:avLst/>
                <a:gdLst>
                  <a:gd name="T0" fmla="*/ 7 w 18"/>
                  <a:gd name="T1" fmla="*/ 3 h 3"/>
                  <a:gd name="T2" fmla="*/ 18 w 18"/>
                  <a:gd name="T3" fmla="*/ 1 h 3"/>
                  <a:gd name="T4" fmla="*/ 13 w 18"/>
                  <a:gd name="T5" fmla="*/ 0 h 3"/>
                  <a:gd name="T6" fmla="*/ 7 w 18"/>
                  <a:gd name="T7" fmla="*/ 3 h 3"/>
                </a:gdLst>
                <a:ahLst/>
                <a:cxnLst>
                  <a:cxn ang="0">
                    <a:pos x="T0" y="T1"/>
                  </a:cxn>
                  <a:cxn ang="0">
                    <a:pos x="T2" y="T3"/>
                  </a:cxn>
                  <a:cxn ang="0">
                    <a:pos x="T4" y="T5"/>
                  </a:cxn>
                  <a:cxn ang="0">
                    <a:pos x="T6" y="T7"/>
                  </a:cxn>
                </a:cxnLst>
                <a:rect l="0" t="0" r="r" b="b"/>
                <a:pathLst>
                  <a:path w="18" h="3">
                    <a:moveTo>
                      <a:pt x="7" y="3"/>
                    </a:moveTo>
                    <a:cubicBezTo>
                      <a:pt x="9" y="2"/>
                      <a:pt x="13" y="2"/>
                      <a:pt x="18" y="1"/>
                    </a:cubicBezTo>
                    <a:cubicBezTo>
                      <a:pt x="13" y="0"/>
                      <a:pt x="13" y="0"/>
                      <a:pt x="13" y="0"/>
                    </a:cubicBezTo>
                    <a:cubicBezTo>
                      <a:pt x="0" y="0"/>
                      <a:pt x="6" y="2"/>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231">
                <a:extLst>
                  <a:ext uri="{FF2B5EF4-FFF2-40B4-BE49-F238E27FC236}">
                    <a16:creationId xmlns:a16="http://schemas.microsoft.com/office/drawing/2014/main" id="{562A2FFA-47DC-A990-81ED-023051C6BA08}"/>
                  </a:ext>
                </a:extLst>
              </p:cNvPr>
              <p:cNvSpPr>
                <a:spLocks/>
              </p:cNvSpPr>
              <p:nvPr/>
            </p:nvSpPr>
            <p:spPr bwMode="auto">
              <a:xfrm>
                <a:off x="3893" y="960"/>
                <a:ext cx="2777" cy="90"/>
              </a:xfrm>
              <a:custGeom>
                <a:avLst/>
                <a:gdLst>
                  <a:gd name="T0" fmla="*/ 2254 w 2280"/>
                  <a:gd name="T1" fmla="*/ 8 h 71"/>
                  <a:gd name="T2" fmla="*/ 2280 w 2280"/>
                  <a:gd name="T3" fmla="*/ 1 h 71"/>
                  <a:gd name="T4" fmla="*/ 2210 w 2280"/>
                  <a:gd name="T5" fmla="*/ 4 h 71"/>
                  <a:gd name="T6" fmla="*/ 2180 w 2280"/>
                  <a:gd name="T7" fmla="*/ 12 h 71"/>
                  <a:gd name="T8" fmla="*/ 2110 w 2280"/>
                  <a:gd name="T9" fmla="*/ 13 h 71"/>
                  <a:gd name="T10" fmla="*/ 2007 w 2280"/>
                  <a:gd name="T11" fmla="*/ 6 h 71"/>
                  <a:gd name="T12" fmla="*/ 1889 w 2280"/>
                  <a:gd name="T13" fmla="*/ 11 h 71"/>
                  <a:gd name="T14" fmla="*/ 1770 w 2280"/>
                  <a:gd name="T15" fmla="*/ 15 h 71"/>
                  <a:gd name="T16" fmla="*/ 1702 w 2280"/>
                  <a:gd name="T17" fmla="*/ 12 h 71"/>
                  <a:gd name="T18" fmla="*/ 1670 w 2280"/>
                  <a:gd name="T19" fmla="*/ 4 h 71"/>
                  <a:gd name="T20" fmla="*/ 1541 w 2280"/>
                  <a:gd name="T21" fmla="*/ 4 h 71"/>
                  <a:gd name="T22" fmla="*/ 1336 w 2280"/>
                  <a:gd name="T23" fmla="*/ 11 h 71"/>
                  <a:gd name="T24" fmla="*/ 1229 w 2280"/>
                  <a:gd name="T25" fmla="*/ 12 h 71"/>
                  <a:gd name="T26" fmla="*/ 1120 w 2280"/>
                  <a:gd name="T27" fmla="*/ 11 h 71"/>
                  <a:gd name="T28" fmla="*/ 922 w 2280"/>
                  <a:gd name="T29" fmla="*/ 14 h 71"/>
                  <a:gd name="T30" fmla="*/ 76 w 2280"/>
                  <a:gd name="T31" fmla="*/ 18 h 71"/>
                  <a:gd name="T32" fmla="*/ 47 w 2280"/>
                  <a:gd name="T33" fmla="*/ 49 h 71"/>
                  <a:gd name="T34" fmla="*/ 117 w 2280"/>
                  <a:gd name="T35" fmla="*/ 48 h 71"/>
                  <a:gd name="T36" fmla="*/ 129 w 2280"/>
                  <a:gd name="T37" fmla="*/ 62 h 71"/>
                  <a:gd name="T38" fmla="*/ 194 w 2280"/>
                  <a:gd name="T39" fmla="*/ 58 h 71"/>
                  <a:gd name="T40" fmla="*/ 216 w 2280"/>
                  <a:gd name="T41" fmla="*/ 59 h 71"/>
                  <a:gd name="T42" fmla="*/ 320 w 2280"/>
                  <a:gd name="T43" fmla="*/ 56 h 71"/>
                  <a:gd name="T44" fmla="*/ 312 w 2280"/>
                  <a:gd name="T45" fmla="*/ 52 h 71"/>
                  <a:gd name="T46" fmla="*/ 381 w 2280"/>
                  <a:gd name="T47" fmla="*/ 49 h 71"/>
                  <a:gd name="T48" fmla="*/ 454 w 2280"/>
                  <a:gd name="T49" fmla="*/ 56 h 71"/>
                  <a:gd name="T50" fmla="*/ 495 w 2280"/>
                  <a:gd name="T51" fmla="*/ 60 h 71"/>
                  <a:gd name="T52" fmla="*/ 521 w 2280"/>
                  <a:gd name="T53" fmla="*/ 65 h 71"/>
                  <a:gd name="T54" fmla="*/ 603 w 2280"/>
                  <a:gd name="T55" fmla="*/ 69 h 71"/>
                  <a:gd name="T56" fmla="*/ 658 w 2280"/>
                  <a:gd name="T57" fmla="*/ 60 h 71"/>
                  <a:gd name="T58" fmla="*/ 734 w 2280"/>
                  <a:gd name="T59" fmla="*/ 67 h 71"/>
                  <a:gd name="T60" fmla="*/ 723 w 2280"/>
                  <a:gd name="T61" fmla="*/ 52 h 71"/>
                  <a:gd name="T62" fmla="*/ 904 w 2280"/>
                  <a:gd name="T63" fmla="*/ 46 h 71"/>
                  <a:gd name="T64" fmla="*/ 1026 w 2280"/>
                  <a:gd name="T65" fmla="*/ 46 h 71"/>
                  <a:gd name="T66" fmla="*/ 1030 w 2280"/>
                  <a:gd name="T67" fmla="*/ 56 h 71"/>
                  <a:gd name="T68" fmla="*/ 1125 w 2280"/>
                  <a:gd name="T69" fmla="*/ 49 h 71"/>
                  <a:gd name="T70" fmla="*/ 1187 w 2280"/>
                  <a:gd name="T71" fmla="*/ 43 h 71"/>
                  <a:gd name="T72" fmla="*/ 1210 w 2280"/>
                  <a:gd name="T73" fmla="*/ 43 h 71"/>
                  <a:gd name="T74" fmla="*/ 1303 w 2280"/>
                  <a:gd name="T75" fmla="*/ 49 h 71"/>
                  <a:gd name="T76" fmla="*/ 1301 w 2280"/>
                  <a:gd name="T77" fmla="*/ 55 h 71"/>
                  <a:gd name="T78" fmla="*/ 1363 w 2280"/>
                  <a:gd name="T79" fmla="*/ 42 h 71"/>
                  <a:gd name="T80" fmla="*/ 1465 w 2280"/>
                  <a:gd name="T81" fmla="*/ 44 h 71"/>
                  <a:gd name="T82" fmla="*/ 1516 w 2280"/>
                  <a:gd name="T83" fmla="*/ 35 h 71"/>
                  <a:gd name="T84" fmla="*/ 1581 w 2280"/>
                  <a:gd name="T85" fmla="*/ 38 h 71"/>
                  <a:gd name="T86" fmla="*/ 1743 w 2280"/>
                  <a:gd name="T87" fmla="*/ 33 h 71"/>
                  <a:gd name="T88" fmla="*/ 1733 w 2280"/>
                  <a:gd name="T89" fmla="*/ 28 h 71"/>
                  <a:gd name="T90" fmla="*/ 1761 w 2280"/>
                  <a:gd name="T91" fmla="*/ 38 h 71"/>
                  <a:gd name="T92" fmla="*/ 1814 w 2280"/>
                  <a:gd name="T93" fmla="*/ 29 h 71"/>
                  <a:gd name="T94" fmla="*/ 1830 w 2280"/>
                  <a:gd name="T95" fmla="*/ 37 h 71"/>
                  <a:gd name="T96" fmla="*/ 1892 w 2280"/>
                  <a:gd name="T97" fmla="*/ 31 h 71"/>
                  <a:gd name="T98" fmla="*/ 1956 w 2280"/>
                  <a:gd name="T99" fmla="*/ 27 h 71"/>
                  <a:gd name="T100" fmla="*/ 1941 w 2280"/>
                  <a:gd name="T101" fmla="*/ 22 h 71"/>
                  <a:gd name="T102" fmla="*/ 2017 w 2280"/>
                  <a:gd name="T103" fmla="*/ 23 h 71"/>
                  <a:gd name="T104" fmla="*/ 2100 w 2280"/>
                  <a:gd name="T105" fmla="*/ 20 h 71"/>
                  <a:gd name="T106" fmla="*/ 2126 w 2280"/>
                  <a:gd name="T107" fmla="*/ 27 h 71"/>
                  <a:gd name="T108" fmla="*/ 2193 w 2280"/>
                  <a:gd name="T109" fmla="*/ 2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80" h="71">
                    <a:moveTo>
                      <a:pt x="2193" y="20"/>
                    </a:moveTo>
                    <a:cubicBezTo>
                      <a:pt x="2214" y="18"/>
                      <a:pt x="2250" y="19"/>
                      <a:pt x="2280" y="17"/>
                    </a:cubicBezTo>
                    <a:cubicBezTo>
                      <a:pt x="2280" y="16"/>
                      <a:pt x="2280" y="16"/>
                      <a:pt x="2280" y="16"/>
                    </a:cubicBezTo>
                    <a:cubicBezTo>
                      <a:pt x="2276" y="15"/>
                      <a:pt x="2272" y="15"/>
                      <a:pt x="2264" y="15"/>
                    </a:cubicBezTo>
                    <a:cubicBezTo>
                      <a:pt x="2270" y="11"/>
                      <a:pt x="2274" y="12"/>
                      <a:pt x="2268" y="8"/>
                    </a:cubicBezTo>
                    <a:cubicBezTo>
                      <a:pt x="2254" y="8"/>
                      <a:pt x="2254" y="8"/>
                      <a:pt x="2254" y="8"/>
                    </a:cubicBezTo>
                    <a:cubicBezTo>
                      <a:pt x="2253" y="4"/>
                      <a:pt x="2253" y="4"/>
                      <a:pt x="2253" y="4"/>
                    </a:cubicBezTo>
                    <a:cubicBezTo>
                      <a:pt x="2257" y="4"/>
                      <a:pt x="2261" y="4"/>
                      <a:pt x="2265" y="4"/>
                    </a:cubicBezTo>
                    <a:cubicBezTo>
                      <a:pt x="2266" y="3"/>
                      <a:pt x="2274" y="3"/>
                      <a:pt x="2280" y="4"/>
                    </a:cubicBezTo>
                    <a:cubicBezTo>
                      <a:pt x="2280" y="3"/>
                      <a:pt x="2280" y="3"/>
                      <a:pt x="2280" y="3"/>
                    </a:cubicBezTo>
                    <a:cubicBezTo>
                      <a:pt x="2276" y="3"/>
                      <a:pt x="2276" y="3"/>
                      <a:pt x="2276" y="3"/>
                    </a:cubicBezTo>
                    <a:cubicBezTo>
                      <a:pt x="2273" y="2"/>
                      <a:pt x="2275" y="2"/>
                      <a:pt x="2280" y="1"/>
                    </a:cubicBezTo>
                    <a:cubicBezTo>
                      <a:pt x="2280" y="0"/>
                      <a:pt x="2280" y="0"/>
                      <a:pt x="2280" y="0"/>
                    </a:cubicBezTo>
                    <a:cubicBezTo>
                      <a:pt x="2271" y="0"/>
                      <a:pt x="2259" y="1"/>
                      <a:pt x="2248" y="1"/>
                    </a:cubicBezTo>
                    <a:cubicBezTo>
                      <a:pt x="2249" y="2"/>
                      <a:pt x="2231" y="5"/>
                      <a:pt x="2249" y="6"/>
                    </a:cubicBezTo>
                    <a:cubicBezTo>
                      <a:pt x="2249" y="7"/>
                      <a:pt x="2238" y="8"/>
                      <a:pt x="2231" y="8"/>
                    </a:cubicBezTo>
                    <a:cubicBezTo>
                      <a:pt x="2235" y="7"/>
                      <a:pt x="2222" y="5"/>
                      <a:pt x="2230" y="3"/>
                    </a:cubicBezTo>
                    <a:cubicBezTo>
                      <a:pt x="2220" y="4"/>
                      <a:pt x="2225" y="3"/>
                      <a:pt x="2210" y="4"/>
                    </a:cubicBezTo>
                    <a:cubicBezTo>
                      <a:pt x="2212" y="2"/>
                      <a:pt x="2180" y="4"/>
                      <a:pt x="2182" y="0"/>
                    </a:cubicBezTo>
                    <a:cubicBezTo>
                      <a:pt x="2176" y="2"/>
                      <a:pt x="2182" y="5"/>
                      <a:pt x="2162" y="5"/>
                    </a:cubicBezTo>
                    <a:cubicBezTo>
                      <a:pt x="2167" y="8"/>
                      <a:pt x="2189" y="8"/>
                      <a:pt x="2174" y="11"/>
                    </a:cubicBezTo>
                    <a:cubicBezTo>
                      <a:pt x="2184" y="9"/>
                      <a:pt x="2184" y="9"/>
                      <a:pt x="2184" y="9"/>
                    </a:cubicBezTo>
                    <a:cubicBezTo>
                      <a:pt x="2198" y="10"/>
                      <a:pt x="2180" y="11"/>
                      <a:pt x="2198" y="12"/>
                    </a:cubicBezTo>
                    <a:cubicBezTo>
                      <a:pt x="2193" y="12"/>
                      <a:pt x="2182" y="14"/>
                      <a:pt x="2180" y="12"/>
                    </a:cubicBezTo>
                    <a:cubicBezTo>
                      <a:pt x="2184" y="17"/>
                      <a:pt x="2153" y="14"/>
                      <a:pt x="2152" y="18"/>
                    </a:cubicBezTo>
                    <a:cubicBezTo>
                      <a:pt x="2148" y="17"/>
                      <a:pt x="2143" y="16"/>
                      <a:pt x="2132" y="17"/>
                    </a:cubicBezTo>
                    <a:cubicBezTo>
                      <a:pt x="2134" y="15"/>
                      <a:pt x="2128" y="14"/>
                      <a:pt x="2136" y="13"/>
                    </a:cubicBezTo>
                    <a:cubicBezTo>
                      <a:pt x="2143" y="14"/>
                      <a:pt x="2147" y="13"/>
                      <a:pt x="2154" y="14"/>
                    </a:cubicBezTo>
                    <a:cubicBezTo>
                      <a:pt x="2150" y="9"/>
                      <a:pt x="2128" y="13"/>
                      <a:pt x="2112" y="12"/>
                    </a:cubicBezTo>
                    <a:cubicBezTo>
                      <a:pt x="2114" y="12"/>
                      <a:pt x="2115" y="12"/>
                      <a:pt x="2110" y="13"/>
                    </a:cubicBezTo>
                    <a:cubicBezTo>
                      <a:pt x="2100" y="12"/>
                      <a:pt x="2078" y="12"/>
                      <a:pt x="2084" y="9"/>
                    </a:cubicBezTo>
                    <a:cubicBezTo>
                      <a:pt x="2033" y="10"/>
                      <a:pt x="2033" y="10"/>
                      <a:pt x="2033" y="10"/>
                    </a:cubicBezTo>
                    <a:cubicBezTo>
                      <a:pt x="2033" y="9"/>
                      <a:pt x="2040" y="9"/>
                      <a:pt x="2043" y="9"/>
                    </a:cubicBezTo>
                    <a:cubicBezTo>
                      <a:pt x="2015" y="9"/>
                      <a:pt x="2015" y="9"/>
                      <a:pt x="2015" y="9"/>
                    </a:cubicBezTo>
                    <a:cubicBezTo>
                      <a:pt x="2008" y="7"/>
                      <a:pt x="2024" y="7"/>
                      <a:pt x="2027" y="6"/>
                    </a:cubicBezTo>
                    <a:cubicBezTo>
                      <a:pt x="2007" y="6"/>
                      <a:pt x="2007" y="6"/>
                      <a:pt x="2007" y="6"/>
                    </a:cubicBezTo>
                    <a:cubicBezTo>
                      <a:pt x="2009" y="4"/>
                      <a:pt x="2009" y="4"/>
                      <a:pt x="2009" y="4"/>
                    </a:cubicBezTo>
                    <a:cubicBezTo>
                      <a:pt x="2004" y="5"/>
                      <a:pt x="1981" y="6"/>
                      <a:pt x="1975" y="3"/>
                    </a:cubicBezTo>
                    <a:cubicBezTo>
                      <a:pt x="1952" y="4"/>
                      <a:pt x="1953" y="9"/>
                      <a:pt x="1922" y="7"/>
                    </a:cubicBezTo>
                    <a:cubicBezTo>
                      <a:pt x="1923" y="4"/>
                      <a:pt x="1939" y="6"/>
                      <a:pt x="1946" y="4"/>
                    </a:cubicBezTo>
                    <a:cubicBezTo>
                      <a:pt x="1941" y="4"/>
                      <a:pt x="1922" y="5"/>
                      <a:pt x="1919" y="3"/>
                    </a:cubicBezTo>
                    <a:cubicBezTo>
                      <a:pt x="1897" y="4"/>
                      <a:pt x="1900" y="9"/>
                      <a:pt x="1889" y="11"/>
                    </a:cubicBezTo>
                    <a:cubicBezTo>
                      <a:pt x="1871" y="12"/>
                      <a:pt x="1887" y="9"/>
                      <a:pt x="1886" y="8"/>
                    </a:cubicBezTo>
                    <a:cubicBezTo>
                      <a:pt x="1881" y="8"/>
                      <a:pt x="1872" y="13"/>
                      <a:pt x="1868" y="10"/>
                    </a:cubicBezTo>
                    <a:cubicBezTo>
                      <a:pt x="1859" y="11"/>
                      <a:pt x="1854" y="14"/>
                      <a:pt x="1867" y="14"/>
                    </a:cubicBezTo>
                    <a:cubicBezTo>
                      <a:pt x="1857" y="14"/>
                      <a:pt x="1844" y="16"/>
                      <a:pt x="1841" y="17"/>
                    </a:cubicBezTo>
                    <a:cubicBezTo>
                      <a:pt x="1849" y="13"/>
                      <a:pt x="1831" y="15"/>
                      <a:pt x="1829" y="12"/>
                    </a:cubicBezTo>
                    <a:cubicBezTo>
                      <a:pt x="1815" y="12"/>
                      <a:pt x="1783" y="11"/>
                      <a:pt x="1770" y="15"/>
                    </a:cubicBezTo>
                    <a:cubicBezTo>
                      <a:pt x="1774" y="11"/>
                      <a:pt x="1774" y="11"/>
                      <a:pt x="1774" y="11"/>
                    </a:cubicBezTo>
                    <a:cubicBezTo>
                      <a:pt x="1757" y="11"/>
                      <a:pt x="1757" y="11"/>
                      <a:pt x="1757" y="11"/>
                    </a:cubicBezTo>
                    <a:cubicBezTo>
                      <a:pt x="1744" y="9"/>
                      <a:pt x="1772" y="8"/>
                      <a:pt x="1780" y="8"/>
                    </a:cubicBezTo>
                    <a:cubicBezTo>
                      <a:pt x="1757" y="8"/>
                      <a:pt x="1742" y="8"/>
                      <a:pt x="1721" y="8"/>
                    </a:cubicBezTo>
                    <a:cubicBezTo>
                      <a:pt x="1727" y="9"/>
                      <a:pt x="1724" y="10"/>
                      <a:pt x="1727" y="11"/>
                    </a:cubicBezTo>
                    <a:cubicBezTo>
                      <a:pt x="1719" y="13"/>
                      <a:pt x="1710" y="12"/>
                      <a:pt x="1702" y="12"/>
                    </a:cubicBezTo>
                    <a:cubicBezTo>
                      <a:pt x="1701" y="11"/>
                      <a:pt x="1701" y="10"/>
                      <a:pt x="1707" y="10"/>
                    </a:cubicBezTo>
                    <a:cubicBezTo>
                      <a:pt x="1693" y="10"/>
                      <a:pt x="1693" y="10"/>
                      <a:pt x="1693" y="10"/>
                    </a:cubicBezTo>
                    <a:cubicBezTo>
                      <a:pt x="1694" y="8"/>
                      <a:pt x="1687" y="8"/>
                      <a:pt x="1701" y="6"/>
                    </a:cubicBezTo>
                    <a:cubicBezTo>
                      <a:pt x="1688" y="7"/>
                      <a:pt x="1688" y="7"/>
                      <a:pt x="1688" y="7"/>
                    </a:cubicBezTo>
                    <a:cubicBezTo>
                      <a:pt x="1674" y="6"/>
                      <a:pt x="1689" y="5"/>
                      <a:pt x="1692" y="4"/>
                    </a:cubicBezTo>
                    <a:cubicBezTo>
                      <a:pt x="1670" y="4"/>
                      <a:pt x="1670" y="4"/>
                      <a:pt x="1670" y="4"/>
                    </a:cubicBezTo>
                    <a:cubicBezTo>
                      <a:pt x="1661" y="5"/>
                      <a:pt x="1674" y="6"/>
                      <a:pt x="1658" y="7"/>
                    </a:cubicBezTo>
                    <a:cubicBezTo>
                      <a:pt x="1637" y="4"/>
                      <a:pt x="1611" y="5"/>
                      <a:pt x="1587" y="5"/>
                    </a:cubicBezTo>
                    <a:cubicBezTo>
                      <a:pt x="1603" y="7"/>
                      <a:pt x="1603" y="7"/>
                      <a:pt x="1603" y="7"/>
                    </a:cubicBezTo>
                    <a:cubicBezTo>
                      <a:pt x="1589" y="6"/>
                      <a:pt x="1592" y="10"/>
                      <a:pt x="1587" y="12"/>
                    </a:cubicBezTo>
                    <a:cubicBezTo>
                      <a:pt x="1574" y="12"/>
                      <a:pt x="1556" y="12"/>
                      <a:pt x="1545" y="11"/>
                    </a:cubicBezTo>
                    <a:cubicBezTo>
                      <a:pt x="1558" y="9"/>
                      <a:pt x="1552" y="6"/>
                      <a:pt x="1541" y="4"/>
                    </a:cubicBezTo>
                    <a:cubicBezTo>
                      <a:pt x="1513" y="4"/>
                      <a:pt x="1520" y="8"/>
                      <a:pt x="1505" y="10"/>
                    </a:cubicBezTo>
                    <a:cubicBezTo>
                      <a:pt x="1517" y="5"/>
                      <a:pt x="1486" y="8"/>
                      <a:pt x="1489" y="5"/>
                    </a:cubicBezTo>
                    <a:cubicBezTo>
                      <a:pt x="1454" y="6"/>
                      <a:pt x="1420" y="7"/>
                      <a:pt x="1384" y="7"/>
                    </a:cubicBezTo>
                    <a:cubicBezTo>
                      <a:pt x="1385" y="8"/>
                      <a:pt x="1395" y="9"/>
                      <a:pt x="1389" y="9"/>
                    </a:cubicBezTo>
                    <a:cubicBezTo>
                      <a:pt x="1376" y="10"/>
                      <a:pt x="1370" y="8"/>
                      <a:pt x="1368" y="7"/>
                    </a:cubicBezTo>
                    <a:cubicBezTo>
                      <a:pt x="1351" y="8"/>
                      <a:pt x="1341" y="9"/>
                      <a:pt x="1336" y="11"/>
                    </a:cubicBezTo>
                    <a:cubicBezTo>
                      <a:pt x="1343" y="10"/>
                      <a:pt x="1344" y="11"/>
                      <a:pt x="1342" y="12"/>
                    </a:cubicBezTo>
                    <a:cubicBezTo>
                      <a:pt x="1326" y="13"/>
                      <a:pt x="1330" y="9"/>
                      <a:pt x="1314" y="12"/>
                    </a:cubicBezTo>
                    <a:cubicBezTo>
                      <a:pt x="1310" y="9"/>
                      <a:pt x="1332" y="10"/>
                      <a:pt x="1330" y="8"/>
                    </a:cubicBezTo>
                    <a:cubicBezTo>
                      <a:pt x="1316" y="8"/>
                      <a:pt x="1306" y="9"/>
                      <a:pt x="1295" y="10"/>
                    </a:cubicBezTo>
                    <a:cubicBezTo>
                      <a:pt x="1293" y="8"/>
                      <a:pt x="1305" y="10"/>
                      <a:pt x="1297" y="8"/>
                    </a:cubicBezTo>
                    <a:cubicBezTo>
                      <a:pt x="1274" y="10"/>
                      <a:pt x="1246" y="11"/>
                      <a:pt x="1229" y="12"/>
                    </a:cubicBezTo>
                    <a:cubicBezTo>
                      <a:pt x="1224" y="10"/>
                      <a:pt x="1224" y="10"/>
                      <a:pt x="1224" y="10"/>
                    </a:cubicBezTo>
                    <a:cubicBezTo>
                      <a:pt x="1213" y="10"/>
                      <a:pt x="1206" y="11"/>
                      <a:pt x="1201" y="12"/>
                    </a:cubicBezTo>
                    <a:cubicBezTo>
                      <a:pt x="1195" y="11"/>
                      <a:pt x="1200" y="10"/>
                      <a:pt x="1205" y="10"/>
                    </a:cubicBezTo>
                    <a:cubicBezTo>
                      <a:pt x="1191" y="10"/>
                      <a:pt x="1172" y="11"/>
                      <a:pt x="1164" y="12"/>
                    </a:cubicBezTo>
                    <a:cubicBezTo>
                      <a:pt x="1165" y="10"/>
                      <a:pt x="1172" y="11"/>
                      <a:pt x="1175" y="10"/>
                    </a:cubicBezTo>
                    <a:cubicBezTo>
                      <a:pt x="1156" y="10"/>
                      <a:pt x="1133" y="14"/>
                      <a:pt x="1120" y="11"/>
                    </a:cubicBezTo>
                    <a:cubicBezTo>
                      <a:pt x="1122" y="11"/>
                      <a:pt x="1124" y="11"/>
                      <a:pt x="1126" y="11"/>
                    </a:cubicBezTo>
                    <a:cubicBezTo>
                      <a:pt x="1098" y="11"/>
                      <a:pt x="1074" y="12"/>
                      <a:pt x="1044" y="13"/>
                    </a:cubicBezTo>
                    <a:cubicBezTo>
                      <a:pt x="1017" y="10"/>
                      <a:pt x="1035" y="16"/>
                      <a:pt x="1008" y="16"/>
                    </a:cubicBezTo>
                    <a:cubicBezTo>
                      <a:pt x="1008" y="10"/>
                      <a:pt x="971" y="15"/>
                      <a:pt x="960" y="14"/>
                    </a:cubicBezTo>
                    <a:cubicBezTo>
                      <a:pt x="964" y="15"/>
                      <a:pt x="964" y="15"/>
                      <a:pt x="964" y="15"/>
                    </a:cubicBezTo>
                    <a:cubicBezTo>
                      <a:pt x="950" y="18"/>
                      <a:pt x="932" y="15"/>
                      <a:pt x="922" y="14"/>
                    </a:cubicBezTo>
                    <a:cubicBezTo>
                      <a:pt x="902" y="13"/>
                      <a:pt x="872" y="14"/>
                      <a:pt x="852" y="16"/>
                    </a:cubicBezTo>
                    <a:cubicBezTo>
                      <a:pt x="856" y="15"/>
                      <a:pt x="856" y="15"/>
                      <a:pt x="856" y="15"/>
                    </a:cubicBezTo>
                    <a:cubicBezTo>
                      <a:pt x="839" y="16"/>
                      <a:pt x="829" y="14"/>
                      <a:pt x="812" y="16"/>
                    </a:cubicBezTo>
                    <a:cubicBezTo>
                      <a:pt x="813" y="16"/>
                      <a:pt x="819" y="15"/>
                      <a:pt x="812" y="14"/>
                    </a:cubicBezTo>
                    <a:cubicBezTo>
                      <a:pt x="732" y="13"/>
                      <a:pt x="650" y="17"/>
                      <a:pt x="570" y="16"/>
                    </a:cubicBezTo>
                    <a:cubicBezTo>
                      <a:pt x="417" y="15"/>
                      <a:pt x="226" y="14"/>
                      <a:pt x="76" y="18"/>
                    </a:cubicBezTo>
                    <a:cubicBezTo>
                      <a:pt x="76" y="18"/>
                      <a:pt x="4" y="43"/>
                      <a:pt x="15" y="53"/>
                    </a:cubicBezTo>
                    <a:cubicBezTo>
                      <a:pt x="21" y="55"/>
                      <a:pt x="0" y="57"/>
                      <a:pt x="12" y="57"/>
                    </a:cubicBezTo>
                    <a:cubicBezTo>
                      <a:pt x="25" y="54"/>
                      <a:pt x="25" y="54"/>
                      <a:pt x="25" y="54"/>
                    </a:cubicBezTo>
                    <a:cubicBezTo>
                      <a:pt x="23" y="56"/>
                      <a:pt x="30" y="57"/>
                      <a:pt x="31" y="58"/>
                    </a:cubicBezTo>
                    <a:cubicBezTo>
                      <a:pt x="36" y="56"/>
                      <a:pt x="15" y="54"/>
                      <a:pt x="30" y="50"/>
                    </a:cubicBezTo>
                    <a:cubicBezTo>
                      <a:pt x="33" y="49"/>
                      <a:pt x="42" y="49"/>
                      <a:pt x="47" y="49"/>
                    </a:cubicBezTo>
                    <a:cubicBezTo>
                      <a:pt x="39" y="49"/>
                      <a:pt x="50" y="47"/>
                      <a:pt x="55" y="46"/>
                    </a:cubicBezTo>
                    <a:cubicBezTo>
                      <a:pt x="63" y="47"/>
                      <a:pt x="75" y="47"/>
                      <a:pt x="78" y="48"/>
                    </a:cubicBezTo>
                    <a:cubicBezTo>
                      <a:pt x="79" y="48"/>
                      <a:pt x="85" y="47"/>
                      <a:pt x="89" y="48"/>
                    </a:cubicBezTo>
                    <a:cubicBezTo>
                      <a:pt x="90" y="48"/>
                      <a:pt x="90" y="48"/>
                      <a:pt x="90" y="48"/>
                    </a:cubicBezTo>
                    <a:cubicBezTo>
                      <a:pt x="99" y="48"/>
                      <a:pt x="87" y="48"/>
                      <a:pt x="89" y="47"/>
                    </a:cubicBezTo>
                    <a:cubicBezTo>
                      <a:pt x="96" y="46"/>
                      <a:pt x="106" y="48"/>
                      <a:pt x="117" y="48"/>
                    </a:cubicBezTo>
                    <a:cubicBezTo>
                      <a:pt x="106" y="48"/>
                      <a:pt x="97" y="49"/>
                      <a:pt x="89" y="50"/>
                    </a:cubicBezTo>
                    <a:cubicBezTo>
                      <a:pt x="109" y="52"/>
                      <a:pt x="86" y="55"/>
                      <a:pt x="81" y="57"/>
                    </a:cubicBezTo>
                    <a:cubicBezTo>
                      <a:pt x="97" y="56"/>
                      <a:pt x="103" y="55"/>
                      <a:pt x="116" y="53"/>
                    </a:cubicBezTo>
                    <a:cubicBezTo>
                      <a:pt x="132" y="55"/>
                      <a:pt x="115" y="60"/>
                      <a:pt x="111" y="60"/>
                    </a:cubicBezTo>
                    <a:cubicBezTo>
                      <a:pt x="125" y="59"/>
                      <a:pt x="140" y="56"/>
                      <a:pt x="148" y="55"/>
                    </a:cubicBezTo>
                    <a:cubicBezTo>
                      <a:pt x="137" y="58"/>
                      <a:pt x="139" y="59"/>
                      <a:pt x="129" y="62"/>
                    </a:cubicBezTo>
                    <a:cubicBezTo>
                      <a:pt x="141" y="64"/>
                      <a:pt x="143" y="62"/>
                      <a:pt x="149" y="60"/>
                    </a:cubicBezTo>
                    <a:cubicBezTo>
                      <a:pt x="146" y="61"/>
                      <a:pt x="141" y="61"/>
                      <a:pt x="139" y="60"/>
                    </a:cubicBezTo>
                    <a:cubicBezTo>
                      <a:pt x="153" y="61"/>
                      <a:pt x="151" y="55"/>
                      <a:pt x="158" y="53"/>
                    </a:cubicBezTo>
                    <a:cubicBezTo>
                      <a:pt x="167" y="54"/>
                      <a:pt x="185" y="55"/>
                      <a:pt x="186" y="58"/>
                    </a:cubicBezTo>
                    <a:cubicBezTo>
                      <a:pt x="186" y="55"/>
                      <a:pt x="186" y="55"/>
                      <a:pt x="186" y="55"/>
                    </a:cubicBezTo>
                    <a:cubicBezTo>
                      <a:pt x="198" y="54"/>
                      <a:pt x="192" y="57"/>
                      <a:pt x="194" y="58"/>
                    </a:cubicBezTo>
                    <a:cubicBezTo>
                      <a:pt x="198" y="55"/>
                      <a:pt x="193" y="52"/>
                      <a:pt x="213" y="51"/>
                    </a:cubicBezTo>
                    <a:cubicBezTo>
                      <a:pt x="210" y="57"/>
                      <a:pt x="230" y="52"/>
                      <a:pt x="230" y="57"/>
                    </a:cubicBezTo>
                    <a:cubicBezTo>
                      <a:pt x="239" y="56"/>
                      <a:pt x="243" y="53"/>
                      <a:pt x="253" y="54"/>
                    </a:cubicBezTo>
                    <a:cubicBezTo>
                      <a:pt x="264" y="57"/>
                      <a:pt x="238" y="61"/>
                      <a:pt x="233" y="60"/>
                    </a:cubicBezTo>
                    <a:cubicBezTo>
                      <a:pt x="219" y="60"/>
                      <a:pt x="234" y="58"/>
                      <a:pt x="229" y="58"/>
                    </a:cubicBezTo>
                    <a:cubicBezTo>
                      <a:pt x="216" y="59"/>
                      <a:pt x="216" y="59"/>
                      <a:pt x="216" y="59"/>
                    </a:cubicBezTo>
                    <a:cubicBezTo>
                      <a:pt x="223" y="60"/>
                      <a:pt x="237" y="61"/>
                      <a:pt x="236" y="64"/>
                    </a:cubicBezTo>
                    <a:cubicBezTo>
                      <a:pt x="249" y="63"/>
                      <a:pt x="225" y="61"/>
                      <a:pt x="239" y="60"/>
                    </a:cubicBezTo>
                    <a:cubicBezTo>
                      <a:pt x="248" y="61"/>
                      <a:pt x="248" y="61"/>
                      <a:pt x="248" y="61"/>
                    </a:cubicBezTo>
                    <a:cubicBezTo>
                      <a:pt x="262" y="60"/>
                      <a:pt x="245" y="57"/>
                      <a:pt x="264" y="57"/>
                    </a:cubicBezTo>
                    <a:cubicBezTo>
                      <a:pt x="251" y="59"/>
                      <a:pt x="284" y="57"/>
                      <a:pt x="283" y="60"/>
                    </a:cubicBezTo>
                    <a:cubicBezTo>
                      <a:pt x="284" y="56"/>
                      <a:pt x="316" y="60"/>
                      <a:pt x="320" y="56"/>
                    </a:cubicBezTo>
                    <a:cubicBezTo>
                      <a:pt x="310" y="55"/>
                      <a:pt x="310" y="55"/>
                      <a:pt x="310" y="55"/>
                    </a:cubicBezTo>
                    <a:cubicBezTo>
                      <a:pt x="313" y="57"/>
                      <a:pt x="313" y="57"/>
                      <a:pt x="313" y="57"/>
                    </a:cubicBezTo>
                    <a:cubicBezTo>
                      <a:pt x="302" y="57"/>
                      <a:pt x="293" y="58"/>
                      <a:pt x="282" y="58"/>
                    </a:cubicBezTo>
                    <a:cubicBezTo>
                      <a:pt x="290" y="56"/>
                      <a:pt x="279" y="54"/>
                      <a:pt x="289" y="52"/>
                    </a:cubicBezTo>
                    <a:cubicBezTo>
                      <a:pt x="308" y="50"/>
                      <a:pt x="294" y="55"/>
                      <a:pt x="297" y="55"/>
                    </a:cubicBezTo>
                    <a:cubicBezTo>
                      <a:pt x="312" y="52"/>
                      <a:pt x="312" y="52"/>
                      <a:pt x="312" y="52"/>
                    </a:cubicBezTo>
                    <a:cubicBezTo>
                      <a:pt x="302" y="50"/>
                      <a:pt x="302" y="50"/>
                      <a:pt x="302" y="50"/>
                    </a:cubicBezTo>
                    <a:cubicBezTo>
                      <a:pt x="313" y="50"/>
                      <a:pt x="330" y="49"/>
                      <a:pt x="346" y="50"/>
                    </a:cubicBezTo>
                    <a:cubicBezTo>
                      <a:pt x="370" y="52"/>
                      <a:pt x="343" y="52"/>
                      <a:pt x="360" y="55"/>
                    </a:cubicBezTo>
                    <a:cubicBezTo>
                      <a:pt x="368" y="54"/>
                      <a:pt x="366" y="53"/>
                      <a:pt x="377" y="53"/>
                    </a:cubicBezTo>
                    <a:cubicBezTo>
                      <a:pt x="371" y="52"/>
                      <a:pt x="366" y="54"/>
                      <a:pt x="362" y="53"/>
                    </a:cubicBezTo>
                    <a:cubicBezTo>
                      <a:pt x="357" y="50"/>
                      <a:pt x="382" y="52"/>
                      <a:pt x="381" y="49"/>
                    </a:cubicBezTo>
                    <a:cubicBezTo>
                      <a:pt x="385" y="50"/>
                      <a:pt x="385" y="51"/>
                      <a:pt x="381" y="53"/>
                    </a:cubicBezTo>
                    <a:cubicBezTo>
                      <a:pt x="399" y="52"/>
                      <a:pt x="417" y="52"/>
                      <a:pt x="424" y="56"/>
                    </a:cubicBezTo>
                    <a:cubicBezTo>
                      <a:pt x="432" y="52"/>
                      <a:pt x="432" y="52"/>
                      <a:pt x="432" y="52"/>
                    </a:cubicBezTo>
                    <a:cubicBezTo>
                      <a:pt x="464" y="53"/>
                      <a:pt x="410" y="55"/>
                      <a:pt x="437" y="57"/>
                    </a:cubicBezTo>
                    <a:cubicBezTo>
                      <a:pt x="448" y="58"/>
                      <a:pt x="459" y="58"/>
                      <a:pt x="464" y="56"/>
                    </a:cubicBezTo>
                    <a:cubicBezTo>
                      <a:pt x="454" y="56"/>
                      <a:pt x="454" y="56"/>
                      <a:pt x="454" y="56"/>
                    </a:cubicBezTo>
                    <a:cubicBezTo>
                      <a:pt x="461" y="54"/>
                      <a:pt x="461" y="53"/>
                      <a:pt x="472" y="52"/>
                    </a:cubicBezTo>
                    <a:cubicBezTo>
                      <a:pt x="481" y="52"/>
                      <a:pt x="476" y="54"/>
                      <a:pt x="486" y="52"/>
                    </a:cubicBezTo>
                    <a:cubicBezTo>
                      <a:pt x="506" y="54"/>
                      <a:pt x="499" y="56"/>
                      <a:pt x="494" y="59"/>
                    </a:cubicBezTo>
                    <a:cubicBezTo>
                      <a:pt x="502" y="59"/>
                      <a:pt x="513" y="59"/>
                      <a:pt x="514" y="57"/>
                    </a:cubicBezTo>
                    <a:cubicBezTo>
                      <a:pt x="514" y="58"/>
                      <a:pt x="513" y="60"/>
                      <a:pt x="508" y="61"/>
                    </a:cubicBezTo>
                    <a:cubicBezTo>
                      <a:pt x="491" y="57"/>
                      <a:pt x="502" y="64"/>
                      <a:pt x="495" y="60"/>
                    </a:cubicBezTo>
                    <a:cubicBezTo>
                      <a:pt x="491" y="60"/>
                      <a:pt x="491" y="60"/>
                      <a:pt x="491" y="60"/>
                    </a:cubicBezTo>
                    <a:cubicBezTo>
                      <a:pt x="491" y="60"/>
                      <a:pt x="490" y="61"/>
                      <a:pt x="490" y="61"/>
                    </a:cubicBezTo>
                    <a:cubicBezTo>
                      <a:pt x="497" y="62"/>
                      <a:pt x="497" y="63"/>
                      <a:pt x="495" y="64"/>
                    </a:cubicBezTo>
                    <a:cubicBezTo>
                      <a:pt x="502" y="62"/>
                      <a:pt x="502" y="62"/>
                      <a:pt x="502" y="62"/>
                    </a:cubicBezTo>
                    <a:cubicBezTo>
                      <a:pt x="507" y="66"/>
                      <a:pt x="507" y="66"/>
                      <a:pt x="507" y="66"/>
                    </a:cubicBezTo>
                    <a:cubicBezTo>
                      <a:pt x="514" y="66"/>
                      <a:pt x="518" y="63"/>
                      <a:pt x="521" y="65"/>
                    </a:cubicBezTo>
                    <a:cubicBezTo>
                      <a:pt x="531" y="68"/>
                      <a:pt x="507" y="69"/>
                      <a:pt x="531" y="71"/>
                    </a:cubicBezTo>
                    <a:cubicBezTo>
                      <a:pt x="556" y="71"/>
                      <a:pt x="555" y="66"/>
                      <a:pt x="572" y="67"/>
                    </a:cubicBezTo>
                    <a:cubicBezTo>
                      <a:pt x="570" y="66"/>
                      <a:pt x="566" y="66"/>
                      <a:pt x="560" y="66"/>
                    </a:cubicBezTo>
                    <a:cubicBezTo>
                      <a:pt x="566" y="64"/>
                      <a:pt x="556" y="63"/>
                      <a:pt x="565" y="62"/>
                    </a:cubicBezTo>
                    <a:cubicBezTo>
                      <a:pt x="571" y="65"/>
                      <a:pt x="589" y="65"/>
                      <a:pt x="602" y="65"/>
                    </a:cubicBezTo>
                    <a:cubicBezTo>
                      <a:pt x="599" y="66"/>
                      <a:pt x="608" y="68"/>
                      <a:pt x="603" y="69"/>
                    </a:cubicBezTo>
                    <a:cubicBezTo>
                      <a:pt x="610" y="68"/>
                      <a:pt x="617" y="68"/>
                      <a:pt x="620" y="67"/>
                    </a:cubicBezTo>
                    <a:cubicBezTo>
                      <a:pt x="592" y="64"/>
                      <a:pt x="647" y="64"/>
                      <a:pt x="625" y="61"/>
                    </a:cubicBezTo>
                    <a:cubicBezTo>
                      <a:pt x="647" y="61"/>
                      <a:pt x="651" y="64"/>
                      <a:pt x="664" y="66"/>
                    </a:cubicBezTo>
                    <a:cubicBezTo>
                      <a:pt x="664" y="66"/>
                      <a:pt x="639" y="67"/>
                      <a:pt x="659" y="69"/>
                    </a:cubicBezTo>
                    <a:cubicBezTo>
                      <a:pt x="681" y="66"/>
                      <a:pt x="655" y="64"/>
                      <a:pt x="672" y="61"/>
                    </a:cubicBezTo>
                    <a:cubicBezTo>
                      <a:pt x="658" y="60"/>
                      <a:pt x="658" y="60"/>
                      <a:pt x="658" y="60"/>
                    </a:cubicBezTo>
                    <a:cubicBezTo>
                      <a:pt x="656" y="56"/>
                      <a:pt x="682" y="59"/>
                      <a:pt x="686" y="58"/>
                    </a:cubicBezTo>
                    <a:cubicBezTo>
                      <a:pt x="694" y="59"/>
                      <a:pt x="674" y="59"/>
                      <a:pt x="682" y="61"/>
                    </a:cubicBezTo>
                    <a:cubicBezTo>
                      <a:pt x="695" y="62"/>
                      <a:pt x="702" y="60"/>
                      <a:pt x="710" y="61"/>
                    </a:cubicBezTo>
                    <a:cubicBezTo>
                      <a:pt x="702" y="64"/>
                      <a:pt x="707" y="63"/>
                      <a:pt x="698" y="65"/>
                    </a:cubicBezTo>
                    <a:cubicBezTo>
                      <a:pt x="728" y="65"/>
                      <a:pt x="696" y="68"/>
                      <a:pt x="719" y="70"/>
                    </a:cubicBezTo>
                    <a:cubicBezTo>
                      <a:pt x="727" y="69"/>
                      <a:pt x="722" y="67"/>
                      <a:pt x="734" y="67"/>
                    </a:cubicBezTo>
                    <a:cubicBezTo>
                      <a:pt x="727" y="65"/>
                      <a:pt x="728" y="64"/>
                      <a:pt x="709" y="64"/>
                    </a:cubicBezTo>
                    <a:cubicBezTo>
                      <a:pt x="715" y="60"/>
                      <a:pt x="734" y="65"/>
                      <a:pt x="747" y="62"/>
                    </a:cubicBezTo>
                    <a:cubicBezTo>
                      <a:pt x="736" y="62"/>
                      <a:pt x="744" y="62"/>
                      <a:pt x="732" y="62"/>
                    </a:cubicBezTo>
                    <a:cubicBezTo>
                      <a:pt x="731" y="59"/>
                      <a:pt x="726" y="58"/>
                      <a:pt x="737" y="55"/>
                    </a:cubicBezTo>
                    <a:cubicBezTo>
                      <a:pt x="724" y="56"/>
                      <a:pt x="719" y="60"/>
                      <a:pt x="701" y="59"/>
                    </a:cubicBezTo>
                    <a:cubicBezTo>
                      <a:pt x="696" y="55"/>
                      <a:pt x="723" y="56"/>
                      <a:pt x="723" y="52"/>
                    </a:cubicBezTo>
                    <a:cubicBezTo>
                      <a:pt x="732" y="50"/>
                      <a:pt x="754" y="51"/>
                      <a:pt x="763" y="53"/>
                    </a:cubicBezTo>
                    <a:cubicBezTo>
                      <a:pt x="781" y="50"/>
                      <a:pt x="802" y="50"/>
                      <a:pt x="815" y="46"/>
                    </a:cubicBezTo>
                    <a:cubicBezTo>
                      <a:pt x="827" y="48"/>
                      <a:pt x="858" y="44"/>
                      <a:pt x="882" y="45"/>
                    </a:cubicBezTo>
                    <a:cubicBezTo>
                      <a:pt x="885" y="47"/>
                      <a:pt x="909" y="46"/>
                      <a:pt x="898" y="48"/>
                    </a:cubicBezTo>
                    <a:cubicBezTo>
                      <a:pt x="902" y="48"/>
                      <a:pt x="917" y="47"/>
                      <a:pt x="913" y="46"/>
                    </a:cubicBezTo>
                    <a:cubicBezTo>
                      <a:pt x="911" y="46"/>
                      <a:pt x="908" y="46"/>
                      <a:pt x="904" y="46"/>
                    </a:cubicBezTo>
                    <a:cubicBezTo>
                      <a:pt x="908" y="43"/>
                      <a:pt x="908" y="43"/>
                      <a:pt x="908" y="43"/>
                    </a:cubicBezTo>
                    <a:cubicBezTo>
                      <a:pt x="919" y="44"/>
                      <a:pt x="932" y="41"/>
                      <a:pt x="943" y="43"/>
                    </a:cubicBezTo>
                    <a:cubicBezTo>
                      <a:pt x="946" y="45"/>
                      <a:pt x="922" y="44"/>
                      <a:pt x="930" y="46"/>
                    </a:cubicBezTo>
                    <a:cubicBezTo>
                      <a:pt x="940" y="43"/>
                      <a:pt x="983" y="41"/>
                      <a:pt x="996" y="43"/>
                    </a:cubicBezTo>
                    <a:cubicBezTo>
                      <a:pt x="1005" y="43"/>
                      <a:pt x="1006" y="46"/>
                      <a:pt x="1010" y="47"/>
                    </a:cubicBezTo>
                    <a:cubicBezTo>
                      <a:pt x="1026" y="46"/>
                      <a:pt x="1026" y="46"/>
                      <a:pt x="1026" y="46"/>
                    </a:cubicBezTo>
                    <a:cubicBezTo>
                      <a:pt x="1027" y="47"/>
                      <a:pt x="1028" y="48"/>
                      <a:pt x="1030" y="50"/>
                    </a:cubicBezTo>
                    <a:cubicBezTo>
                      <a:pt x="1038" y="50"/>
                      <a:pt x="1043" y="49"/>
                      <a:pt x="1048" y="49"/>
                    </a:cubicBezTo>
                    <a:cubicBezTo>
                      <a:pt x="1068" y="51"/>
                      <a:pt x="1057" y="53"/>
                      <a:pt x="1047" y="55"/>
                    </a:cubicBezTo>
                    <a:cubicBezTo>
                      <a:pt x="1036" y="54"/>
                      <a:pt x="1036" y="54"/>
                      <a:pt x="1036" y="54"/>
                    </a:cubicBezTo>
                    <a:cubicBezTo>
                      <a:pt x="1027" y="56"/>
                      <a:pt x="1016" y="55"/>
                      <a:pt x="1022" y="58"/>
                    </a:cubicBezTo>
                    <a:cubicBezTo>
                      <a:pt x="1028" y="57"/>
                      <a:pt x="1028" y="56"/>
                      <a:pt x="1030" y="56"/>
                    </a:cubicBezTo>
                    <a:cubicBezTo>
                      <a:pt x="1037" y="57"/>
                      <a:pt x="1037" y="57"/>
                      <a:pt x="1037" y="57"/>
                    </a:cubicBezTo>
                    <a:cubicBezTo>
                      <a:pt x="1043" y="56"/>
                      <a:pt x="1062" y="55"/>
                      <a:pt x="1060" y="53"/>
                    </a:cubicBezTo>
                    <a:cubicBezTo>
                      <a:pt x="1073" y="55"/>
                      <a:pt x="1089" y="53"/>
                      <a:pt x="1101" y="55"/>
                    </a:cubicBezTo>
                    <a:cubicBezTo>
                      <a:pt x="1092" y="53"/>
                      <a:pt x="1103" y="52"/>
                      <a:pt x="1100" y="51"/>
                    </a:cubicBezTo>
                    <a:cubicBezTo>
                      <a:pt x="1086" y="50"/>
                      <a:pt x="1086" y="50"/>
                      <a:pt x="1086" y="50"/>
                    </a:cubicBezTo>
                    <a:cubicBezTo>
                      <a:pt x="1098" y="49"/>
                      <a:pt x="1114" y="48"/>
                      <a:pt x="1125" y="49"/>
                    </a:cubicBezTo>
                    <a:cubicBezTo>
                      <a:pt x="1124" y="51"/>
                      <a:pt x="1123" y="51"/>
                      <a:pt x="1129" y="52"/>
                    </a:cubicBezTo>
                    <a:cubicBezTo>
                      <a:pt x="1121" y="51"/>
                      <a:pt x="1149" y="50"/>
                      <a:pt x="1132" y="48"/>
                    </a:cubicBezTo>
                    <a:cubicBezTo>
                      <a:pt x="1126" y="48"/>
                      <a:pt x="1120" y="49"/>
                      <a:pt x="1112" y="49"/>
                    </a:cubicBezTo>
                    <a:cubicBezTo>
                      <a:pt x="1107" y="46"/>
                      <a:pt x="1120" y="45"/>
                      <a:pt x="1127" y="44"/>
                    </a:cubicBezTo>
                    <a:cubicBezTo>
                      <a:pt x="1136" y="43"/>
                      <a:pt x="1153" y="42"/>
                      <a:pt x="1165" y="41"/>
                    </a:cubicBezTo>
                    <a:cubicBezTo>
                      <a:pt x="1172" y="42"/>
                      <a:pt x="1175" y="45"/>
                      <a:pt x="1187" y="43"/>
                    </a:cubicBezTo>
                    <a:cubicBezTo>
                      <a:pt x="1171" y="40"/>
                      <a:pt x="1203" y="38"/>
                      <a:pt x="1207" y="36"/>
                    </a:cubicBezTo>
                    <a:cubicBezTo>
                      <a:pt x="1220" y="37"/>
                      <a:pt x="1227" y="33"/>
                      <a:pt x="1237" y="35"/>
                    </a:cubicBezTo>
                    <a:cubicBezTo>
                      <a:pt x="1232" y="37"/>
                      <a:pt x="1213" y="36"/>
                      <a:pt x="1208" y="39"/>
                    </a:cubicBezTo>
                    <a:cubicBezTo>
                      <a:pt x="1208" y="41"/>
                      <a:pt x="1212" y="44"/>
                      <a:pt x="1194" y="45"/>
                    </a:cubicBezTo>
                    <a:cubicBezTo>
                      <a:pt x="1216" y="46"/>
                      <a:pt x="1207" y="43"/>
                      <a:pt x="1217" y="42"/>
                    </a:cubicBezTo>
                    <a:cubicBezTo>
                      <a:pt x="1210" y="43"/>
                      <a:pt x="1210" y="43"/>
                      <a:pt x="1210" y="43"/>
                    </a:cubicBezTo>
                    <a:cubicBezTo>
                      <a:pt x="1213" y="42"/>
                      <a:pt x="1206" y="40"/>
                      <a:pt x="1213" y="40"/>
                    </a:cubicBezTo>
                    <a:cubicBezTo>
                      <a:pt x="1240" y="41"/>
                      <a:pt x="1245" y="43"/>
                      <a:pt x="1263" y="46"/>
                    </a:cubicBezTo>
                    <a:cubicBezTo>
                      <a:pt x="1259" y="44"/>
                      <a:pt x="1267" y="43"/>
                      <a:pt x="1271" y="43"/>
                    </a:cubicBezTo>
                    <a:cubicBezTo>
                      <a:pt x="1288" y="45"/>
                      <a:pt x="1271" y="47"/>
                      <a:pt x="1281" y="50"/>
                    </a:cubicBezTo>
                    <a:cubicBezTo>
                      <a:pt x="1287" y="48"/>
                      <a:pt x="1299" y="49"/>
                      <a:pt x="1295" y="47"/>
                    </a:cubicBezTo>
                    <a:cubicBezTo>
                      <a:pt x="1302" y="47"/>
                      <a:pt x="1298" y="48"/>
                      <a:pt x="1303" y="49"/>
                    </a:cubicBezTo>
                    <a:cubicBezTo>
                      <a:pt x="1308" y="47"/>
                      <a:pt x="1313" y="46"/>
                      <a:pt x="1322" y="46"/>
                    </a:cubicBezTo>
                    <a:cubicBezTo>
                      <a:pt x="1322" y="47"/>
                      <a:pt x="1320" y="48"/>
                      <a:pt x="1311" y="48"/>
                    </a:cubicBezTo>
                    <a:cubicBezTo>
                      <a:pt x="1321" y="49"/>
                      <a:pt x="1325" y="52"/>
                      <a:pt x="1321" y="53"/>
                    </a:cubicBezTo>
                    <a:cubicBezTo>
                      <a:pt x="1304" y="52"/>
                      <a:pt x="1304" y="52"/>
                      <a:pt x="1304" y="52"/>
                    </a:cubicBezTo>
                    <a:cubicBezTo>
                      <a:pt x="1296" y="54"/>
                      <a:pt x="1320" y="53"/>
                      <a:pt x="1319" y="55"/>
                    </a:cubicBezTo>
                    <a:cubicBezTo>
                      <a:pt x="1312" y="56"/>
                      <a:pt x="1306" y="54"/>
                      <a:pt x="1301" y="55"/>
                    </a:cubicBezTo>
                    <a:cubicBezTo>
                      <a:pt x="1306" y="57"/>
                      <a:pt x="1320" y="55"/>
                      <a:pt x="1329" y="55"/>
                    </a:cubicBezTo>
                    <a:cubicBezTo>
                      <a:pt x="1342" y="55"/>
                      <a:pt x="1337" y="57"/>
                      <a:pt x="1337" y="58"/>
                    </a:cubicBezTo>
                    <a:cubicBezTo>
                      <a:pt x="1360" y="55"/>
                      <a:pt x="1311" y="55"/>
                      <a:pt x="1332" y="51"/>
                    </a:cubicBezTo>
                    <a:cubicBezTo>
                      <a:pt x="1340" y="49"/>
                      <a:pt x="1361" y="49"/>
                      <a:pt x="1375" y="49"/>
                    </a:cubicBezTo>
                    <a:cubicBezTo>
                      <a:pt x="1363" y="46"/>
                      <a:pt x="1376" y="44"/>
                      <a:pt x="1391" y="43"/>
                    </a:cubicBezTo>
                    <a:cubicBezTo>
                      <a:pt x="1372" y="43"/>
                      <a:pt x="1386" y="40"/>
                      <a:pt x="1363" y="42"/>
                    </a:cubicBezTo>
                    <a:cubicBezTo>
                      <a:pt x="1363" y="40"/>
                      <a:pt x="1363" y="40"/>
                      <a:pt x="1363" y="40"/>
                    </a:cubicBezTo>
                    <a:cubicBezTo>
                      <a:pt x="1373" y="40"/>
                      <a:pt x="1384" y="41"/>
                      <a:pt x="1393" y="41"/>
                    </a:cubicBezTo>
                    <a:cubicBezTo>
                      <a:pt x="1391" y="41"/>
                      <a:pt x="1394" y="42"/>
                      <a:pt x="1390" y="42"/>
                    </a:cubicBezTo>
                    <a:cubicBezTo>
                      <a:pt x="1419" y="41"/>
                      <a:pt x="1419" y="41"/>
                      <a:pt x="1419" y="41"/>
                    </a:cubicBezTo>
                    <a:cubicBezTo>
                      <a:pt x="1416" y="43"/>
                      <a:pt x="1416" y="43"/>
                      <a:pt x="1416" y="43"/>
                    </a:cubicBezTo>
                    <a:cubicBezTo>
                      <a:pt x="1434" y="43"/>
                      <a:pt x="1455" y="45"/>
                      <a:pt x="1465" y="44"/>
                    </a:cubicBezTo>
                    <a:cubicBezTo>
                      <a:pt x="1457" y="44"/>
                      <a:pt x="1450" y="42"/>
                      <a:pt x="1459" y="41"/>
                    </a:cubicBezTo>
                    <a:cubicBezTo>
                      <a:pt x="1464" y="40"/>
                      <a:pt x="1473" y="39"/>
                      <a:pt x="1481" y="39"/>
                    </a:cubicBezTo>
                    <a:cubicBezTo>
                      <a:pt x="1485" y="42"/>
                      <a:pt x="1515" y="42"/>
                      <a:pt x="1496" y="45"/>
                    </a:cubicBezTo>
                    <a:cubicBezTo>
                      <a:pt x="1521" y="43"/>
                      <a:pt x="1512" y="43"/>
                      <a:pt x="1535" y="41"/>
                    </a:cubicBezTo>
                    <a:cubicBezTo>
                      <a:pt x="1520" y="42"/>
                      <a:pt x="1520" y="42"/>
                      <a:pt x="1520" y="42"/>
                    </a:cubicBezTo>
                    <a:cubicBezTo>
                      <a:pt x="1518" y="40"/>
                      <a:pt x="1531" y="36"/>
                      <a:pt x="1516" y="35"/>
                    </a:cubicBezTo>
                    <a:cubicBezTo>
                      <a:pt x="1533" y="33"/>
                      <a:pt x="1522" y="30"/>
                      <a:pt x="1546" y="29"/>
                    </a:cubicBezTo>
                    <a:cubicBezTo>
                      <a:pt x="1555" y="31"/>
                      <a:pt x="1543" y="34"/>
                      <a:pt x="1530" y="34"/>
                    </a:cubicBezTo>
                    <a:cubicBezTo>
                      <a:pt x="1536" y="34"/>
                      <a:pt x="1542" y="35"/>
                      <a:pt x="1549" y="34"/>
                    </a:cubicBezTo>
                    <a:cubicBezTo>
                      <a:pt x="1554" y="36"/>
                      <a:pt x="1537" y="37"/>
                      <a:pt x="1537" y="38"/>
                    </a:cubicBezTo>
                    <a:cubicBezTo>
                      <a:pt x="1550" y="38"/>
                      <a:pt x="1537" y="37"/>
                      <a:pt x="1549" y="36"/>
                    </a:cubicBezTo>
                    <a:cubicBezTo>
                      <a:pt x="1569" y="34"/>
                      <a:pt x="1561" y="40"/>
                      <a:pt x="1581" y="38"/>
                    </a:cubicBezTo>
                    <a:cubicBezTo>
                      <a:pt x="1577" y="38"/>
                      <a:pt x="1569" y="37"/>
                      <a:pt x="1574" y="36"/>
                    </a:cubicBezTo>
                    <a:cubicBezTo>
                      <a:pt x="1600" y="36"/>
                      <a:pt x="1589" y="34"/>
                      <a:pt x="1607" y="33"/>
                    </a:cubicBezTo>
                    <a:cubicBezTo>
                      <a:pt x="1618" y="36"/>
                      <a:pt x="1613" y="40"/>
                      <a:pt x="1630" y="40"/>
                    </a:cubicBezTo>
                    <a:cubicBezTo>
                      <a:pt x="1621" y="40"/>
                      <a:pt x="1621" y="40"/>
                      <a:pt x="1621" y="40"/>
                    </a:cubicBezTo>
                    <a:cubicBezTo>
                      <a:pt x="1628" y="42"/>
                      <a:pt x="1635" y="43"/>
                      <a:pt x="1642" y="42"/>
                    </a:cubicBezTo>
                    <a:cubicBezTo>
                      <a:pt x="1677" y="40"/>
                      <a:pt x="1707" y="35"/>
                      <a:pt x="1743" y="33"/>
                    </a:cubicBezTo>
                    <a:cubicBezTo>
                      <a:pt x="1730" y="33"/>
                      <a:pt x="1730" y="33"/>
                      <a:pt x="1730" y="33"/>
                    </a:cubicBezTo>
                    <a:cubicBezTo>
                      <a:pt x="1726" y="32"/>
                      <a:pt x="1741" y="32"/>
                      <a:pt x="1741" y="31"/>
                    </a:cubicBezTo>
                    <a:cubicBezTo>
                      <a:pt x="1749" y="32"/>
                      <a:pt x="1749" y="32"/>
                      <a:pt x="1749" y="32"/>
                    </a:cubicBezTo>
                    <a:cubicBezTo>
                      <a:pt x="1751" y="30"/>
                      <a:pt x="1731" y="30"/>
                      <a:pt x="1736" y="28"/>
                    </a:cubicBezTo>
                    <a:cubicBezTo>
                      <a:pt x="1737" y="28"/>
                      <a:pt x="1739" y="28"/>
                      <a:pt x="1741" y="28"/>
                    </a:cubicBezTo>
                    <a:cubicBezTo>
                      <a:pt x="1733" y="28"/>
                      <a:pt x="1733" y="28"/>
                      <a:pt x="1733" y="28"/>
                    </a:cubicBezTo>
                    <a:cubicBezTo>
                      <a:pt x="1750" y="28"/>
                      <a:pt x="1764" y="24"/>
                      <a:pt x="1777" y="28"/>
                    </a:cubicBezTo>
                    <a:cubicBezTo>
                      <a:pt x="1744" y="28"/>
                      <a:pt x="1772" y="34"/>
                      <a:pt x="1739" y="36"/>
                    </a:cubicBezTo>
                    <a:cubicBezTo>
                      <a:pt x="1756" y="35"/>
                      <a:pt x="1742" y="38"/>
                      <a:pt x="1744" y="39"/>
                    </a:cubicBezTo>
                    <a:cubicBezTo>
                      <a:pt x="1753" y="39"/>
                      <a:pt x="1748" y="37"/>
                      <a:pt x="1759" y="38"/>
                    </a:cubicBezTo>
                    <a:cubicBezTo>
                      <a:pt x="1758" y="40"/>
                      <a:pt x="1736" y="41"/>
                      <a:pt x="1746" y="42"/>
                    </a:cubicBezTo>
                    <a:cubicBezTo>
                      <a:pt x="1747" y="40"/>
                      <a:pt x="1756" y="40"/>
                      <a:pt x="1761" y="38"/>
                    </a:cubicBezTo>
                    <a:cubicBezTo>
                      <a:pt x="1768" y="39"/>
                      <a:pt x="1761" y="40"/>
                      <a:pt x="1764" y="41"/>
                    </a:cubicBezTo>
                    <a:cubicBezTo>
                      <a:pt x="1768" y="41"/>
                      <a:pt x="1771" y="40"/>
                      <a:pt x="1774" y="40"/>
                    </a:cubicBezTo>
                    <a:cubicBezTo>
                      <a:pt x="1772" y="42"/>
                      <a:pt x="1772" y="42"/>
                      <a:pt x="1772" y="42"/>
                    </a:cubicBezTo>
                    <a:cubicBezTo>
                      <a:pt x="1793" y="44"/>
                      <a:pt x="1778" y="39"/>
                      <a:pt x="1802" y="40"/>
                    </a:cubicBezTo>
                    <a:cubicBezTo>
                      <a:pt x="1803" y="38"/>
                      <a:pt x="1795" y="38"/>
                      <a:pt x="1785" y="39"/>
                    </a:cubicBezTo>
                    <a:cubicBezTo>
                      <a:pt x="1780" y="34"/>
                      <a:pt x="1816" y="34"/>
                      <a:pt x="1814" y="29"/>
                    </a:cubicBezTo>
                    <a:cubicBezTo>
                      <a:pt x="1837" y="28"/>
                      <a:pt x="1808" y="31"/>
                      <a:pt x="1827" y="32"/>
                    </a:cubicBezTo>
                    <a:cubicBezTo>
                      <a:pt x="1838" y="35"/>
                      <a:pt x="1813" y="35"/>
                      <a:pt x="1808" y="38"/>
                    </a:cubicBezTo>
                    <a:cubicBezTo>
                      <a:pt x="1828" y="39"/>
                      <a:pt x="1828" y="39"/>
                      <a:pt x="1828" y="39"/>
                    </a:cubicBezTo>
                    <a:cubicBezTo>
                      <a:pt x="1822" y="43"/>
                      <a:pt x="1809" y="42"/>
                      <a:pt x="1806" y="46"/>
                    </a:cubicBezTo>
                    <a:cubicBezTo>
                      <a:pt x="1820" y="46"/>
                      <a:pt x="1819" y="45"/>
                      <a:pt x="1834" y="43"/>
                    </a:cubicBezTo>
                    <a:cubicBezTo>
                      <a:pt x="1809" y="41"/>
                      <a:pt x="1844" y="41"/>
                      <a:pt x="1830" y="37"/>
                    </a:cubicBezTo>
                    <a:cubicBezTo>
                      <a:pt x="1842" y="38"/>
                      <a:pt x="1838" y="39"/>
                      <a:pt x="1855" y="39"/>
                    </a:cubicBezTo>
                    <a:cubicBezTo>
                      <a:pt x="1844" y="40"/>
                      <a:pt x="1854" y="42"/>
                      <a:pt x="1840" y="42"/>
                    </a:cubicBezTo>
                    <a:cubicBezTo>
                      <a:pt x="1863" y="42"/>
                      <a:pt x="1857" y="41"/>
                      <a:pt x="1879" y="41"/>
                    </a:cubicBezTo>
                    <a:cubicBezTo>
                      <a:pt x="1886" y="38"/>
                      <a:pt x="1856" y="37"/>
                      <a:pt x="1883" y="35"/>
                    </a:cubicBezTo>
                    <a:cubicBezTo>
                      <a:pt x="1889" y="35"/>
                      <a:pt x="1888" y="36"/>
                      <a:pt x="1884" y="36"/>
                    </a:cubicBezTo>
                    <a:cubicBezTo>
                      <a:pt x="1903" y="37"/>
                      <a:pt x="1880" y="33"/>
                      <a:pt x="1892" y="31"/>
                    </a:cubicBezTo>
                    <a:cubicBezTo>
                      <a:pt x="1901" y="31"/>
                      <a:pt x="1904" y="32"/>
                      <a:pt x="1900" y="33"/>
                    </a:cubicBezTo>
                    <a:cubicBezTo>
                      <a:pt x="1913" y="31"/>
                      <a:pt x="1906" y="29"/>
                      <a:pt x="1914" y="29"/>
                    </a:cubicBezTo>
                    <a:cubicBezTo>
                      <a:pt x="1910" y="28"/>
                      <a:pt x="1910" y="28"/>
                      <a:pt x="1910" y="28"/>
                    </a:cubicBezTo>
                    <a:cubicBezTo>
                      <a:pt x="1914" y="28"/>
                      <a:pt x="1904" y="24"/>
                      <a:pt x="1922" y="23"/>
                    </a:cubicBezTo>
                    <a:cubicBezTo>
                      <a:pt x="1935" y="23"/>
                      <a:pt x="1931" y="25"/>
                      <a:pt x="1931" y="26"/>
                    </a:cubicBezTo>
                    <a:cubicBezTo>
                      <a:pt x="1942" y="25"/>
                      <a:pt x="1949" y="26"/>
                      <a:pt x="1956" y="27"/>
                    </a:cubicBezTo>
                    <a:cubicBezTo>
                      <a:pt x="1956" y="26"/>
                      <a:pt x="1956" y="26"/>
                      <a:pt x="1960" y="26"/>
                    </a:cubicBezTo>
                    <a:cubicBezTo>
                      <a:pt x="1977" y="25"/>
                      <a:pt x="1969" y="28"/>
                      <a:pt x="1976" y="28"/>
                    </a:cubicBezTo>
                    <a:cubicBezTo>
                      <a:pt x="2001" y="30"/>
                      <a:pt x="1973" y="23"/>
                      <a:pt x="2000" y="23"/>
                    </a:cubicBezTo>
                    <a:cubicBezTo>
                      <a:pt x="1968" y="22"/>
                      <a:pt x="1968" y="22"/>
                      <a:pt x="1968" y="22"/>
                    </a:cubicBezTo>
                    <a:cubicBezTo>
                      <a:pt x="1970" y="21"/>
                      <a:pt x="1970" y="19"/>
                      <a:pt x="1964" y="19"/>
                    </a:cubicBezTo>
                    <a:cubicBezTo>
                      <a:pt x="1963" y="21"/>
                      <a:pt x="1952" y="23"/>
                      <a:pt x="1941" y="22"/>
                    </a:cubicBezTo>
                    <a:cubicBezTo>
                      <a:pt x="1938" y="20"/>
                      <a:pt x="1970" y="20"/>
                      <a:pt x="1952" y="17"/>
                    </a:cubicBezTo>
                    <a:cubicBezTo>
                      <a:pt x="1958" y="18"/>
                      <a:pt x="1967" y="17"/>
                      <a:pt x="1975" y="17"/>
                    </a:cubicBezTo>
                    <a:cubicBezTo>
                      <a:pt x="1967" y="20"/>
                      <a:pt x="2000" y="18"/>
                      <a:pt x="1987" y="20"/>
                    </a:cubicBezTo>
                    <a:cubicBezTo>
                      <a:pt x="2021" y="20"/>
                      <a:pt x="2027" y="22"/>
                      <a:pt x="2058" y="20"/>
                    </a:cubicBezTo>
                    <a:cubicBezTo>
                      <a:pt x="2056" y="21"/>
                      <a:pt x="2035" y="25"/>
                      <a:pt x="2019" y="24"/>
                    </a:cubicBezTo>
                    <a:cubicBezTo>
                      <a:pt x="2017" y="23"/>
                      <a:pt x="2017" y="23"/>
                      <a:pt x="2017" y="23"/>
                    </a:cubicBezTo>
                    <a:cubicBezTo>
                      <a:pt x="1996" y="24"/>
                      <a:pt x="2033" y="24"/>
                      <a:pt x="2030" y="27"/>
                    </a:cubicBezTo>
                    <a:cubicBezTo>
                      <a:pt x="2055" y="23"/>
                      <a:pt x="2087" y="29"/>
                      <a:pt x="2118" y="27"/>
                    </a:cubicBezTo>
                    <a:cubicBezTo>
                      <a:pt x="2113" y="26"/>
                      <a:pt x="2119" y="25"/>
                      <a:pt x="2120" y="24"/>
                    </a:cubicBezTo>
                    <a:cubicBezTo>
                      <a:pt x="2107" y="24"/>
                      <a:pt x="2110" y="25"/>
                      <a:pt x="2100" y="23"/>
                    </a:cubicBezTo>
                    <a:cubicBezTo>
                      <a:pt x="2102" y="21"/>
                      <a:pt x="2110" y="22"/>
                      <a:pt x="2114" y="21"/>
                    </a:cubicBezTo>
                    <a:cubicBezTo>
                      <a:pt x="2117" y="19"/>
                      <a:pt x="2104" y="21"/>
                      <a:pt x="2100" y="20"/>
                    </a:cubicBezTo>
                    <a:cubicBezTo>
                      <a:pt x="2112" y="18"/>
                      <a:pt x="2111" y="18"/>
                      <a:pt x="2118" y="17"/>
                    </a:cubicBezTo>
                    <a:cubicBezTo>
                      <a:pt x="2124" y="18"/>
                      <a:pt x="2123" y="19"/>
                      <a:pt x="2129" y="21"/>
                    </a:cubicBezTo>
                    <a:cubicBezTo>
                      <a:pt x="2158" y="21"/>
                      <a:pt x="2155" y="18"/>
                      <a:pt x="2179" y="18"/>
                    </a:cubicBezTo>
                    <a:cubicBezTo>
                      <a:pt x="2167" y="18"/>
                      <a:pt x="2181" y="20"/>
                      <a:pt x="2174" y="20"/>
                    </a:cubicBezTo>
                    <a:cubicBezTo>
                      <a:pt x="2179" y="20"/>
                      <a:pt x="2179" y="20"/>
                      <a:pt x="2179" y="20"/>
                    </a:cubicBezTo>
                    <a:cubicBezTo>
                      <a:pt x="2158" y="23"/>
                      <a:pt x="2123" y="23"/>
                      <a:pt x="2126" y="27"/>
                    </a:cubicBezTo>
                    <a:cubicBezTo>
                      <a:pt x="2143" y="27"/>
                      <a:pt x="2155" y="24"/>
                      <a:pt x="2176" y="24"/>
                    </a:cubicBezTo>
                    <a:cubicBezTo>
                      <a:pt x="2175" y="25"/>
                      <a:pt x="2175" y="25"/>
                      <a:pt x="2175" y="25"/>
                    </a:cubicBezTo>
                    <a:cubicBezTo>
                      <a:pt x="2190" y="25"/>
                      <a:pt x="2175" y="24"/>
                      <a:pt x="2178" y="23"/>
                    </a:cubicBezTo>
                    <a:cubicBezTo>
                      <a:pt x="2195" y="21"/>
                      <a:pt x="2200" y="28"/>
                      <a:pt x="2211" y="24"/>
                    </a:cubicBezTo>
                    <a:cubicBezTo>
                      <a:pt x="2194" y="24"/>
                      <a:pt x="2194" y="24"/>
                      <a:pt x="2194" y="24"/>
                    </a:cubicBezTo>
                    <a:cubicBezTo>
                      <a:pt x="2207" y="22"/>
                      <a:pt x="2190" y="23"/>
                      <a:pt x="219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232">
                <a:extLst>
                  <a:ext uri="{FF2B5EF4-FFF2-40B4-BE49-F238E27FC236}">
                    <a16:creationId xmlns:a16="http://schemas.microsoft.com/office/drawing/2014/main" id="{2746A96B-D8C9-48A8-C90E-5F63ED40E442}"/>
                  </a:ext>
                </a:extLst>
              </p:cNvPr>
              <p:cNvSpPr>
                <a:spLocks/>
              </p:cNvSpPr>
              <p:nvPr/>
            </p:nvSpPr>
            <p:spPr bwMode="auto">
              <a:xfrm>
                <a:off x="6185" y="1005"/>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233">
                <a:extLst>
                  <a:ext uri="{FF2B5EF4-FFF2-40B4-BE49-F238E27FC236}">
                    <a16:creationId xmlns:a16="http://schemas.microsoft.com/office/drawing/2014/main" id="{1D974AA3-ED1D-6111-23C7-34806597E870}"/>
                  </a:ext>
                </a:extLst>
              </p:cNvPr>
              <p:cNvSpPr>
                <a:spLocks/>
              </p:cNvSpPr>
              <p:nvPr/>
            </p:nvSpPr>
            <p:spPr bwMode="auto">
              <a:xfrm>
                <a:off x="5749" y="1003"/>
                <a:ext cx="8"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2" y="0"/>
                      <a:pt x="4" y="0"/>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234">
                <a:extLst>
                  <a:ext uri="{FF2B5EF4-FFF2-40B4-BE49-F238E27FC236}">
                    <a16:creationId xmlns:a16="http://schemas.microsoft.com/office/drawing/2014/main" id="{1C69178B-0275-514A-89F8-737D5CF84561}"/>
                  </a:ext>
                </a:extLst>
              </p:cNvPr>
              <p:cNvSpPr>
                <a:spLocks/>
              </p:cNvSpPr>
              <p:nvPr/>
            </p:nvSpPr>
            <p:spPr bwMode="auto">
              <a:xfrm>
                <a:off x="5376" y="1013"/>
                <a:ext cx="8" cy="0"/>
              </a:xfrm>
              <a:custGeom>
                <a:avLst/>
                <a:gdLst>
                  <a:gd name="T0" fmla="*/ 0 w 7"/>
                  <a:gd name="T1" fmla="*/ 7 w 7"/>
                  <a:gd name="T2" fmla="*/ 0 w 7"/>
                </a:gdLst>
                <a:ahLst/>
                <a:cxnLst>
                  <a:cxn ang="0">
                    <a:pos x="T0" y="0"/>
                  </a:cxn>
                  <a:cxn ang="0">
                    <a:pos x="T1" y="0"/>
                  </a:cxn>
                  <a:cxn ang="0">
                    <a:pos x="T2" y="0"/>
                  </a:cxn>
                </a:cxnLst>
                <a:rect l="0" t="0" r="r" b="b"/>
                <a:pathLst>
                  <a:path w="7">
                    <a:moveTo>
                      <a:pt x="0" y="0"/>
                    </a:moveTo>
                    <a:cubicBezTo>
                      <a:pt x="7" y="0"/>
                      <a:pt x="7" y="0"/>
                      <a:pt x="7"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235">
                <a:extLst>
                  <a:ext uri="{FF2B5EF4-FFF2-40B4-BE49-F238E27FC236}">
                    <a16:creationId xmlns:a16="http://schemas.microsoft.com/office/drawing/2014/main" id="{F746E571-4C89-1EAE-3615-80CF45042C7E}"/>
                  </a:ext>
                </a:extLst>
              </p:cNvPr>
              <p:cNvSpPr>
                <a:spLocks/>
              </p:cNvSpPr>
              <p:nvPr/>
            </p:nvSpPr>
            <p:spPr bwMode="auto">
              <a:xfrm>
                <a:off x="4796" y="1026"/>
                <a:ext cx="80" cy="10"/>
              </a:xfrm>
              <a:custGeom>
                <a:avLst/>
                <a:gdLst>
                  <a:gd name="T0" fmla="*/ 10 w 66"/>
                  <a:gd name="T1" fmla="*/ 2 h 8"/>
                  <a:gd name="T2" fmla="*/ 11 w 66"/>
                  <a:gd name="T3" fmla="*/ 8 h 8"/>
                  <a:gd name="T4" fmla="*/ 66 w 66"/>
                  <a:gd name="T5" fmla="*/ 2 h 8"/>
                  <a:gd name="T6" fmla="*/ 46 w 66"/>
                  <a:gd name="T7" fmla="*/ 0 h 8"/>
                  <a:gd name="T8" fmla="*/ 18 w 66"/>
                  <a:gd name="T9" fmla="*/ 5 h 8"/>
                  <a:gd name="T10" fmla="*/ 14 w 66"/>
                  <a:gd name="T11" fmla="*/ 3 h 8"/>
                  <a:gd name="T12" fmla="*/ 22 w 66"/>
                  <a:gd name="T13" fmla="*/ 1 h 8"/>
                  <a:gd name="T14" fmla="*/ 10 w 66"/>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8">
                    <a:moveTo>
                      <a:pt x="10" y="2"/>
                    </a:moveTo>
                    <a:cubicBezTo>
                      <a:pt x="13" y="4"/>
                      <a:pt x="0" y="7"/>
                      <a:pt x="11" y="8"/>
                    </a:cubicBezTo>
                    <a:cubicBezTo>
                      <a:pt x="49" y="8"/>
                      <a:pt x="27" y="2"/>
                      <a:pt x="66" y="2"/>
                    </a:cubicBezTo>
                    <a:cubicBezTo>
                      <a:pt x="46" y="0"/>
                      <a:pt x="46" y="0"/>
                      <a:pt x="46" y="0"/>
                    </a:cubicBezTo>
                    <a:cubicBezTo>
                      <a:pt x="47" y="3"/>
                      <a:pt x="33" y="5"/>
                      <a:pt x="18" y="5"/>
                    </a:cubicBezTo>
                    <a:cubicBezTo>
                      <a:pt x="14" y="3"/>
                      <a:pt x="14" y="3"/>
                      <a:pt x="14" y="3"/>
                    </a:cubicBezTo>
                    <a:cubicBezTo>
                      <a:pt x="16" y="2"/>
                      <a:pt x="19" y="2"/>
                      <a:pt x="22" y="1"/>
                    </a:cubicBezTo>
                    <a:cubicBezTo>
                      <a:pt x="16" y="1"/>
                      <a:pt x="17" y="3"/>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236">
                <a:extLst>
                  <a:ext uri="{FF2B5EF4-FFF2-40B4-BE49-F238E27FC236}">
                    <a16:creationId xmlns:a16="http://schemas.microsoft.com/office/drawing/2014/main" id="{ED367861-CE56-6FFF-6799-BEEA0122C0BA}"/>
                  </a:ext>
                </a:extLst>
              </p:cNvPr>
              <p:cNvSpPr>
                <a:spLocks/>
              </p:cNvSpPr>
              <p:nvPr/>
            </p:nvSpPr>
            <p:spPr bwMode="auto">
              <a:xfrm>
                <a:off x="4823" y="1027"/>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522960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10">
        <p159:morph option="byObject"/>
      </p:transition>
    </mc:Choice>
    <mc:Fallback xmlns="">
      <p:transition spd="slow" advTm="3110">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C460-CB8E-E411-A69E-C73A368A1875}"/>
              </a:ext>
            </a:extLst>
          </p:cNvPr>
          <p:cNvSpPr>
            <a:spLocks noGrp="1"/>
          </p:cNvSpPr>
          <p:nvPr>
            <p:ph type="title"/>
          </p:nvPr>
        </p:nvSpPr>
        <p:spPr/>
        <p:txBody>
          <a:bodyPr>
            <a:normAutofit fontScale="90000"/>
          </a:bodyPr>
          <a:lstStyle/>
          <a:p>
            <a:r>
              <a:rPr lang="en-US" sz="8800" dirty="0">
                <a:latin typeface="Chalk Board" panose="02000500000000000000" pitchFamily="2" charset="0"/>
              </a:rPr>
              <a:t>TLS/SSL</a:t>
            </a:r>
          </a:p>
        </p:txBody>
      </p:sp>
      <p:sp>
        <p:nvSpPr>
          <p:cNvPr id="4" name="TextBox 3">
            <a:extLst>
              <a:ext uri="{FF2B5EF4-FFF2-40B4-BE49-F238E27FC236}">
                <a16:creationId xmlns:a16="http://schemas.microsoft.com/office/drawing/2014/main" id="{649DC2FA-7FFA-3965-B047-9ED8D4A44682}"/>
              </a:ext>
            </a:extLst>
          </p:cNvPr>
          <p:cNvSpPr txBox="1"/>
          <p:nvPr/>
        </p:nvSpPr>
        <p:spPr>
          <a:xfrm>
            <a:off x="576943" y="5244753"/>
            <a:ext cx="9437914" cy="1384995"/>
          </a:xfrm>
          <a:prstGeom prst="rect">
            <a:avLst/>
          </a:prstGeom>
          <a:noFill/>
        </p:spPr>
        <p:txBody>
          <a:bodyPr wrap="square">
            <a:spAutoFit/>
          </a:bodyPr>
          <a:lstStyle/>
          <a:p>
            <a:br>
              <a:rPr lang="en-US" sz="2800" dirty="0">
                <a:effectLst/>
                <a:latin typeface="Chalk Board" panose="02000500000000000000" pitchFamily="2" charset="0"/>
              </a:rPr>
            </a:br>
            <a:r>
              <a:rPr lang="en-US" sz="2800" dirty="0">
                <a:effectLst/>
                <a:latin typeface="Chalk Board" panose="02000500000000000000" pitchFamily="2" charset="0"/>
              </a:rPr>
              <a:t>SSL went through a few revisions and was eventually standardized into the protocol known as </a:t>
            </a:r>
            <a:r>
              <a:rPr lang="en-US" sz="2800" dirty="0">
                <a:solidFill>
                  <a:srgbClr val="FF0000"/>
                </a:solidFill>
                <a:effectLst/>
                <a:latin typeface="Chalk Board" panose="02000500000000000000" pitchFamily="2" charset="0"/>
              </a:rPr>
              <a:t>TLS </a:t>
            </a:r>
            <a:r>
              <a:rPr lang="en-US" sz="2800" dirty="0">
                <a:effectLst/>
                <a:latin typeface="Chalk Board" panose="02000500000000000000" pitchFamily="2" charset="0"/>
              </a:rPr>
              <a:t>(Transport Layer Security, imaginatively enough) </a:t>
            </a:r>
          </a:p>
        </p:txBody>
      </p:sp>
      <p:sp>
        <p:nvSpPr>
          <p:cNvPr id="6" name="TextBox 5">
            <a:extLst>
              <a:ext uri="{FF2B5EF4-FFF2-40B4-BE49-F238E27FC236}">
                <a16:creationId xmlns:a16="http://schemas.microsoft.com/office/drawing/2014/main" id="{21ACFDE9-FA89-91A8-BA3B-8B03AB81B37A}"/>
              </a:ext>
            </a:extLst>
          </p:cNvPr>
          <p:cNvSpPr txBox="1"/>
          <p:nvPr/>
        </p:nvSpPr>
        <p:spPr>
          <a:xfrm>
            <a:off x="685800" y="1857268"/>
            <a:ext cx="10668000" cy="954107"/>
          </a:xfrm>
          <a:prstGeom prst="rect">
            <a:avLst/>
          </a:prstGeom>
          <a:noFill/>
        </p:spPr>
        <p:txBody>
          <a:bodyPr wrap="square">
            <a:spAutoFit/>
          </a:bodyPr>
          <a:lstStyle/>
          <a:p>
            <a:r>
              <a:rPr lang="en-US" sz="2800" dirty="0">
                <a:effectLst/>
                <a:latin typeface="Chalk Board" panose="02000500000000000000" pitchFamily="2" charset="0"/>
              </a:rPr>
              <a:t>In the mid-1990s, Netscape invented a protocol called Secure Sockets Layer (SSL) meant for protecting HTTP (web) connections. </a:t>
            </a:r>
          </a:p>
        </p:txBody>
      </p:sp>
      <p:sp>
        <p:nvSpPr>
          <p:cNvPr id="8" name="TextBox 7">
            <a:extLst>
              <a:ext uri="{FF2B5EF4-FFF2-40B4-BE49-F238E27FC236}">
                <a16:creationId xmlns:a16="http://schemas.microsoft.com/office/drawing/2014/main" id="{97F008DC-463F-1846-551F-4C5FBB2F5D34}"/>
              </a:ext>
            </a:extLst>
          </p:cNvPr>
          <p:cNvSpPr txBox="1"/>
          <p:nvPr/>
        </p:nvSpPr>
        <p:spPr>
          <a:xfrm>
            <a:off x="685800" y="3730511"/>
            <a:ext cx="3013449" cy="523220"/>
          </a:xfrm>
          <a:prstGeom prst="rect">
            <a:avLst/>
          </a:prstGeom>
          <a:noFill/>
        </p:spPr>
        <p:txBody>
          <a:bodyPr wrap="square">
            <a:spAutoFit/>
          </a:bodyPr>
          <a:lstStyle/>
          <a:p>
            <a:r>
              <a:rPr lang="en-US" sz="2800" dirty="0">
                <a:effectLst/>
                <a:latin typeface="Chalk Board" panose="02000500000000000000" pitchFamily="2" charset="0"/>
              </a:rPr>
              <a:t>HTTP + SSL = </a:t>
            </a:r>
            <a:r>
              <a:rPr lang="en-US" sz="2800" dirty="0">
                <a:solidFill>
                  <a:srgbClr val="FF0000"/>
                </a:solidFill>
                <a:effectLst/>
                <a:latin typeface="Chalk Board" panose="02000500000000000000" pitchFamily="2" charset="0"/>
              </a:rPr>
              <a:t>HTTPS </a:t>
            </a:r>
            <a:endParaRPr lang="en-US" sz="2800" dirty="0">
              <a:effectLst/>
              <a:latin typeface="Chalk Board" panose="02000500000000000000" pitchFamily="2" charset="0"/>
            </a:endParaRPr>
          </a:p>
        </p:txBody>
      </p:sp>
      <p:sp>
        <p:nvSpPr>
          <p:cNvPr id="10" name="TextBox 9">
            <a:extLst>
              <a:ext uri="{FF2B5EF4-FFF2-40B4-BE49-F238E27FC236}">
                <a16:creationId xmlns:a16="http://schemas.microsoft.com/office/drawing/2014/main" id="{D5517F56-6FA2-7017-4E88-03565A3B9166}"/>
              </a:ext>
            </a:extLst>
          </p:cNvPr>
          <p:cNvSpPr txBox="1"/>
          <p:nvPr/>
        </p:nvSpPr>
        <p:spPr>
          <a:xfrm>
            <a:off x="685800" y="3009333"/>
            <a:ext cx="10149745" cy="523220"/>
          </a:xfrm>
          <a:prstGeom prst="rect">
            <a:avLst/>
          </a:prstGeom>
          <a:noFill/>
        </p:spPr>
        <p:txBody>
          <a:bodyPr wrap="square">
            <a:spAutoFit/>
          </a:bodyPr>
          <a:lstStyle/>
          <a:p>
            <a:r>
              <a:rPr lang="en-US" sz="2800" dirty="0">
                <a:effectLst/>
                <a:latin typeface="Chalk Board" panose="02000500000000000000" pitchFamily="2" charset="0"/>
              </a:rPr>
              <a:t>The protocol, however, was general and could be used to protect </a:t>
            </a:r>
            <a:r>
              <a:rPr lang="en-US" sz="2800" dirty="0">
                <a:solidFill>
                  <a:srgbClr val="FF0000"/>
                </a:solidFill>
                <a:effectLst/>
                <a:latin typeface="Chalk Board" panose="02000500000000000000" pitchFamily="2" charset="0"/>
              </a:rPr>
              <a:t>any </a:t>
            </a:r>
            <a:r>
              <a:rPr lang="en-US" sz="2800" dirty="0">
                <a:effectLst/>
                <a:latin typeface="Chalk Board" panose="02000500000000000000" pitchFamily="2" charset="0"/>
              </a:rPr>
              <a:t>TCP-based connection.</a:t>
            </a:r>
            <a:endParaRPr lang="en-US" sz="2800" dirty="0">
              <a:latin typeface="Chalk Board" panose="02000500000000000000" pitchFamily="2" charset="0"/>
            </a:endParaRPr>
          </a:p>
        </p:txBody>
      </p:sp>
      <p:sp>
        <p:nvSpPr>
          <p:cNvPr id="12" name="TextBox 11">
            <a:extLst>
              <a:ext uri="{FF2B5EF4-FFF2-40B4-BE49-F238E27FC236}">
                <a16:creationId xmlns:a16="http://schemas.microsoft.com/office/drawing/2014/main" id="{CDFD520E-9008-1521-1BD4-E017607B1613}"/>
              </a:ext>
            </a:extLst>
          </p:cNvPr>
          <p:cNvSpPr txBox="1"/>
          <p:nvPr/>
        </p:nvSpPr>
        <p:spPr>
          <a:xfrm>
            <a:off x="576943" y="4494895"/>
            <a:ext cx="9143527" cy="954107"/>
          </a:xfrm>
          <a:prstGeom prst="rect">
            <a:avLst/>
          </a:prstGeom>
          <a:noFill/>
        </p:spPr>
        <p:txBody>
          <a:bodyPr wrap="square">
            <a:spAutoFit/>
          </a:bodyPr>
          <a:lstStyle/>
          <a:p>
            <a:r>
              <a:rPr lang="en-US" sz="2800" dirty="0">
                <a:effectLst/>
                <a:latin typeface="Chalk Board" panose="02000500000000000000" pitchFamily="2" charset="0"/>
              </a:rPr>
              <a:t>Historical note: there was a competing protocol called S-HTTP. But Netscape and Microsoft both chose HTTPS, so that’s the protocol everyone else followed </a:t>
            </a:r>
          </a:p>
        </p:txBody>
      </p:sp>
    </p:spTree>
    <p:extLst>
      <p:ext uri="{BB962C8B-B14F-4D97-AF65-F5344CB8AC3E}">
        <p14:creationId xmlns:p14="http://schemas.microsoft.com/office/powerpoint/2010/main" val="327501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66F5-FA90-35F0-7555-1793E7428F0E}"/>
              </a:ext>
            </a:extLst>
          </p:cNvPr>
          <p:cNvSpPr>
            <a:spLocks noGrp="1"/>
          </p:cNvSpPr>
          <p:nvPr>
            <p:ph type="title"/>
          </p:nvPr>
        </p:nvSpPr>
        <p:spPr/>
        <p:txBody>
          <a:bodyPr>
            <a:normAutofit/>
          </a:bodyPr>
          <a:lstStyle/>
          <a:p>
            <a:r>
              <a:rPr lang="en-US" sz="7200" dirty="0">
                <a:latin typeface="Chalk Board" panose="02000500000000000000" pitchFamily="2" charset="0"/>
              </a:rPr>
              <a:t>TLS</a:t>
            </a:r>
          </a:p>
        </p:txBody>
      </p:sp>
      <p:sp>
        <p:nvSpPr>
          <p:cNvPr id="6" name="TextBox 5">
            <a:extLst>
              <a:ext uri="{FF2B5EF4-FFF2-40B4-BE49-F238E27FC236}">
                <a16:creationId xmlns:a16="http://schemas.microsoft.com/office/drawing/2014/main" id="{59483DB0-AA73-1349-916D-1E36F05A6BB5}"/>
              </a:ext>
            </a:extLst>
          </p:cNvPr>
          <p:cNvSpPr txBox="1"/>
          <p:nvPr/>
        </p:nvSpPr>
        <p:spPr>
          <a:xfrm>
            <a:off x="628804" y="1789843"/>
            <a:ext cx="10341428" cy="646331"/>
          </a:xfrm>
          <a:prstGeom prst="rect">
            <a:avLst/>
          </a:prstGeom>
          <a:noFill/>
        </p:spPr>
        <p:txBody>
          <a:bodyPr wrap="square">
            <a:spAutoFit/>
          </a:bodyPr>
          <a:lstStyle/>
          <a:p>
            <a:r>
              <a:rPr lang="en-US" sz="3600" dirty="0">
                <a:effectLst/>
                <a:latin typeface="Chalk Board" panose="02000500000000000000" pitchFamily="2" charset="0"/>
              </a:rPr>
              <a:t>The client connects to the server and indicates it wants to speak TLS, with</a:t>
            </a:r>
            <a:endParaRPr lang="en-US" sz="3600" dirty="0">
              <a:latin typeface="Chalk Board" panose="02000500000000000000" pitchFamily="2" charset="0"/>
            </a:endParaRPr>
          </a:p>
        </p:txBody>
      </p:sp>
      <p:sp>
        <p:nvSpPr>
          <p:cNvPr id="8" name="TextBox 7">
            <a:extLst>
              <a:ext uri="{FF2B5EF4-FFF2-40B4-BE49-F238E27FC236}">
                <a16:creationId xmlns:a16="http://schemas.microsoft.com/office/drawing/2014/main" id="{6F9EB6CB-5BFC-158A-AE6D-FE1B45DF33AA}"/>
              </a:ext>
            </a:extLst>
          </p:cNvPr>
          <p:cNvSpPr txBox="1"/>
          <p:nvPr/>
        </p:nvSpPr>
        <p:spPr>
          <a:xfrm>
            <a:off x="1110343" y="2580255"/>
            <a:ext cx="4093029" cy="523220"/>
          </a:xfrm>
          <a:prstGeom prst="rect">
            <a:avLst/>
          </a:prstGeom>
          <a:noFill/>
        </p:spPr>
        <p:txBody>
          <a:bodyPr wrap="square">
            <a:spAutoFit/>
          </a:bodyPr>
          <a:lstStyle/>
          <a:p>
            <a:r>
              <a:rPr lang="en-US" sz="2800" dirty="0">
                <a:solidFill>
                  <a:srgbClr val="FF0000"/>
                </a:solidFill>
                <a:effectLst/>
                <a:latin typeface="Chalk Board" panose="02000500000000000000" pitchFamily="2" charset="0"/>
              </a:rPr>
              <a:t>The Client key-share </a:t>
            </a:r>
            <a:r>
              <a:rPr lang="en-US" sz="2800" dirty="0">
                <a:effectLst/>
                <a:latin typeface="Chalk Board" panose="02000500000000000000" pitchFamily="2" charset="0"/>
              </a:rPr>
              <a:t>under ECDHE.</a:t>
            </a:r>
            <a:endParaRPr lang="en-US" sz="2800" dirty="0">
              <a:latin typeface="Chalk Board" panose="02000500000000000000" pitchFamily="2" charset="0"/>
            </a:endParaRPr>
          </a:p>
        </p:txBody>
      </p:sp>
      <p:sp>
        <p:nvSpPr>
          <p:cNvPr id="10" name="TextBox 9">
            <a:extLst>
              <a:ext uri="{FF2B5EF4-FFF2-40B4-BE49-F238E27FC236}">
                <a16:creationId xmlns:a16="http://schemas.microsoft.com/office/drawing/2014/main" id="{BC5567A9-6A1E-2C45-5327-3191F1F69707}"/>
              </a:ext>
            </a:extLst>
          </p:cNvPr>
          <p:cNvSpPr txBox="1"/>
          <p:nvPr/>
        </p:nvSpPr>
        <p:spPr>
          <a:xfrm>
            <a:off x="1110343" y="3167390"/>
            <a:ext cx="3657601" cy="523220"/>
          </a:xfrm>
          <a:prstGeom prst="rect">
            <a:avLst/>
          </a:prstGeom>
          <a:noFill/>
        </p:spPr>
        <p:txBody>
          <a:bodyPr wrap="square">
            <a:spAutoFit/>
          </a:bodyPr>
          <a:lstStyle/>
          <a:p>
            <a:r>
              <a:rPr lang="en-US" sz="2800" dirty="0">
                <a:effectLst/>
                <a:latin typeface="Chalk Board" panose="02000500000000000000" pitchFamily="2" charset="0"/>
              </a:rPr>
              <a:t>The list of </a:t>
            </a:r>
            <a:r>
              <a:rPr lang="en-US" sz="2800" dirty="0" err="1">
                <a:effectLst/>
                <a:latin typeface="Chalk Board" panose="02000500000000000000" pitchFamily="2" charset="0"/>
              </a:rPr>
              <a:t>ciphersuites</a:t>
            </a:r>
            <a:r>
              <a:rPr lang="en-US" sz="2800" dirty="0">
                <a:effectLst/>
                <a:latin typeface="Chalk Board" panose="02000500000000000000" pitchFamily="2" charset="0"/>
              </a:rPr>
              <a:t> it knows </a:t>
            </a:r>
            <a:endParaRPr lang="en-US" sz="2800" dirty="0">
              <a:latin typeface="Chalk Board" panose="02000500000000000000" pitchFamily="2" charset="0"/>
            </a:endParaRPr>
          </a:p>
        </p:txBody>
      </p:sp>
      <p:sp>
        <p:nvSpPr>
          <p:cNvPr id="12" name="TextBox 11">
            <a:extLst>
              <a:ext uri="{FF2B5EF4-FFF2-40B4-BE49-F238E27FC236}">
                <a16:creationId xmlns:a16="http://schemas.microsoft.com/office/drawing/2014/main" id="{4E4DF8B5-E9B7-B67A-35AE-97717111D140}"/>
              </a:ext>
            </a:extLst>
          </p:cNvPr>
          <p:cNvSpPr txBox="1"/>
          <p:nvPr/>
        </p:nvSpPr>
        <p:spPr>
          <a:xfrm>
            <a:off x="484413" y="3784774"/>
            <a:ext cx="9290957" cy="646331"/>
          </a:xfrm>
          <a:prstGeom prst="rect">
            <a:avLst/>
          </a:prstGeom>
          <a:noFill/>
        </p:spPr>
        <p:txBody>
          <a:bodyPr wrap="square">
            <a:spAutoFit/>
          </a:bodyPr>
          <a:lstStyle/>
          <a:p>
            <a:r>
              <a:rPr lang="en-US" sz="3600" dirty="0">
                <a:effectLst/>
                <a:latin typeface="Chalk Board" panose="02000500000000000000" pitchFamily="2" charset="0"/>
              </a:rPr>
              <a:t>Server sends its certificate to client, which contains: </a:t>
            </a:r>
            <a:endParaRPr lang="en-US" sz="3600" dirty="0">
              <a:latin typeface="Chalk Board" panose="02000500000000000000" pitchFamily="2" charset="0"/>
            </a:endParaRPr>
          </a:p>
        </p:txBody>
      </p:sp>
      <p:sp>
        <p:nvSpPr>
          <p:cNvPr id="14" name="TextBox 13">
            <a:extLst>
              <a:ext uri="{FF2B5EF4-FFF2-40B4-BE49-F238E27FC236}">
                <a16:creationId xmlns:a16="http://schemas.microsoft.com/office/drawing/2014/main" id="{946A068D-A47D-7910-90C8-3B22FFE27EDD}"/>
              </a:ext>
            </a:extLst>
          </p:cNvPr>
          <p:cNvSpPr txBox="1"/>
          <p:nvPr/>
        </p:nvSpPr>
        <p:spPr>
          <a:xfrm>
            <a:off x="1045025" y="4408843"/>
            <a:ext cx="3450772" cy="523220"/>
          </a:xfrm>
          <a:prstGeom prst="rect">
            <a:avLst/>
          </a:prstGeom>
          <a:noFill/>
        </p:spPr>
        <p:txBody>
          <a:bodyPr wrap="square">
            <a:spAutoFit/>
          </a:bodyPr>
          <a:lstStyle/>
          <a:p>
            <a:r>
              <a:rPr lang="en-US" sz="2800" dirty="0">
                <a:solidFill>
                  <a:srgbClr val="FF0000"/>
                </a:solidFill>
                <a:effectLst/>
                <a:latin typeface="Chalk Board" panose="02000500000000000000" pitchFamily="2" charset="0"/>
              </a:rPr>
              <a:t>Server key-share </a:t>
            </a:r>
            <a:r>
              <a:rPr lang="en-US" sz="2800" dirty="0">
                <a:effectLst/>
                <a:latin typeface="Chalk Board" panose="02000500000000000000" pitchFamily="2" charset="0"/>
              </a:rPr>
              <a:t>under ECDHE </a:t>
            </a:r>
          </a:p>
        </p:txBody>
      </p:sp>
      <p:sp>
        <p:nvSpPr>
          <p:cNvPr id="16" name="TextBox 15">
            <a:extLst>
              <a:ext uri="{FF2B5EF4-FFF2-40B4-BE49-F238E27FC236}">
                <a16:creationId xmlns:a16="http://schemas.microsoft.com/office/drawing/2014/main" id="{7F0E0390-92B1-797B-29F1-0A9C3507C1C1}"/>
              </a:ext>
            </a:extLst>
          </p:cNvPr>
          <p:cNvSpPr txBox="1"/>
          <p:nvPr/>
        </p:nvSpPr>
        <p:spPr>
          <a:xfrm>
            <a:off x="1045025" y="4860353"/>
            <a:ext cx="1936305" cy="523220"/>
          </a:xfrm>
          <a:prstGeom prst="rect">
            <a:avLst/>
          </a:prstGeom>
          <a:noFill/>
        </p:spPr>
        <p:txBody>
          <a:bodyPr wrap="square">
            <a:spAutoFit/>
          </a:bodyPr>
          <a:lstStyle/>
          <a:p>
            <a:r>
              <a:rPr lang="en-US" sz="2800" dirty="0">
                <a:effectLst/>
                <a:latin typeface="Chalk Board" panose="02000500000000000000" pitchFamily="2" charset="0"/>
              </a:rPr>
              <a:t>Its hostname</a:t>
            </a:r>
            <a:endParaRPr lang="en-US" sz="2800" dirty="0">
              <a:latin typeface="Chalk Board" panose="02000500000000000000" pitchFamily="2" charset="0"/>
            </a:endParaRPr>
          </a:p>
        </p:txBody>
      </p:sp>
      <p:sp>
        <p:nvSpPr>
          <p:cNvPr id="18" name="TextBox 17">
            <a:extLst>
              <a:ext uri="{FF2B5EF4-FFF2-40B4-BE49-F238E27FC236}">
                <a16:creationId xmlns:a16="http://schemas.microsoft.com/office/drawing/2014/main" id="{C940D24F-BA81-BF8C-558A-CE51DB9C0A18}"/>
              </a:ext>
            </a:extLst>
          </p:cNvPr>
          <p:cNvSpPr txBox="1"/>
          <p:nvPr/>
        </p:nvSpPr>
        <p:spPr>
          <a:xfrm>
            <a:off x="1045025" y="5433022"/>
            <a:ext cx="2722330" cy="523220"/>
          </a:xfrm>
          <a:prstGeom prst="rect">
            <a:avLst/>
          </a:prstGeom>
          <a:noFill/>
        </p:spPr>
        <p:txBody>
          <a:bodyPr wrap="square">
            <a:spAutoFit/>
          </a:bodyPr>
          <a:lstStyle/>
          <a:p>
            <a:r>
              <a:rPr lang="en-US" sz="2800" dirty="0">
                <a:effectLst/>
                <a:latin typeface="Chalk Board" panose="02000500000000000000" pitchFamily="2" charset="0"/>
              </a:rPr>
              <a:t>Its verification key</a:t>
            </a:r>
            <a:endParaRPr lang="en-US" sz="2800" dirty="0">
              <a:latin typeface="Chalk Board" panose="02000500000000000000" pitchFamily="2" charset="0"/>
            </a:endParaRPr>
          </a:p>
        </p:txBody>
      </p:sp>
      <p:sp>
        <p:nvSpPr>
          <p:cNvPr id="20" name="TextBox 19">
            <a:extLst>
              <a:ext uri="{FF2B5EF4-FFF2-40B4-BE49-F238E27FC236}">
                <a16:creationId xmlns:a16="http://schemas.microsoft.com/office/drawing/2014/main" id="{21AC33C7-1944-E3BF-4640-AD96A35EE898}"/>
              </a:ext>
            </a:extLst>
          </p:cNvPr>
          <p:cNvSpPr txBox="1"/>
          <p:nvPr/>
        </p:nvSpPr>
        <p:spPr>
          <a:xfrm>
            <a:off x="1045025" y="5826561"/>
            <a:ext cx="4754493" cy="523220"/>
          </a:xfrm>
          <a:prstGeom prst="rect">
            <a:avLst/>
          </a:prstGeom>
          <a:noFill/>
        </p:spPr>
        <p:txBody>
          <a:bodyPr wrap="square">
            <a:spAutoFit/>
          </a:bodyPr>
          <a:lstStyle/>
          <a:p>
            <a:r>
              <a:rPr lang="en-US" sz="2800" dirty="0">
                <a:effectLst/>
                <a:latin typeface="Chalk Board" panose="02000500000000000000" pitchFamily="2" charset="0"/>
              </a:rPr>
              <a:t>Some other administrative information</a:t>
            </a:r>
            <a:endParaRPr lang="en-US" sz="2800" dirty="0">
              <a:latin typeface="Chalk Board" panose="02000500000000000000" pitchFamily="2" charset="0"/>
            </a:endParaRPr>
          </a:p>
        </p:txBody>
      </p:sp>
      <p:sp>
        <p:nvSpPr>
          <p:cNvPr id="22" name="TextBox 21">
            <a:extLst>
              <a:ext uri="{FF2B5EF4-FFF2-40B4-BE49-F238E27FC236}">
                <a16:creationId xmlns:a16="http://schemas.microsoft.com/office/drawing/2014/main" id="{AEA10BA7-F5FA-6957-FC76-ECF10A218B4C}"/>
              </a:ext>
            </a:extLst>
          </p:cNvPr>
          <p:cNvSpPr txBox="1"/>
          <p:nvPr/>
        </p:nvSpPr>
        <p:spPr>
          <a:xfrm>
            <a:off x="1045025" y="6327519"/>
            <a:ext cx="6019801" cy="523220"/>
          </a:xfrm>
          <a:prstGeom prst="rect">
            <a:avLst/>
          </a:prstGeom>
          <a:noFill/>
        </p:spPr>
        <p:txBody>
          <a:bodyPr wrap="square">
            <a:spAutoFit/>
          </a:bodyPr>
          <a:lstStyle/>
          <a:p>
            <a:r>
              <a:rPr lang="en-US" sz="2800" dirty="0">
                <a:effectLst/>
                <a:latin typeface="Chalk Board" panose="02000500000000000000" pitchFamily="2" charset="0"/>
              </a:rPr>
              <a:t>A signature from a Certificate Authority (CA) </a:t>
            </a:r>
          </a:p>
        </p:txBody>
      </p:sp>
      <p:sp>
        <p:nvSpPr>
          <p:cNvPr id="32" name="TextBox 31">
            <a:extLst>
              <a:ext uri="{FF2B5EF4-FFF2-40B4-BE49-F238E27FC236}">
                <a16:creationId xmlns:a16="http://schemas.microsoft.com/office/drawing/2014/main" id="{D2694F7B-AD5C-ABC4-53D8-490683FF6DB9}"/>
              </a:ext>
            </a:extLst>
          </p:cNvPr>
          <p:cNvSpPr txBox="1"/>
          <p:nvPr/>
        </p:nvSpPr>
        <p:spPr>
          <a:xfrm>
            <a:off x="6634237" y="2605121"/>
            <a:ext cx="3141133" cy="369332"/>
          </a:xfrm>
          <a:prstGeom prst="rect">
            <a:avLst/>
          </a:prstGeom>
          <a:noFill/>
        </p:spPr>
        <p:txBody>
          <a:bodyPr wrap="square">
            <a:spAutoFit/>
          </a:bodyPr>
          <a:lstStyle/>
          <a:p>
            <a:r>
              <a:rPr lang="en-US" sz="1800" dirty="0">
                <a:effectLst/>
                <a:latin typeface="Chalk Board" panose="02000500000000000000" pitchFamily="2" charset="0"/>
              </a:rPr>
              <a:t>Elliptical Curve Diffie-</a:t>
            </a:r>
            <a:r>
              <a:rPr lang="en-US" sz="1800" dirty="0" err="1">
                <a:effectLst/>
                <a:latin typeface="Chalk Board" panose="02000500000000000000" pitchFamily="2" charset="0"/>
              </a:rPr>
              <a:t>Helmann</a:t>
            </a:r>
            <a:r>
              <a:rPr lang="en-US" sz="1800" dirty="0">
                <a:effectLst/>
                <a:latin typeface="Chalk Board" panose="02000500000000000000" pitchFamily="2" charset="0"/>
              </a:rPr>
              <a:t> Exchange</a:t>
            </a:r>
            <a:endParaRPr lang="en-US" dirty="0"/>
          </a:p>
        </p:txBody>
      </p:sp>
      <p:cxnSp>
        <p:nvCxnSpPr>
          <p:cNvPr id="33" name="Straight Arrow Connector 32">
            <a:extLst>
              <a:ext uri="{FF2B5EF4-FFF2-40B4-BE49-F238E27FC236}">
                <a16:creationId xmlns:a16="http://schemas.microsoft.com/office/drawing/2014/main" id="{2EB6DF7D-3FF2-4D9E-5D2C-1B35C4BC999C}"/>
              </a:ext>
            </a:extLst>
          </p:cNvPr>
          <p:cNvCxnSpPr>
            <a:cxnSpLocks/>
          </p:cNvCxnSpPr>
          <p:nvPr/>
        </p:nvCxnSpPr>
        <p:spPr>
          <a:xfrm>
            <a:off x="4860894" y="2732987"/>
            <a:ext cx="1579663" cy="0"/>
          </a:xfrm>
          <a:prstGeom prst="straightConnector1">
            <a:avLst/>
          </a:prstGeom>
          <a:ln w="158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Oval 36">
            <a:extLst>
              <a:ext uri="{FF2B5EF4-FFF2-40B4-BE49-F238E27FC236}">
                <a16:creationId xmlns:a16="http://schemas.microsoft.com/office/drawing/2014/main" id="{58151F2A-BB85-AE61-6026-3F6AE99040EA}"/>
              </a:ext>
            </a:extLst>
          </p:cNvPr>
          <p:cNvSpPr/>
          <p:nvPr/>
        </p:nvSpPr>
        <p:spPr>
          <a:xfrm>
            <a:off x="6440557" y="2383310"/>
            <a:ext cx="3056415" cy="699354"/>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452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P spid="18" grpId="0"/>
      <p:bldP spid="20" grpId="0"/>
      <p:bldP spid="22" grpId="0"/>
      <p:bldP spid="32" grpId="0"/>
      <p:bldP spid="3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7790-3805-3B35-BB6A-8283A2239139}"/>
              </a:ext>
            </a:extLst>
          </p:cNvPr>
          <p:cNvSpPr>
            <a:spLocks noGrp="1"/>
          </p:cNvSpPr>
          <p:nvPr>
            <p:ph type="title"/>
          </p:nvPr>
        </p:nvSpPr>
        <p:spPr/>
        <p:txBody>
          <a:bodyPr>
            <a:normAutofit/>
          </a:bodyPr>
          <a:lstStyle/>
          <a:p>
            <a:r>
              <a:rPr lang="en-US" sz="8000" dirty="0">
                <a:latin typeface="Chalk Board" panose="02000500000000000000" pitchFamily="2" charset="0"/>
              </a:rPr>
              <a:t>TLS</a:t>
            </a:r>
          </a:p>
        </p:txBody>
      </p:sp>
      <p:sp>
        <p:nvSpPr>
          <p:cNvPr id="3" name="TextBox 2">
            <a:extLst>
              <a:ext uri="{FF2B5EF4-FFF2-40B4-BE49-F238E27FC236}">
                <a16:creationId xmlns:a16="http://schemas.microsoft.com/office/drawing/2014/main" id="{80D78718-FC44-7547-9373-8DE968AA82A8}"/>
              </a:ext>
            </a:extLst>
          </p:cNvPr>
          <p:cNvSpPr txBox="1"/>
          <p:nvPr/>
        </p:nvSpPr>
        <p:spPr>
          <a:xfrm>
            <a:off x="701379" y="2444814"/>
            <a:ext cx="8954250" cy="1200329"/>
          </a:xfrm>
          <a:prstGeom prst="rect">
            <a:avLst/>
          </a:prstGeom>
          <a:noFill/>
        </p:spPr>
        <p:txBody>
          <a:bodyPr wrap="square">
            <a:spAutoFit/>
          </a:bodyPr>
          <a:lstStyle/>
          <a:p>
            <a:r>
              <a:rPr lang="en-US" sz="3600" dirty="0">
                <a:effectLst/>
                <a:latin typeface="Chalk Board" panose="02000500000000000000" pitchFamily="2" charset="0"/>
              </a:rPr>
              <a:t>Both client and server derives the same session key K (which is hard for Eve to derive) based on the two key shares </a:t>
            </a:r>
            <a:endParaRPr lang="en-US" sz="3600" dirty="0">
              <a:latin typeface="Chalk Board" panose="02000500000000000000" pitchFamily="2" charset="0"/>
            </a:endParaRPr>
          </a:p>
        </p:txBody>
      </p:sp>
      <p:sp>
        <p:nvSpPr>
          <p:cNvPr id="4" name="TextBox 3">
            <a:extLst>
              <a:ext uri="{FF2B5EF4-FFF2-40B4-BE49-F238E27FC236}">
                <a16:creationId xmlns:a16="http://schemas.microsoft.com/office/drawing/2014/main" id="{AC5C50B8-4039-858A-4ECE-19FACD16492A}"/>
              </a:ext>
            </a:extLst>
          </p:cNvPr>
          <p:cNvSpPr txBox="1"/>
          <p:nvPr/>
        </p:nvSpPr>
        <p:spPr>
          <a:xfrm>
            <a:off x="701379" y="4076103"/>
            <a:ext cx="8142515" cy="646331"/>
          </a:xfrm>
          <a:prstGeom prst="rect">
            <a:avLst/>
          </a:prstGeom>
          <a:noFill/>
        </p:spPr>
        <p:txBody>
          <a:bodyPr wrap="square">
            <a:spAutoFit/>
          </a:bodyPr>
          <a:lstStyle/>
          <a:p>
            <a:r>
              <a:rPr lang="en-US" sz="3600" dirty="0">
                <a:effectLst/>
                <a:latin typeface="Chalk Board" panose="02000500000000000000" pitchFamily="2" charset="0"/>
              </a:rPr>
              <a:t>Server also chooses which </a:t>
            </a:r>
            <a:r>
              <a:rPr lang="en-US" sz="3600" dirty="0" err="1">
                <a:effectLst/>
                <a:latin typeface="Chalk Board" panose="02000500000000000000" pitchFamily="2" charset="0"/>
              </a:rPr>
              <a:t>ciphersuite</a:t>
            </a:r>
            <a:r>
              <a:rPr lang="en-US" sz="3600" dirty="0">
                <a:effectLst/>
                <a:latin typeface="Chalk Board" panose="02000500000000000000" pitchFamily="2" charset="0"/>
              </a:rPr>
              <a:t> to use</a:t>
            </a:r>
            <a:endParaRPr lang="en-US" sz="3600" dirty="0">
              <a:latin typeface="Chalk Board" panose="02000500000000000000" pitchFamily="2" charset="0"/>
            </a:endParaRPr>
          </a:p>
        </p:txBody>
      </p:sp>
      <p:sp>
        <p:nvSpPr>
          <p:cNvPr id="5" name="TextBox 4">
            <a:extLst>
              <a:ext uri="{FF2B5EF4-FFF2-40B4-BE49-F238E27FC236}">
                <a16:creationId xmlns:a16="http://schemas.microsoft.com/office/drawing/2014/main" id="{54073734-1EE0-F69C-1F15-A4C332A3705B}"/>
              </a:ext>
            </a:extLst>
          </p:cNvPr>
          <p:cNvSpPr txBox="1"/>
          <p:nvPr/>
        </p:nvSpPr>
        <p:spPr>
          <a:xfrm>
            <a:off x="701379" y="5323666"/>
            <a:ext cx="9727135" cy="646331"/>
          </a:xfrm>
          <a:prstGeom prst="rect">
            <a:avLst/>
          </a:prstGeom>
          <a:noFill/>
        </p:spPr>
        <p:txBody>
          <a:bodyPr wrap="square">
            <a:spAutoFit/>
          </a:bodyPr>
          <a:lstStyle/>
          <a:p>
            <a:r>
              <a:rPr lang="en-US" sz="3600" dirty="0">
                <a:effectLst/>
                <a:latin typeface="Chalk Board" panose="02000500000000000000" pitchFamily="2" charset="0"/>
              </a:rPr>
              <a:t>All remaining traffic will be encrypted and authenticated under K </a:t>
            </a:r>
            <a:endParaRPr lang="en-US" sz="3600" dirty="0">
              <a:latin typeface="Chalk Board" panose="02000500000000000000" pitchFamily="2" charset="0"/>
            </a:endParaRPr>
          </a:p>
        </p:txBody>
      </p:sp>
    </p:spTree>
    <p:extLst>
      <p:ext uri="{BB962C8B-B14F-4D97-AF65-F5344CB8AC3E}">
        <p14:creationId xmlns:p14="http://schemas.microsoft.com/office/powerpoint/2010/main" val="384730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46A58-C3EF-AA5D-6EE1-B1003F1BF5B2}"/>
              </a:ext>
            </a:extLst>
          </p:cNvPr>
          <p:cNvPicPr>
            <a:picLocks noChangeAspect="1"/>
          </p:cNvPicPr>
          <p:nvPr/>
        </p:nvPicPr>
        <p:blipFill>
          <a:blip r:embed="rId2"/>
          <a:stretch>
            <a:fillRect/>
          </a:stretch>
        </p:blipFill>
        <p:spPr>
          <a:xfrm>
            <a:off x="-114269" y="0"/>
            <a:ext cx="9393180" cy="6858000"/>
          </a:xfrm>
          <a:prstGeom prst="rect">
            <a:avLst/>
          </a:prstGeom>
        </p:spPr>
      </p:pic>
      <p:sp>
        <p:nvSpPr>
          <p:cNvPr id="4" name="TextBox 3">
            <a:extLst>
              <a:ext uri="{FF2B5EF4-FFF2-40B4-BE49-F238E27FC236}">
                <a16:creationId xmlns:a16="http://schemas.microsoft.com/office/drawing/2014/main" id="{5B08E7A0-744C-8B96-C3C1-FD78ECA9B95C}"/>
              </a:ext>
            </a:extLst>
          </p:cNvPr>
          <p:cNvSpPr txBox="1"/>
          <p:nvPr/>
        </p:nvSpPr>
        <p:spPr>
          <a:xfrm>
            <a:off x="9383842" y="2705725"/>
            <a:ext cx="2808157" cy="1754326"/>
          </a:xfrm>
          <a:prstGeom prst="rect">
            <a:avLst/>
          </a:prstGeom>
          <a:noFill/>
        </p:spPr>
        <p:txBody>
          <a:bodyPr wrap="square">
            <a:spAutoFit/>
          </a:bodyPr>
          <a:lstStyle/>
          <a:p>
            <a:r>
              <a:rPr lang="en-US" sz="5400" dirty="0">
                <a:solidFill>
                  <a:schemeClr val="accent2">
                    <a:lumMod val="75000"/>
                  </a:schemeClr>
                </a:solidFill>
                <a:latin typeface="Chalk Board" panose="02000500000000000000" pitchFamily="2" charset="0"/>
              </a:rPr>
              <a:t>Connection Establishment</a:t>
            </a:r>
            <a:endParaRPr lang="en-US" sz="5400" dirty="0">
              <a:solidFill>
                <a:schemeClr val="accent2">
                  <a:lumMod val="75000"/>
                </a:schemeClr>
              </a:solidFill>
              <a:effectLst/>
              <a:latin typeface="Chalk Board" panose="02000500000000000000" pitchFamily="2" charset="0"/>
            </a:endParaRPr>
          </a:p>
        </p:txBody>
      </p:sp>
    </p:spTree>
    <p:extLst>
      <p:ext uri="{BB962C8B-B14F-4D97-AF65-F5344CB8AC3E}">
        <p14:creationId xmlns:p14="http://schemas.microsoft.com/office/powerpoint/2010/main" val="269976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E9A8-480D-621F-3A38-C0C5F1FCA853}"/>
              </a:ext>
            </a:extLst>
          </p:cNvPr>
          <p:cNvSpPr>
            <a:spLocks noGrp="1"/>
          </p:cNvSpPr>
          <p:nvPr>
            <p:ph type="title"/>
          </p:nvPr>
        </p:nvSpPr>
        <p:spPr/>
        <p:txBody>
          <a:bodyPr>
            <a:normAutofit/>
          </a:bodyPr>
          <a:lstStyle/>
          <a:p>
            <a:r>
              <a:rPr lang="en-US" sz="6600" dirty="0">
                <a:latin typeface="Chalk Board" panose="02000500000000000000" pitchFamily="2" charset="0"/>
              </a:rPr>
              <a:t>TLS Guarantees</a:t>
            </a:r>
          </a:p>
        </p:txBody>
      </p:sp>
      <p:sp>
        <p:nvSpPr>
          <p:cNvPr id="4" name="TextBox 3">
            <a:extLst>
              <a:ext uri="{FF2B5EF4-FFF2-40B4-BE49-F238E27FC236}">
                <a16:creationId xmlns:a16="http://schemas.microsoft.com/office/drawing/2014/main" id="{894A7A56-ADE8-53F5-18BA-F978FE96D903}"/>
              </a:ext>
            </a:extLst>
          </p:cNvPr>
          <p:cNvSpPr txBox="1"/>
          <p:nvPr/>
        </p:nvSpPr>
        <p:spPr>
          <a:xfrm>
            <a:off x="71469" y="3027568"/>
            <a:ext cx="3844548" cy="1446550"/>
          </a:xfrm>
          <a:prstGeom prst="rect">
            <a:avLst/>
          </a:prstGeom>
          <a:noFill/>
        </p:spPr>
        <p:txBody>
          <a:bodyPr wrap="square">
            <a:spAutoFit/>
          </a:bodyPr>
          <a:lstStyle/>
          <a:p>
            <a:r>
              <a:rPr lang="en-US" sz="4400" dirty="0">
                <a:effectLst/>
                <a:latin typeface="Chalk Board" panose="02000500000000000000" pitchFamily="2" charset="0"/>
              </a:rPr>
              <a:t>Server authentication</a:t>
            </a:r>
            <a:br>
              <a:rPr lang="en-US" sz="4400" dirty="0">
                <a:effectLst/>
                <a:latin typeface="Chalk Board" panose="02000500000000000000" pitchFamily="2" charset="0"/>
              </a:rPr>
            </a:br>
            <a:endParaRPr lang="en-US" sz="4400" dirty="0">
              <a:effectLst/>
              <a:latin typeface="Chalk Board" panose="02000500000000000000" pitchFamily="2" charset="0"/>
            </a:endParaRPr>
          </a:p>
        </p:txBody>
      </p:sp>
      <p:sp>
        <p:nvSpPr>
          <p:cNvPr id="6" name="TextBox 5">
            <a:extLst>
              <a:ext uri="{FF2B5EF4-FFF2-40B4-BE49-F238E27FC236}">
                <a16:creationId xmlns:a16="http://schemas.microsoft.com/office/drawing/2014/main" id="{903D9C5C-26F7-2667-E4FE-FDE50FBE14AC}"/>
              </a:ext>
            </a:extLst>
          </p:cNvPr>
          <p:cNvSpPr txBox="1"/>
          <p:nvPr/>
        </p:nvSpPr>
        <p:spPr>
          <a:xfrm>
            <a:off x="4271933" y="3027568"/>
            <a:ext cx="3018185" cy="1446550"/>
          </a:xfrm>
          <a:prstGeom prst="rect">
            <a:avLst/>
          </a:prstGeom>
          <a:noFill/>
        </p:spPr>
        <p:txBody>
          <a:bodyPr wrap="square">
            <a:spAutoFit/>
          </a:bodyPr>
          <a:lstStyle/>
          <a:p>
            <a:r>
              <a:rPr lang="en-US" sz="4400" dirty="0">
                <a:effectLst/>
                <a:latin typeface="Chalk Board" panose="02000500000000000000" pitchFamily="2" charset="0"/>
              </a:rPr>
              <a:t>Message integrity</a:t>
            </a:r>
            <a:br>
              <a:rPr lang="en-US" sz="4400" dirty="0">
                <a:effectLst/>
                <a:latin typeface="Chalk Board" panose="02000500000000000000" pitchFamily="2" charset="0"/>
              </a:rPr>
            </a:br>
            <a:endParaRPr lang="en-US" sz="4400" dirty="0">
              <a:effectLst/>
              <a:latin typeface="Chalk Board" panose="02000500000000000000" pitchFamily="2" charset="0"/>
            </a:endParaRPr>
          </a:p>
        </p:txBody>
      </p:sp>
      <p:sp>
        <p:nvSpPr>
          <p:cNvPr id="9" name="TextBox 8">
            <a:extLst>
              <a:ext uri="{FF2B5EF4-FFF2-40B4-BE49-F238E27FC236}">
                <a16:creationId xmlns:a16="http://schemas.microsoft.com/office/drawing/2014/main" id="{B906400A-B95C-5816-80DC-BDFCF7912902}"/>
              </a:ext>
            </a:extLst>
          </p:cNvPr>
          <p:cNvSpPr txBox="1"/>
          <p:nvPr/>
        </p:nvSpPr>
        <p:spPr>
          <a:xfrm>
            <a:off x="7920068" y="3027568"/>
            <a:ext cx="4013514" cy="1446550"/>
          </a:xfrm>
          <a:prstGeom prst="rect">
            <a:avLst/>
          </a:prstGeom>
          <a:noFill/>
        </p:spPr>
        <p:txBody>
          <a:bodyPr wrap="square">
            <a:spAutoFit/>
          </a:bodyPr>
          <a:lstStyle/>
          <a:p>
            <a:r>
              <a:rPr lang="en-US" sz="4400" dirty="0">
                <a:effectLst/>
                <a:latin typeface="Chalk Board" panose="02000500000000000000" pitchFamily="2" charset="0"/>
              </a:rPr>
              <a:t>Message confidentiality</a:t>
            </a:r>
            <a:br>
              <a:rPr lang="en-US" sz="4400" dirty="0">
                <a:effectLst/>
                <a:latin typeface="Chalk Board" panose="02000500000000000000" pitchFamily="2" charset="0"/>
              </a:rPr>
            </a:br>
            <a:endParaRPr lang="en-US" sz="4400" dirty="0">
              <a:effectLst/>
              <a:latin typeface="Chalk Board" panose="02000500000000000000" pitchFamily="2" charset="0"/>
            </a:endParaRPr>
          </a:p>
        </p:txBody>
      </p:sp>
      <p:sp>
        <p:nvSpPr>
          <p:cNvPr id="11" name="TextBox 10">
            <a:extLst>
              <a:ext uri="{FF2B5EF4-FFF2-40B4-BE49-F238E27FC236}">
                <a16:creationId xmlns:a16="http://schemas.microsoft.com/office/drawing/2014/main" id="{8265902B-E7BB-E1A4-0842-DFEC7EF891A1}"/>
              </a:ext>
            </a:extLst>
          </p:cNvPr>
          <p:cNvSpPr txBox="1"/>
          <p:nvPr/>
        </p:nvSpPr>
        <p:spPr>
          <a:xfrm>
            <a:off x="3048000" y="4793079"/>
            <a:ext cx="6096000" cy="769441"/>
          </a:xfrm>
          <a:prstGeom prst="rect">
            <a:avLst/>
          </a:prstGeom>
          <a:noFill/>
        </p:spPr>
        <p:txBody>
          <a:bodyPr wrap="square">
            <a:spAutoFit/>
          </a:bodyPr>
          <a:lstStyle/>
          <a:p>
            <a:r>
              <a:rPr lang="en-US" sz="4400" dirty="0">
                <a:solidFill>
                  <a:schemeClr val="accent6">
                    <a:lumMod val="75000"/>
                  </a:schemeClr>
                </a:solidFill>
                <a:effectLst/>
                <a:latin typeface="Chalk Board" panose="02000500000000000000" pitchFamily="2" charset="0"/>
              </a:rPr>
              <a:t>Client authentication (optional) </a:t>
            </a:r>
          </a:p>
        </p:txBody>
      </p:sp>
      <p:sp>
        <p:nvSpPr>
          <p:cNvPr id="12" name="Oval 11">
            <a:extLst>
              <a:ext uri="{FF2B5EF4-FFF2-40B4-BE49-F238E27FC236}">
                <a16:creationId xmlns:a16="http://schemas.microsoft.com/office/drawing/2014/main" id="{56524240-FCBB-13A2-7B73-145D287D25E6}"/>
              </a:ext>
            </a:extLst>
          </p:cNvPr>
          <p:cNvSpPr/>
          <p:nvPr/>
        </p:nvSpPr>
        <p:spPr>
          <a:xfrm>
            <a:off x="3874196" y="3256722"/>
            <a:ext cx="165524" cy="17227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800">
              <a:latin typeface="Chalk Board" panose="02000500000000000000" pitchFamily="2" charset="0"/>
            </a:endParaRPr>
          </a:p>
        </p:txBody>
      </p:sp>
      <p:sp>
        <p:nvSpPr>
          <p:cNvPr id="13" name="Oval 12">
            <a:extLst>
              <a:ext uri="{FF2B5EF4-FFF2-40B4-BE49-F238E27FC236}">
                <a16:creationId xmlns:a16="http://schemas.microsoft.com/office/drawing/2014/main" id="{923C939F-FE6E-8780-72BE-B878F2CF0D15}"/>
              </a:ext>
            </a:extLst>
          </p:cNvPr>
          <p:cNvSpPr/>
          <p:nvPr/>
        </p:nvSpPr>
        <p:spPr>
          <a:xfrm>
            <a:off x="7522331" y="3256722"/>
            <a:ext cx="165524" cy="17227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800">
              <a:latin typeface="Chalk Board" panose="02000500000000000000" pitchFamily="2" charset="0"/>
            </a:endParaRPr>
          </a:p>
        </p:txBody>
      </p:sp>
    </p:spTree>
    <p:extLst>
      <p:ext uri="{BB962C8B-B14F-4D97-AF65-F5344CB8AC3E}">
        <p14:creationId xmlns:p14="http://schemas.microsoft.com/office/powerpoint/2010/main" val="1452971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76E7-30ED-01AC-9E37-3737EB46C96C}"/>
              </a:ext>
            </a:extLst>
          </p:cNvPr>
          <p:cNvSpPr>
            <a:spLocks noGrp="1"/>
          </p:cNvSpPr>
          <p:nvPr>
            <p:ph type="title"/>
          </p:nvPr>
        </p:nvSpPr>
        <p:spPr/>
        <p:txBody>
          <a:bodyPr>
            <a:normAutofit/>
          </a:bodyPr>
          <a:lstStyle/>
          <a:p>
            <a:r>
              <a:rPr lang="en-US" sz="6000" dirty="0">
                <a:latin typeface="Chalk Board" panose="02000500000000000000" pitchFamily="2" charset="0"/>
              </a:rPr>
              <a:t>Certification Authorities (CA) in TLS</a:t>
            </a:r>
          </a:p>
        </p:txBody>
      </p:sp>
      <p:sp>
        <p:nvSpPr>
          <p:cNvPr id="6" name="TextBox 5">
            <a:extLst>
              <a:ext uri="{FF2B5EF4-FFF2-40B4-BE49-F238E27FC236}">
                <a16:creationId xmlns:a16="http://schemas.microsoft.com/office/drawing/2014/main" id="{4A9C4979-F2F1-5E02-F741-44AD7E18EFA9}"/>
              </a:ext>
            </a:extLst>
          </p:cNvPr>
          <p:cNvSpPr txBox="1"/>
          <p:nvPr/>
        </p:nvSpPr>
        <p:spPr>
          <a:xfrm>
            <a:off x="112643" y="1819986"/>
            <a:ext cx="8398933" cy="1200329"/>
          </a:xfrm>
          <a:prstGeom prst="rect">
            <a:avLst/>
          </a:prstGeom>
          <a:noFill/>
        </p:spPr>
        <p:txBody>
          <a:bodyPr wrap="square">
            <a:spAutoFit/>
          </a:bodyPr>
          <a:lstStyle/>
          <a:p>
            <a:r>
              <a:rPr lang="en-US" sz="3600" dirty="0">
                <a:effectLst/>
                <a:latin typeface="Chalk Board" panose="02000500000000000000" pitchFamily="2" charset="0"/>
              </a:rPr>
              <a:t>A certification authority acts as a </a:t>
            </a:r>
            <a:r>
              <a:rPr lang="en-US" sz="3600" dirty="0">
                <a:solidFill>
                  <a:srgbClr val="FF0000"/>
                </a:solidFill>
                <a:effectLst/>
                <a:latin typeface="Chalk Board" panose="02000500000000000000" pitchFamily="2" charset="0"/>
              </a:rPr>
              <a:t>trusted third-party </a:t>
            </a:r>
            <a:r>
              <a:rPr lang="en-US" sz="3600" dirty="0">
                <a:effectLst/>
                <a:latin typeface="Chalk Board" panose="02000500000000000000" pitchFamily="2" charset="0"/>
              </a:rPr>
              <a:t>that:</a:t>
            </a:r>
            <a:br>
              <a:rPr lang="en-US" sz="3600" dirty="0">
                <a:effectLst/>
                <a:latin typeface="Chalk Board" panose="02000500000000000000" pitchFamily="2" charset="0"/>
              </a:rPr>
            </a:br>
            <a:endParaRPr lang="en-US" sz="3600" dirty="0">
              <a:latin typeface="Chalk Board" panose="02000500000000000000" pitchFamily="2" charset="0"/>
            </a:endParaRPr>
          </a:p>
        </p:txBody>
      </p:sp>
      <p:sp>
        <p:nvSpPr>
          <p:cNvPr id="8" name="TextBox 7">
            <a:extLst>
              <a:ext uri="{FF2B5EF4-FFF2-40B4-BE49-F238E27FC236}">
                <a16:creationId xmlns:a16="http://schemas.microsoft.com/office/drawing/2014/main" id="{DB2C7C0A-0B5F-AB3C-2C05-7097DF16C9C6}"/>
              </a:ext>
            </a:extLst>
          </p:cNvPr>
          <p:cNvSpPr txBox="1"/>
          <p:nvPr/>
        </p:nvSpPr>
        <p:spPr>
          <a:xfrm>
            <a:off x="411554" y="2518739"/>
            <a:ext cx="6866466" cy="523220"/>
          </a:xfrm>
          <a:prstGeom prst="rect">
            <a:avLst/>
          </a:prstGeom>
          <a:noFill/>
        </p:spPr>
        <p:txBody>
          <a:bodyPr wrap="square">
            <a:spAutoFit/>
          </a:bodyPr>
          <a:lstStyle/>
          <a:p>
            <a:r>
              <a:rPr lang="en-US" sz="2800" dirty="0">
                <a:effectLst/>
                <a:latin typeface="Chalk Board" panose="02000500000000000000" pitchFamily="2" charset="0"/>
              </a:rPr>
              <a:t>Issues digital certificates</a:t>
            </a:r>
            <a:endParaRPr lang="en-US" sz="2800" dirty="0">
              <a:latin typeface="Chalk Board" panose="02000500000000000000" pitchFamily="2" charset="0"/>
            </a:endParaRPr>
          </a:p>
        </p:txBody>
      </p:sp>
      <p:sp>
        <p:nvSpPr>
          <p:cNvPr id="10" name="TextBox 9">
            <a:extLst>
              <a:ext uri="{FF2B5EF4-FFF2-40B4-BE49-F238E27FC236}">
                <a16:creationId xmlns:a16="http://schemas.microsoft.com/office/drawing/2014/main" id="{A2611757-1542-A494-0F94-A65C5C4F1B3E}"/>
              </a:ext>
            </a:extLst>
          </p:cNvPr>
          <p:cNvSpPr txBox="1"/>
          <p:nvPr/>
        </p:nvSpPr>
        <p:spPr>
          <a:xfrm>
            <a:off x="411553" y="3218196"/>
            <a:ext cx="8901411" cy="523220"/>
          </a:xfrm>
          <a:prstGeom prst="rect">
            <a:avLst/>
          </a:prstGeom>
          <a:noFill/>
        </p:spPr>
        <p:txBody>
          <a:bodyPr wrap="square">
            <a:spAutoFit/>
          </a:bodyPr>
          <a:lstStyle/>
          <a:p>
            <a:r>
              <a:rPr lang="en-US" sz="2800" dirty="0">
                <a:effectLst/>
                <a:latin typeface="Chalk Board" panose="02000500000000000000" pitchFamily="2" charset="0"/>
              </a:rPr>
              <a:t>Certifies the ownership of a public key by the named subject of the certificate </a:t>
            </a:r>
            <a:endParaRPr lang="en-US" sz="2800" dirty="0">
              <a:latin typeface="Chalk Board" panose="02000500000000000000" pitchFamily="2" charset="0"/>
            </a:endParaRPr>
          </a:p>
        </p:txBody>
      </p:sp>
      <p:sp>
        <p:nvSpPr>
          <p:cNvPr id="12" name="TextBox 11">
            <a:extLst>
              <a:ext uri="{FF2B5EF4-FFF2-40B4-BE49-F238E27FC236}">
                <a16:creationId xmlns:a16="http://schemas.microsoft.com/office/drawing/2014/main" id="{B0256AFE-719C-A9D5-1FC2-AC99A807F8CA}"/>
              </a:ext>
            </a:extLst>
          </p:cNvPr>
          <p:cNvSpPr txBox="1"/>
          <p:nvPr/>
        </p:nvSpPr>
        <p:spPr>
          <a:xfrm>
            <a:off x="411554" y="3914003"/>
            <a:ext cx="6866466" cy="523220"/>
          </a:xfrm>
          <a:prstGeom prst="rect">
            <a:avLst/>
          </a:prstGeom>
          <a:noFill/>
        </p:spPr>
        <p:txBody>
          <a:bodyPr wrap="square">
            <a:spAutoFit/>
          </a:bodyPr>
          <a:lstStyle/>
          <a:p>
            <a:r>
              <a:rPr lang="en-US" sz="2800" dirty="0">
                <a:effectLst/>
                <a:latin typeface="Chalk Board" panose="02000500000000000000" pitchFamily="2" charset="0"/>
              </a:rPr>
              <a:t>Manages certificate revocation lists (CRLs) </a:t>
            </a:r>
          </a:p>
        </p:txBody>
      </p:sp>
      <p:pic>
        <p:nvPicPr>
          <p:cNvPr id="13" name="Picture 12">
            <a:extLst>
              <a:ext uri="{FF2B5EF4-FFF2-40B4-BE49-F238E27FC236}">
                <a16:creationId xmlns:a16="http://schemas.microsoft.com/office/drawing/2014/main" id="{F2679C87-4149-1008-91EB-B5915441BF4E}"/>
              </a:ext>
            </a:extLst>
          </p:cNvPr>
          <p:cNvPicPr>
            <a:picLocks noChangeAspect="1"/>
          </p:cNvPicPr>
          <p:nvPr/>
        </p:nvPicPr>
        <p:blipFill>
          <a:blip r:embed="rId2"/>
          <a:stretch>
            <a:fillRect/>
          </a:stretch>
        </p:blipFill>
        <p:spPr>
          <a:xfrm>
            <a:off x="7583557" y="3681656"/>
            <a:ext cx="4283765" cy="2811220"/>
          </a:xfrm>
          <a:prstGeom prst="rect">
            <a:avLst/>
          </a:prstGeom>
        </p:spPr>
      </p:pic>
      <p:sp>
        <p:nvSpPr>
          <p:cNvPr id="14" name="TextBox 13">
            <a:extLst>
              <a:ext uri="{FF2B5EF4-FFF2-40B4-BE49-F238E27FC236}">
                <a16:creationId xmlns:a16="http://schemas.microsoft.com/office/drawing/2014/main" id="{22F1094A-1134-150E-BF51-6B112F4A8782}"/>
              </a:ext>
            </a:extLst>
          </p:cNvPr>
          <p:cNvSpPr txBox="1"/>
          <p:nvPr/>
        </p:nvSpPr>
        <p:spPr>
          <a:xfrm>
            <a:off x="8419210" y="6400800"/>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4279680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6DF370-31ED-C055-2F4B-AA169917D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287" y="616730"/>
            <a:ext cx="7237689" cy="5624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5531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47B6-8FB9-CDB8-0F91-337E27D6E03E}"/>
              </a:ext>
            </a:extLst>
          </p:cNvPr>
          <p:cNvSpPr>
            <a:spLocks noGrp="1"/>
          </p:cNvSpPr>
          <p:nvPr>
            <p:ph type="title"/>
          </p:nvPr>
        </p:nvSpPr>
        <p:spPr>
          <a:xfrm>
            <a:off x="315685" y="365125"/>
            <a:ext cx="10515600" cy="1325563"/>
          </a:xfrm>
        </p:spPr>
        <p:txBody>
          <a:bodyPr>
            <a:normAutofit/>
          </a:bodyPr>
          <a:lstStyle/>
          <a:p>
            <a:r>
              <a:rPr lang="en-US" sz="6000" dirty="0">
                <a:latin typeface="Chalk Board" panose="02000500000000000000" pitchFamily="2" charset="0"/>
              </a:rPr>
              <a:t>What can go wrong with TLS</a:t>
            </a:r>
          </a:p>
        </p:txBody>
      </p:sp>
      <p:pic>
        <p:nvPicPr>
          <p:cNvPr id="3" name="Picture 2">
            <a:extLst>
              <a:ext uri="{FF2B5EF4-FFF2-40B4-BE49-F238E27FC236}">
                <a16:creationId xmlns:a16="http://schemas.microsoft.com/office/drawing/2014/main" id="{E30ED6E9-7496-0814-BCEA-7ADC03493AC7}"/>
              </a:ext>
            </a:extLst>
          </p:cNvPr>
          <p:cNvPicPr>
            <a:picLocks noChangeAspect="1"/>
          </p:cNvPicPr>
          <p:nvPr/>
        </p:nvPicPr>
        <p:blipFill>
          <a:blip r:embed="rId2"/>
          <a:stretch>
            <a:fillRect/>
          </a:stretch>
        </p:blipFill>
        <p:spPr>
          <a:xfrm>
            <a:off x="144975" y="2507626"/>
            <a:ext cx="5764027" cy="3059442"/>
          </a:xfrm>
          <a:prstGeom prst="rect">
            <a:avLst/>
          </a:prstGeom>
        </p:spPr>
      </p:pic>
      <p:sp>
        <p:nvSpPr>
          <p:cNvPr id="5" name="TextBox 4">
            <a:extLst>
              <a:ext uri="{FF2B5EF4-FFF2-40B4-BE49-F238E27FC236}">
                <a16:creationId xmlns:a16="http://schemas.microsoft.com/office/drawing/2014/main" id="{17C342EF-E465-C36E-C5BB-93DD3263100A}"/>
              </a:ext>
            </a:extLst>
          </p:cNvPr>
          <p:cNvSpPr txBox="1"/>
          <p:nvPr/>
        </p:nvSpPr>
        <p:spPr>
          <a:xfrm>
            <a:off x="6929539" y="1693600"/>
            <a:ext cx="4395609" cy="1815882"/>
          </a:xfrm>
          <a:prstGeom prst="rect">
            <a:avLst/>
          </a:prstGeom>
          <a:noFill/>
        </p:spPr>
        <p:txBody>
          <a:bodyPr wrap="square">
            <a:spAutoFit/>
          </a:bodyPr>
          <a:lstStyle/>
          <a:p>
            <a:r>
              <a:rPr lang="en-US" sz="2800" dirty="0">
                <a:effectLst/>
                <a:latin typeface="Chalk Board" panose="02000500000000000000" pitchFamily="2" charset="0"/>
              </a:rPr>
              <a:t>Basic idea: Alice accepts the connection if she receives a certificate and the certificate is </a:t>
            </a:r>
            <a:r>
              <a:rPr lang="en-US" sz="2800" dirty="0">
                <a:latin typeface="Chalk Board" panose="02000500000000000000" pitchFamily="2" charset="0"/>
              </a:rPr>
              <a:t> </a:t>
            </a:r>
            <a:r>
              <a:rPr lang="en-US" sz="2800" dirty="0">
                <a:effectLst/>
                <a:latin typeface="Chalk Board" panose="02000500000000000000" pitchFamily="2" charset="0"/>
              </a:rPr>
              <a:t>signed by a CA she  trusts</a:t>
            </a:r>
          </a:p>
          <a:p>
            <a:r>
              <a:rPr lang="en-US" sz="2800" dirty="0">
                <a:effectLst/>
                <a:latin typeface="CMSS10"/>
              </a:rPr>
              <a:t> </a:t>
            </a:r>
            <a:endParaRPr lang="en-US" sz="2800" dirty="0">
              <a:effectLst/>
            </a:endParaRPr>
          </a:p>
        </p:txBody>
      </p:sp>
      <p:sp>
        <p:nvSpPr>
          <p:cNvPr id="11" name="TextBox 10">
            <a:extLst>
              <a:ext uri="{FF2B5EF4-FFF2-40B4-BE49-F238E27FC236}">
                <a16:creationId xmlns:a16="http://schemas.microsoft.com/office/drawing/2014/main" id="{B832D97D-EC4E-CB0E-AA97-78BC70B9B24C}"/>
              </a:ext>
            </a:extLst>
          </p:cNvPr>
          <p:cNvSpPr txBox="1"/>
          <p:nvPr/>
        </p:nvSpPr>
        <p:spPr>
          <a:xfrm>
            <a:off x="3806039" y="6058119"/>
            <a:ext cx="7488163" cy="523220"/>
          </a:xfrm>
          <a:prstGeom prst="rect">
            <a:avLst/>
          </a:prstGeom>
          <a:noFill/>
        </p:spPr>
        <p:txBody>
          <a:bodyPr wrap="square">
            <a:spAutoFit/>
          </a:bodyPr>
          <a:lstStyle/>
          <a:p>
            <a:r>
              <a:rPr lang="en-US" sz="2800" dirty="0">
                <a:effectLst/>
                <a:latin typeface="Chalk Board" panose="02000500000000000000" pitchFamily="2" charset="0"/>
              </a:rPr>
              <a:t>When talking to the web server, Alice can verify the signatures with </a:t>
            </a:r>
            <a:endParaRPr lang="en-US" sz="2800" dirty="0">
              <a:latin typeface="Chalk Board" panose="02000500000000000000" pitchFamily="2" charset="0"/>
            </a:endParaRPr>
          </a:p>
        </p:txBody>
      </p:sp>
      <p:sp>
        <p:nvSpPr>
          <p:cNvPr id="14" name="TextBox 13">
            <a:extLst>
              <a:ext uri="{FF2B5EF4-FFF2-40B4-BE49-F238E27FC236}">
                <a16:creationId xmlns:a16="http://schemas.microsoft.com/office/drawing/2014/main" id="{1CCD94AD-39AD-A686-DA9D-830402999419}"/>
              </a:ext>
            </a:extLst>
          </p:cNvPr>
          <p:cNvSpPr txBox="1"/>
          <p:nvPr/>
        </p:nvSpPr>
        <p:spPr>
          <a:xfrm>
            <a:off x="5997568" y="4552796"/>
            <a:ext cx="5201458" cy="523220"/>
          </a:xfrm>
          <a:prstGeom prst="rect">
            <a:avLst/>
          </a:prstGeom>
          <a:noFill/>
        </p:spPr>
        <p:txBody>
          <a:bodyPr wrap="square">
            <a:spAutoFit/>
          </a:bodyPr>
          <a:lstStyle/>
          <a:p>
            <a:r>
              <a:rPr lang="en-US" sz="2800" dirty="0">
                <a:latin typeface="Chalk Board" panose="02000500000000000000" pitchFamily="2" charset="0"/>
              </a:rPr>
              <a:t>T</a:t>
            </a:r>
            <a:r>
              <a:rPr lang="en-US" sz="2800" dirty="0">
                <a:effectLst/>
                <a:latin typeface="Chalk Board" panose="02000500000000000000" pitchFamily="2" charset="0"/>
              </a:rPr>
              <a:t>he certificate is for the domain she’s requesting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B9C434-68FB-1F72-DAF7-BB04CC0F6194}"/>
                  </a:ext>
                </a:extLst>
              </p:cNvPr>
              <p:cNvSpPr txBox="1"/>
              <p:nvPr/>
            </p:nvSpPr>
            <p:spPr>
              <a:xfrm>
                <a:off x="11385049" y="2369095"/>
                <a:ext cx="661976" cy="804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m:rPr>
                              <m:nor/>
                            </m:rPr>
                            <a:rPr lang="en-US" sz="3600" b="0" i="0" smtClean="0">
                              <a:latin typeface="Chalk Board" panose="02000500000000000000" pitchFamily="2" charset="0"/>
                            </a:rPr>
                            <m:t>v</m:t>
                          </m:r>
                        </m:e>
                        <m:sub>
                          <m:r>
                            <m:rPr>
                              <m:nor/>
                            </m:rPr>
                            <a:rPr lang="en-US" sz="3600" b="0" i="0" smtClean="0">
                              <a:latin typeface="Chalk Board" panose="02000500000000000000" pitchFamily="2" charset="0"/>
                            </a:rPr>
                            <m:t>K</m:t>
                          </m:r>
                        </m:sub>
                        <m:sup>
                          <m:r>
                            <m:rPr>
                              <m:nor/>
                            </m:rPr>
                            <a:rPr lang="en-US" sz="3600" b="0" i="0" smtClean="0">
                              <a:latin typeface="Chalk Board" panose="02000500000000000000" pitchFamily="2" charset="0"/>
                            </a:rPr>
                            <m:t>CA</m:t>
                          </m:r>
                        </m:sup>
                      </m:sSubSup>
                    </m:oMath>
                  </m:oMathPara>
                </a14:m>
                <a:endParaRPr lang="en-US" sz="2000" dirty="0">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B4B9C434-68FB-1F72-DAF7-BB04CC0F6194}"/>
                  </a:ext>
                </a:extLst>
              </p:cNvPr>
              <p:cNvSpPr txBox="1">
                <a:spLocks noRot="1" noChangeAspect="1" noMove="1" noResize="1" noEditPoints="1" noAdjustHandles="1" noChangeArrowheads="1" noChangeShapeType="1" noTextEdit="1"/>
              </p:cNvSpPr>
              <p:nvPr/>
            </p:nvSpPr>
            <p:spPr>
              <a:xfrm>
                <a:off x="11385049" y="2369095"/>
                <a:ext cx="661976" cy="804323"/>
              </a:xfrm>
              <a:prstGeom prst="rect">
                <a:avLst/>
              </a:prstGeom>
              <a:blipFill>
                <a:blip r:embed="rId3"/>
                <a:stretch>
                  <a:fillRect l="-9434" t="-1538" r="-13208"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8BB3AE-1883-27DC-E4C9-10881289BF34}"/>
                  </a:ext>
                </a:extLst>
              </p:cNvPr>
              <p:cNvSpPr txBox="1"/>
              <p:nvPr/>
            </p:nvSpPr>
            <p:spPr>
              <a:xfrm>
                <a:off x="11222008" y="5810846"/>
                <a:ext cx="711157" cy="721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m:rPr>
                              <m:nor/>
                            </m:rPr>
                            <a:rPr lang="en-US" sz="3200" b="0" i="0" smtClean="0">
                              <a:latin typeface="Chalk Board" panose="02000500000000000000" pitchFamily="2" charset="0"/>
                            </a:rPr>
                            <m:t>v</m:t>
                          </m:r>
                        </m:e>
                        <m:sub>
                          <m:r>
                            <m:rPr>
                              <m:nor/>
                            </m:rPr>
                            <a:rPr lang="en-US" sz="3200" b="0" i="0" smtClean="0">
                              <a:latin typeface="Chalk Board" panose="02000500000000000000" pitchFamily="2" charset="0"/>
                            </a:rPr>
                            <m:t>K</m:t>
                          </m:r>
                        </m:sub>
                        <m:sup>
                          <m:r>
                            <m:rPr>
                              <m:nor/>
                            </m:rPr>
                            <a:rPr lang="en-US" sz="3200" b="0" i="0" smtClean="0">
                              <a:latin typeface="Chalk Board" panose="02000500000000000000" pitchFamily="2" charset="0"/>
                            </a:rPr>
                            <m:t>WS</m:t>
                          </m:r>
                        </m:sup>
                      </m:sSubSup>
                    </m:oMath>
                  </m:oMathPara>
                </a14:m>
                <a:endParaRPr lang="en-US" dirty="0">
                  <a:latin typeface="Chalk Board" panose="02000500000000000000" pitchFamily="2" charset="0"/>
                </a:endParaRPr>
              </a:p>
            </p:txBody>
          </p:sp>
        </mc:Choice>
        <mc:Fallback xmlns="">
          <p:sp>
            <p:nvSpPr>
              <p:cNvPr id="16" name="TextBox 15">
                <a:extLst>
                  <a:ext uri="{FF2B5EF4-FFF2-40B4-BE49-F238E27FC236}">
                    <a16:creationId xmlns:a16="http://schemas.microsoft.com/office/drawing/2014/main" id="{738BB3AE-1883-27DC-E4C9-10881289BF34}"/>
                  </a:ext>
                </a:extLst>
              </p:cNvPr>
              <p:cNvSpPr txBox="1">
                <a:spLocks noRot="1" noChangeAspect="1" noMove="1" noResize="1" noEditPoints="1" noAdjustHandles="1" noChangeArrowheads="1" noChangeShapeType="1" noTextEdit="1"/>
              </p:cNvSpPr>
              <p:nvPr/>
            </p:nvSpPr>
            <p:spPr>
              <a:xfrm>
                <a:off x="11222008" y="5810846"/>
                <a:ext cx="711157" cy="721801"/>
              </a:xfrm>
              <a:prstGeom prst="rect">
                <a:avLst/>
              </a:prstGeom>
              <a:blipFill>
                <a:blip r:embed="rId4"/>
                <a:stretch>
                  <a:fillRect l="-8772" t="-1724" r="-10526" b="-2069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1EB8554-2BD9-B6CB-825D-A182EDD74D50}"/>
              </a:ext>
            </a:extLst>
          </p:cNvPr>
          <p:cNvSpPr txBox="1"/>
          <p:nvPr/>
        </p:nvSpPr>
        <p:spPr>
          <a:xfrm>
            <a:off x="579769" y="5285475"/>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353438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15" grpId="0"/>
      <p:bldP spid="1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8C27A-36AA-2AF9-8403-572677508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50C14-99E9-4891-7759-8D5D39F666E6}"/>
              </a:ext>
            </a:extLst>
          </p:cNvPr>
          <p:cNvSpPr>
            <a:spLocks noGrp="1"/>
          </p:cNvSpPr>
          <p:nvPr>
            <p:ph type="title"/>
          </p:nvPr>
        </p:nvSpPr>
        <p:spPr>
          <a:xfrm>
            <a:off x="315685" y="365125"/>
            <a:ext cx="10515600" cy="1325563"/>
          </a:xfrm>
        </p:spPr>
        <p:txBody>
          <a:bodyPr>
            <a:normAutofit/>
          </a:bodyPr>
          <a:lstStyle/>
          <a:p>
            <a:r>
              <a:rPr lang="en-US" sz="6000" dirty="0">
                <a:latin typeface="Chalk Board" panose="02000500000000000000" pitchFamily="2" charset="0"/>
              </a:rPr>
              <a:t>What can go wrong with TLS</a:t>
            </a:r>
          </a:p>
        </p:txBody>
      </p:sp>
      <p:pic>
        <p:nvPicPr>
          <p:cNvPr id="4" name="Picture 3">
            <a:extLst>
              <a:ext uri="{FF2B5EF4-FFF2-40B4-BE49-F238E27FC236}">
                <a16:creationId xmlns:a16="http://schemas.microsoft.com/office/drawing/2014/main" id="{062D527C-CE07-8D99-69BE-DF4F701A77FB}"/>
              </a:ext>
            </a:extLst>
          </p:cNvPr>
          <p:cNvPicPr>
            <a:picLocks noChangeAspect="1"/>
          </p:cNvPicPr>
          <p:nvPr/>
        </p:nvPicPr>
        <p:blipFill>
          <a:blip r:embed="rId2"/>
          <a:stretch>
            <a:fillRect/>
          </a:stretch>
        </p:blipFill>
        <p:spPr>
          <a:xfrm>
            <a:off x="0" y="1808186"/>
            <a:ext cx="7620521" cy="4767848"/>
          </a:xfrm>
          <a:prstGeom prst="rect">
            <a:avLst/>
          </a:prstGeom>
        </p:spPr>
      </p:pic>
      <p:sp>
        <p:nvSpPr>
          <p:cNvPr id="6" name="TextBox 5">
            <a:extLst>
              <a:ext uri="{FF2B5EF4-FFF2-40B4-BE49-F238E27FC236}">
                <a16:creationId xmlns:a16="http://schemas.microsoft.com/office/drawing/2014/main" id="{1C3730AD-BE8D-61EA-216D-96A5465D39E9}"/>
              </a:ext>
            </a:extLst>
          </p:cNvPr>
          <p:cNvSpPr txBox="1"/>
          <p:nvPr/>
        </p:nvSpPr>
        <p:spPr>
          <a:xfrm>
            <a:off x="7946571" y="2485008"/>
            <a:ext cx="3709306" cy="3046988"/>
          </a:xfrm>
          <a:prstGeom prst="rect">
            <a:avLst/>
          </a:prstGeom>
          <a:noFill/>
        </p:spPr>
        <p:txBody>
          <a:bodyPr wrap="square">
            <a:spAutoFit/>
          </a:bodyPr>
          <a:lstStyle/>
          <a:p>
            <a:r>
              <a:rPr lang="en-US" sz="3200" dirty="0">
                <a:effectLst/>
                <a:latin typeface="Chalk Board" panose="02000500000000000000" pitchFamily="2" charset="0"/>
              </a:rPr>
              <a:t>An adversary can compromise a CA to plant fake certificates (e.g., </a:t>
            </a:r>
            <a:r>
              <a:rPr lang="en-US" sz="3200" dirty="0" err="1">
                <a:effectLst/>
                <a:latin typeface="Chalk Board" panose="02000500000000000000" pitchFamily="2" charset="0"/>
              </a:rPr>
              <a:t>DigiNotar’s</a:t>
            </a:r>
            <a:r>
              <a:rPr lang="en-US" sz="3200" dirty="0">
                <a:effectLst/>
                <a:latin typeface="Chalk Board" panose="02000500000000000000" pitchFamily="2" charset="0"/>
              </a:rPr>
              <a:t> fake *.</a:t>
            </a:r>
            <a:r>
              <a:rPr lang="en-US" sz="3200" dirty="0" err="1">
                <a:effectLst/>
                <a:latin typeface="Chalk Board" panose="02000500000000000000" pitchFamily="2" charset="0"/>
              </a:rPr>
              <a:t>google.com</a:t>
            </a:r>
            <a:r>
              <a:rPr lang="en-US" sz="3200" dirty="0">
                <a:effectLst/>
                <a:latin typeface="Chalk Board" panose="02000500000000000000" pitchFamily="2" charset="0"/>
              </a:rPr>
              <a:t> certificates used by an ISP in Iran) </a:t>
            </a:r>
          </a:p>
        </p:txBody>
      </p:sp>
      <p:sp>
        <p:nvSpPr>
          <p:cNvPr id="7" name="TextBox 6">
            <a:extLst>
              <a:ext uri="{FF2B5EF4-FFF2-40B4-BE49-F238E27FC236}">
                <a16:creationId xmlns:a16="http://schemas.microsoft.com/office/drawing/2014/main" id="{1C6E4FD5-F90E-D03B-5345-C86B88C65E79}"/>
              </a:ext>
            </a:extLst>
          </p:cNvPr>
          <p:cNvSpPr txBox="1"/>
          <p:nvPr/>
        </p:nvSpPr>
        <p:spPr>
          <a:xfrm>
            <a:off x="1710297" y="6391368"/>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352677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50EA-403D-A334-5E87-3E60A7C5DD69}"/>
              </a:ext>
            </a:extLst>
          </p:cNvPr>
          <p:cNvSpPr>
            <a:spLocks noGrp="1"/>
          </p:cNvSpPr>
          <p:nvPr>
            <p:ph type="title"/>
          </p:nvPr>
        </p:nvSpPr>
        <p:spPr/>
        <p:txBody>
          <a:bodyPr>
            <a:normAutofit/>
          </a:bodyPr>
          <a:lstStyle/>
          <a:p>
            <a:r>
              <a:rPr lang="en-US" sz="6000" dirty="0">
                <a:latin typeface="Chalk Board" panose="02000500000000000000" pitchFamily="2" charset="0"/>
              </a:rPr>
              <a:t>What can go wrong with TLS</a:t>
            </a:r>
            <a:endParaRPr lang="en-US" sz="6000" dirty="0"/>
          </a:p>
        </p:txBody>
      </p:sp>
      <p:pic>
        <p:nvPicPr>
          <p:cNvPr id="3" name="Picture 2">
            <a:extLst>
              <a:ext uri="{FF2B5EF4-FFF2-40B4-BE49-F238E27FC236}">
                <a16:creationId xmlns:a16="http://schemas.microsoft.com/office/drawing/2014/main" id="{8AF85684-7FC6-8A29-B2B6-35A80649F7A9}"/>
              </a:ext>
            </a:extLst>
          </p:cNvPr>
          <p:cNvPicPr>
            <a:picLocks noChangeAspect="1"/>
          </p:cNvPicPr>
          <p:nvPr/>
        </p:nvPicPr>
        <p:blipFill>
          <a:blip r:embed="rId2"/>
          <a:stretch>
            <a:fillRect/>
          </a:stretch>
        </p:blipFill>
        <p:spPr>
          <a:xfrm>
            <a:off x="176671" y="2677886"/>
            <a:ext cx="6809382" cy="3274298"/>
          </a:xfrm>
          <a:prstGeom prst="rect">
            <a:avLst/>
          </a:prstGeom>
        </p:spPr>
      </p:pic>
      <p:sp>
        <p:nvSpPr>
          <p:cNvPr id="5" name="TextBox 4">
            <a:extLst>
              <a:ext uri="{FF2B5EF4-FFF2-40B4-BE49-F238E27FC236}">
                <a16:creationId xmlns:a16="http://schemas.microsoft.com/office/drawing/2014/main" id="{E59832DF-BEA7-8D73-845D-D48CECFEA132}"/>
              </a:ext>
            </a:extLst>
          </p:cNvPr>
          <p:cNvSpPr txBox="1"/>
          <p:nvPr/>
        </p:nvSpPr>
        <p:spPr>
          <a:xfrm>
            <a:off x="8273011" y="2052877"/>
            <a:ext cx="3603171" cy="4524315"/>
          </a:xfrm>
          <a:prstGeom prst="rect">
            <a:avLst/>
          </a:prstGeom>
          <a:noFill/>
        </p:spPr>
        <p:txBody>
          <a:bodyPr wrap="square">
            <a:spAutoFit/>
          </a:bodyPr>
          <a:lstStyle/>
          <a:p>
            <a:r>
              <a:rPr lang="en-US" sz="3200" dirty="0">
                <a:effectLst/>
                <a:latin typeface="Chalk Board" panose="02000500000000000000" pitchFamily="2" charset="0"/>
              </a:rPr>
              <a:t>An adversary can install a custom CA on users’ devices, allowing them to sign certificates that clients will accept for any site (e.g., in 2019, Kazakhstan’s ISPs mandated the installation of a root certificate issued by the government) </a:t>
            </a:r>
          </a:p>
        </p:txBody>
      </p:sp>
      <p:sp>
        <p:nvSpPr>
          <p:cNvPr id="6" name="TextBox 5">
            <a:extLst>
              <a:ext uri="{FF2B5EF4-FFF2-40B4-BE49-F238E27FC236}">
                <a16:creationId xmlns:a16="http://schemas.microsoft.com/office/drawing/2014/main" id="{8E8BF039-FC9A-A640-3AE7-CDDD1DCECB67}"/>
              </a:ext>
            </a:extLst>
          </p:cNvPr>
          <p:cNvSpPr txBox="1"/>
          <p:nvPr/>
        </p:nvSpPr>
        <p:spPr>
          <a:xfrm>
            <a:off x="1919817" y="6123543"/>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494083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AA3F-D302-281E-7AF1-61FEEE7EE033}"/>
              </a:ext>
            </a:extLst>
          </p:cNvPr>
          <p:cNvSpPr>
            <a:spLocks noGrp="1"/>
          </p:cNvSpPr>
          <p:nvPr>
            <p:ph type="title"/>
          </p:nvPr>
        </p:nvSpPr>
        <p:spPr/>
        <p:txBody>
          <a:bodyPr>
            <a:normAutofit/>
          </a:bodyPr>
          <a:lstStyle/>
          <a:p>
            <a:r>
              <a:rPr lang="en-US" sz="7200" dirty="0">
                <a:latin typeface="Chalk Board" panose="02000500000000000000" pitchFamily="2" charset="0"/>
              </a:rPr>
              <a:t>Encryption</a:t>
            </a:r>
          </a:p>
        </p:txBody>
      </p:sp>
      <p:sp>
        <p:nvSpPr>
          <p:cNvPr id="3" name="TextBox 2">
            <a:extLst>
              <a:ext uri="{FF2B5EF4-FFF2-40B4-BE49-F238E27FC236}">
                <a16:creationId xmlns:a16="http://schemas.microsoft.com/office/drawing/2014/main" id="{29E68FA2-1521-9215-D907-06E0A3AE46DD}"/>
              </a:ext>
            </a:extLst>
          </p:cNvPr>
          <p:cNvSpPr txBox="1"/>
          <p:nvPr/>
        </p:nvSpPr>
        <p:spPr>
          <a:xfrm>
            <a:off x="420039" y="2117485"/>
            <a:ext cx="6864380" cy="646331"/>
          </a:xfrm>
          <a:prstGeom prst="rect">
            <a:avLst/>
          </a:prstGeom>
          <a:noFill/>
        </p:spPr>
        <p:txBody>
          <a:bodyPr wrap="none" rtlCol="0">
            <a:spAutoFit/>
          </a:bodyPr>
          <a:lstStyle/>
          <a:p>
            <a:r>
              <a:rPr lang="en-US" sz="3600" dirty="0">
                <a:latin typeface="Chalk Board" panose="02000500000000000000" pitchFamily="2" charset="0"/>
              </a:rPr>
              <a:t>An encryption scheme has three main algorithms </a:t>
            </a:r>
          </a:p>
        </p:txBody>
      </p:sp>
      <p:sp>
        <p:nvSpPr>
          <p:cNvPr id="4" name="TextBox 3">
            <a:extLst>
              <a:ext uri="{FF2B5EF4-FFF2-40B4-BE49-F238E27FC236}">
                <a16:creationId xmlns:a16="http://schemas.microsoft.com/office/drawing/2014/main" id="{C197B03E-51A5-D8E9-1EE2-F2DFDAA00D63}"/>
              </a:ext>
            </a:extLst>
          </p:cNvPr>
          <p:cNvSpPr txBox="1"/>
          <p:nvPr/>
        </p:nvSpPr>
        <p:spPr>
          <a:xfrm>
            <a:off x="1532984" y="3105834"/>
            <a:ext cx="3350597" cy="707886"/>
          </a:xfrm>
          <a:prstGeom prst="rect">
            <a:avLst/>
          </a:prstGeom>
          <a:noFill/>
        </p:spPr>
        <p:txBody>
          <a:bodyPr wrap="none" rtlCol="0">
            <a:spAutoFit/>
          </a:bodyPr>
          <a:lstStyle/>
          <a:p>
            <a:r>
              <a:rPr lang="en-US" sz="4000" dirty="0">
                <a:latin typeface="Chalk Board" panose="02000500000000000000" pitchFamily="2" charset="0"/>
              </a:rPr>
              <a:t>Gen creates the keys</a:t>
            </a:r>
          </a:p>
        </p:txBody>
      </p:sp>
      <p:sp>
        <p:nvSpPr>
          <p:cNvPr id="5" name="TextBox 4">
            <a:extLst>
              <a:ext uri="{FF2B5EF4-FFF2-40B4-BE49-F238E27FC236}">
                <a16:creationId xmlns:a16="http://schemas.microsoft.com/office/drawing/2014/main" id="{5882B90B-C621-FE34-B447-63BB7F843C0F}"/>
              </a:ext>
            </a:extLst>
          </p:cNvPr>
          <p:cNvSpPr txBox="1"/>
          <p:nvPr/>
        </p:nvSpPr>
        <p:spPr>
          <a:xfrm>
            <a:off x="1532984" y="3869556"/>
            <a:ext cx="5979522" cy="707886"/>
          </a:xfrm>
          <a:prstGeom prst="rect">
            <a:avLst/>
          </a:prstGeom>
          <a:noFill/>
        </p:spPr>
        <p:txBody>
          <a:bodyPr wrap="none" rtlCol="0">
            <a:spAutoFit/>
          </a:bodyPr>
          <a:lstStyle/>
          <a:p>
            <a:r>
              <a:rPr lang="en-US" sz="4000" dirty="0">
                <a:latin typeface="Chalk Board" panose="02000500000000000000" pitchFamily="2" charset="0"/>
              </a:rPr>
              <a:t>Enc locks a message under a given key</a:t>
            </a:r>
          </a:p>
        </p:txBody>
      </p:sp>
      <p:sp>
        <p:nvSpPr>
          <p:cNvPr id="6" name="TextBox 5">
            <a:extLst>
              <a:ext uri="{FF2B5EF4-FFF2-40B4-BE49-F238E27FC236}">
                <a16:creationId xmlns:a16="http://schemas.microsoft.com/office/drawing/2014/main" id="{45E5A3BD-6E4D-B209-1D99-D82AE2C7A879}"/>
              </a:ext>
            </a:extLst>
          </p:cNvPr>
          <p:cNvSpPr txBox="1"/>
          <p:nvPr/>
        </p:nvSpPr>
        <p:spPr>
          <a:xfrm>
            <a:off x="1532984" y="4633278"/>
            <a:ext cx="6346609" cy="707886"/>
          </a:xfrm>
          <a:prstGeom prst="rect">
            <a:avLst/>
          </a:prstGeom>
          <a:noFill/>
        </p:spPr>
        <p:txBody>
          <a:bodyPr wrap="none" rtlCol="0">
            <a:spAutoFit/>
          </a:bodyPr>
          <a:lstStyle/>
          <a:p>
            <a:r>
              <a:rPr lang="en-US" sz="4000" dirty="0">
                <a:latin typeface="Chalk Board" panose="02000500000000000000" pitchFamily="2" charset="0"/>
              </a:rPr>
              <a:t>Dec unlocks a message under a given key</a:t>
            </a:r>
          </a:p>
        </p:txBody>
      </p:sp>
    </p:spTree>
    <p:extLst>
      <p:ext uri="{BB962C8B-B14F-4D97-AF65-F5344CB8AC3E}">
        <p14:creationId xmlns:p14="http://schemas.microsoft.com/office/powerpoint/2010/main" val="83628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411">
        <p159:morph option="byObject"/>
      </p:transition>
    </mc:Choice>
    <mc:Fallback xmlns="">
      <p:transition spd="slow" advTm="30411">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68D6-998A-001B-7F10-DE901FFC89DB}"/>
              </a:ext>
            </a:extLst>
          </p:cNvPr>
          <p:cNvSpPr>
            <a:spLocks noGrp="1"/>
          </p:cNvSpPr>
          <p:nvPr>
            <p:ph type="title"/>
          </p:nvPr>
        </p:nvSpPr>
        <p:spPr/>
        <p:txBody>
          <a:bodyPr>
            <a:normAutofit/>
          </a:bodyPr>
          <a:lstStyle/>
          <a:p>
            <a:r>
              <a:rPr lang="en-US" sz="7200" dirty="0">
                <a:latin typeface="Chalk Board" panose="02000500000000000000" pitchFamily="2" charset="0"/>
              </a:rPr>
              <a:t>Tor</a:t>
            </a:r>
          </a:p>
        </p:txBody>
      </p:sp>
      <p:sp>
        <p:nvSpPr>
          <p:cNvPr id="4" name="TextBox 3">
            <a:extLst>
              <a:ext uri="{FF2B5EF4-FFF2-40B4-BE49-F238E27FC236}">
                <a16:creationId xmlns:a16="http://schemas.microsoft.com/office/drawing/2014/main" id="{0835AC3D-9078-0304-1388-B7F05DFE7CBA}"/>
              </a:ext>
            </a:extLst>
          </p:cNvPr>
          <p:cNvSpPr txBox="1"/>
          <p:nvPr/>
        </p:nvSpPr>
        <p:spPr>
          <a:xfrm>
            <a:off x="271631" y="5256650"/>
            <a:ext cx="10787230" cy="1569660"/>
          </a:xfrm>
          <a:prstGeom prst="rect">
            <a:avLst/>
          </a:prstGeom>
          <a:noFill/>
        </p:spPr>
        <p:txBody>
          <a:bodyPr wrap="square">
            <a:spAutoFit/>
          </a:bodyPr>
          <a:lstStyle/>
          <a:p>
            <a:br>
              <a:rPr lang="en-US" sz="3200" dirty="0">
                <a:effectLst/>
                <a:latin typeface="Chalk Board" panose="02000500000000000000" pitchFamily="2" charset="0"/>
              </a:rPr>
            </a:br>
            <a:r>
              <a:rPr lang="en-US" sz="3200" dirty="0">
                <a:effectLst/>
                <a:latin typeface="Chalk Board" panose="02000500000000000000" pitchFamily="2" charset="0"/>
              </a:rPr>
              <a:t>Tor makes internet browsing </a:t>
            </a:r>
            <a:r>
              <a:rPr lang="en-US" sz="3200" dirty="0" err="1">
                <a:effectLst/>
                <a:latin typeface="Chalk Board" panose="02000500000000000000" pitchFamily="2" charset="0"/>
              </a:rPr>
              <a:t>unlinkably</a:t>
            </a:r>
            <a:r>
              <a:rPr lang="en-US" sz="3200" dirty="0">
                <a:effectLst/>
                <a:latin typeface="Chalk Board" panose="02000500000000000000" pitchFamily="2" charset="0"/>
              </a:rPr>
              <a:t> anonymous. But Tor does not (and cannot) hide the existence of the transaction (website visit) altogether </a:t>
            </a:r>
          </a:p>
        </p:txBody>
      </p:sp>
      <p:sp>
        <p:nvSpPr>
          <p:cNvPr id="6" name="TextBox 5">
            <a:extLst>
              <a:ext uri="{FF2B5EF4-FFF2-40B4-BE49-F238E27FC236}">
                <a16:creationId xmlns:a16="http://schemas.microsoft.com/office/drawing/2014/main" id="{54CAF33A-C6AC-B8D7-068D-7C8C9B8E3EFC}"/>
              </a:ext>
            </a:extLst>
          </p:cNvPr>
          <p:cNvSpPr txBox="1"/>
          <p:nvPr/>
        </p:nvSpPr>
        <p:spPr>
          <a:xfrm>
            <a:off x="431650" y="1593209"/>
            <a:ext cx="11328699" cy="1200329"/>
          </a:xfrm>
          <a:prstGeom prst="rect">
            <a:avLst/>
          </a:prstGeom>
          <a:noFill/>
        </p:spPr>
        <p:txBody>
          <a:bodyPr wrap="square">
            <a:spAutoFit/>
          </a:bodyPr>
          <a:lstStyle/>
          <a:p>
            <a:r>
              <a:rPr lang="en-US" sz="3600" dirty="0">
                <a:solidFill>
                  <a:srgbClr val="FF0000"/>
                </a:solidFill>
                <a:effectLst/>
                <a:latin typeface="Chalk Board" panose="02000500000000000000" pitchFamily="2" charset="0"/>
              </a:rPr>
              <a:t>Tor </a:t>
            </a:r>
            <a:r>
              <a:rPr lang="en-US" sz="3600" dirty="0">
                <a:effectLst/>
                <a:latin typeface="Chalk Board" panose="02000500000000000000" pitchFamily="2" charset="0"/>
              </a:rPr>
              <a:t>is a successful privacy-enhancing technology that works at the transport layer with ≈2 million daily users </a:t>
            </a:r>
          </a:p>
        </p:txBody>
      </p:sp>
      <p:sp>
        <p:nvSpPr>
          <p:cNvPr id="8" name="TextBox 7">
            <a:extLst>
              <a:ext uri="{FF2B5EF4-FFF2-40B4-BE49-F238E27FC236}">
                <a16:creationId xmlns:a16="http://schemas.microsoft.com/office/drawing/2014/main" id="{5602F0ED-3D0B-7F84-E7A7-F89C445DE44D}"/>
              </a:ext>
            </a:extLst>
          </p:cNvPr>
          <p:cNvSpPr txBox="1"/>
          <p:nvPr/>
        </p:nvSpPr>
        <p:spPr>
          <a:xfrm>
            <a:off x="271631" y="2918772"/>
            <a:ext cx="6094206" cy="646331"/>
          </a:xfrm>
          <a:prstGeom prst="rect">
            <a:avLst/>
          </a:prstGeom>
          <a:noFill/>
        </p:spPr>
        <p:txBody>
          <a:bodyPr wrap="square">
            <a:spAutoFit/>
          </a:bodyPr>
          <a:lstStyle/>
          <a:p>
            <a:r>
              <a:rPr lang="en-US" sz="3600" dirty="0">
                <a:effectLst/>
                <a:latin typeface="Chalk Board" panose="02000500000000000000" pitchFamily="2" charset="0"/>
              </a:rPr>
              <a:t>Why do we need Tor when we have TLS? </a:t>
            </a:r>
          </a:p>
        </p:txBody>
      </p:sp>
      <p:sp>
        <p:nvSpPr>
          <p:cNvPr id="10" name="TextBox 9">
            <a:extLst>
              <a:ext uri="{FF2B5EF4-FFF2-40B4-BE49-F238E27FC236}">
                <a16:creationId xmlns:a16="http://schemas.microsoft.com/office/drawing/2014/main" id="{3FBED186-5ADE-779F-0890-261FDC0511ED}"/>
              </a:ext>
            </a:extLst>
          </p:cNvPr>
          <p:cNvSpPr txBox="1"/>
          <p:nvPr/>
        </p:nvSpPr>
        <p:spPr>
          <a:xfrm>
            <a:off x="1390426" y="3952896"/>
            <a:ext cx="9960237" cy="461665"/>
          </a:xfrm>
          <a:prstGeom prst="rect">
            <a:avLst/>
          </a:prstGeom>
          <a:noFill/>
        </p:spPr>
        <p:txBody>
          <a:bodyPr wrap="square">
            <a:spAutoFit/>
          </a:bodyPr>
          <a:lstStyle/>
          <a:p>
            <a:r>
              <a:rPr lang="en-US" sz="2400" dirty="0">
                <a:effectLst/>
                <a:latin typeface="Chalk Board" panose="02000500000000000000" pitchFamily="2" charset="0"/>
              </a:rPr>
              <a:t>We also want to protect </a:t>
            </a:r>
            <a:r>
              <a:rPr lang="en-US" sz="2400" dirty="0">
                <a:solidFill>
                  <a:srgbClr val="FF0000"/>
                </a:solidFill>
                <a:effectLst/>
                <a:latin typeface="Chalk Board" panose="02000500000000000000" pitchFamily="2" charset="0"/>
              </a:rPr>
              <a:t>metadata </a:t>
            </a:r>
            <a:r>
              <a:rPr lang="en-US" sz="2400" dirty="0">
                <a:effectLst/>
                <a:latin typeface="Chalk Board" panose="02000500000000000000" pitchFamily="2" charset="0"/>
              </a:rPr>
              <a:t>about the communication: e.g., IP addresses, browser fingerprints. </a:t>
            </a:r>
          </a:p>
        </p:txBody>
      </p:sp>
      <p:sp>
        <p:nvSpPr>
          <p:cNvPr id="12" name="TextBox 11">
            <a:extLst>
              <a:ext uri="{FF2B5EF4-FFF2-40B4-BE49-F238E27FC236}">
                <a16:creationId xmlns:a16="http://schemas.microsoft.com/office/drawing/2014/main" id="{037AD7CE-E2D9-C957-AD75-79DDC6A3446C}"/>
              </a:ext>
            </a:extLst>
          </p:cNvPr>
          <p:cNvSpPr txBox="1"/>
          <p:nvPr/>
        </p:nvSpPr>
        <p:spPr>
          <a:xfrm>
            <a:off x="1390426" y="3484857"/>
            <a:ext cx="6094206" cy="461665"/>
          </a:xfrm>
          <a:prstGeom prst="rect">
            <a:avLst/>
          </a:prstGeom>
          <a:noFill/>
        </p:spPr>
        <p:txBody>
          <a:bodyPr wrap="square">
            <a:spAutoFit/>
          </a:bodyPr>
          <a:lstStyle/>
          <a:p>
            <a:r>
              <a:rPr lang="en-US" sz="2400" dirty="0">
                <a:effectLst/>
                <a:latin typeface="Chalk Board" panose="02000500000000000000" pitchFamily="2" charset="0"/>
              </a:rPr>
              <a:t>TLS protects data. </a:t>
            </a:r>
            <a:endParaRPr lang="en-US" sz="2400" dirty="0">
              <a:latin typeface="Chalk Board" panose="02000500000000000000" pitchFamily="2" charset="0"/>
            </a:endParaRPr>
          </a:p>
        </p:txBody>
      </p:sp>
      <p:sp>
        <p:nvSpPr>
          <p:cNvPr id="14" name="TextBox 13">
            <a:extLst>
              <a:ext uri="{FF2B5EF4-FFF2-40B4-BE49-F238E27FC236}">
                <a16:creationId xmlns:a16="http://schemas.microsoft.com/office/drawing/2014/main" id="{5B9B93B9-2916-79F4-5E40-DAA978FB43DF}"/>
              </a:ext>
            </a:extLst>
          </p:cNvPr>
          <p:cNvSpPr txBox="1"/>
          <p:nvPr/>
        </p:nvSpPr>
        <p:spPr>
          <a:xfrm>
            <a:off x="271631" y="4422932"/>
            <a:ext cx="11637084" cy="646331"/>
          </a:xfrm>
          <a:prstGeom prst="rect">
            <a:avLst/>
          </a:prstGeom>
          <a:noFill/>
        </p:spPr>
        <p:txBody>
          <a:bodyPr wrap="square">
            <a:spAutoFit/>
          </a:bodyPr>
          <a:lstStyle/>
          <a:p>
            <a:r>
              <a:rPr lang="en-US" sz="3600" dirty="0">
                <a:effectLst/>
                <a:latin typeface="Chalk Board" panose="02000500000000000000" pitchFamily="2" charset="0"/>
              </a:rPr>
              <a:t>Tor is a low-latency anonymous communication system</a:t>
            </a:r>
            <a:endParaRPr lang="en-US" sz="3600" dirty="0">
              <a:latin typeface="Chalk Board" panose="02000500000000000000" pitchFamily="2" charset="0"/>
            </a:endParaRPr>
          </a:p>
        </p:txBody>
      </p:sp>
      <p:sp>
        <p:nvSpPr>
          <p:cNvPr id="16" name="TextBox 15">
            <a:extLst>
              <a:ext uri="{FF2B5EF4-FFF2-40B4-BE49-F238E27FC236}">
                <a16:creationId xmlns:a16="http://schemas.microsoft.com/office/drawing/2014/main" id="{198783DE-8AA1-C984-E8B9-31414F349E2A}"/>
              </a:ext>
            </a:extLst>
          </p:cNvPr>
          <p:cNvSpPr txBox="1"/>
          <p:nvPr/>
        </p:nvSpPr>
        <p:spPr>
          <a:xfrm>
            <a:off x="949363" y="5086062"/>
            <a:ext cx="9022976" cy="461665"/>
          </a:xfrm>
          <a:prstGeom prst="rect">
            <a:avLst/>
          </a:prstGeom>
          <a:noFill/>
        </p:spPr>
        <p:txBody>
          <a:bodyPr wrap="square">
            <a:spAutoFit/>
          </a:bodyPr>
          <a:lstStyle/>
          <a:p>
            <a:r>
              <a:rPr lang="en-US" sz="2400" dirty="0">
                <a:effectLst/>
                <a:latin typeface="Chalk Board" panose="02000500000000000000" pitchFamily="2" charset="0"/>
              </a:rPr>
              <a:t>Tor has about 7000 </a:t>
            </a:r>
            <a:r>
              <a:rPr lang="en-US" sz="2400" dirty="0">
                <a:solidFill>
                  <a:srgbClr val="FF0000"/>
                </a:solidFill>
                <a:effectLst/>
                <a:latin typeface="Chalk Board" panose="02000500000000000000" pitchFamily="2" charset="0"/>
              </a:rPr>
              <a:t>nodes </a:t>
            </a:r>
            <a:r>
              <a:rPr lang="en-US" sz="2400" dirty="0">
                <a:effectLst/>
                <a:latin typeface="Chalk Board" panose="02000500000000000000" pitchFamily="2" charset="0"/>
              </a:rPr>
              <a:t>scattered around the Internet; these are also called </a:t>
            </a:r>
            <a:r>
              <a:rPr lang="en-US" sz="2400" dirty="0">
                <a:solidFill>
                  <a:srgbClr val="FF0000"/>
                </a:solidFill>
                <a:effectLst/>
                <a:latin typeface="Chalk Board" panose="02000500000000000000" pitchFamily="2" charset="0"/>
              </a:rPr>
              <a:t>Onion Routers </a:t>
            </a:r>
            <a:endParaRPr lang="en-US" sz="2400" dirty="0">
              <a:effectLst/>
              <a:latin typeface="Chalk Board" panose="02000500000000000000" pitchFamily="2" charset="0"/>
            </a:endParaRPr>
          </a:p>
        </p:txBody>
      </p:sp>
    </p:spTree>
    <p:extLst>
      <p:ext uri="{BB962C8B-B14F-4D97-AF65-F5344CB8AC3E}">
        <p14:creationId xmlns:p14="http://schemas.microsoft.com/office/powerpoint/2010/main" val="380488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P spid="14" grpId="0"/>
      <p:bldP spid="1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Onion outline">
            <a:extLst>
              <a:ext uri="{FF2B5EF4-FFF2-40B4-BE49-F238E27FC236}">
                <a16:creationId xmlns:a16="http://schemas.microsoft.com/office/drawing/2014/main" id="{8A4E64D6-24A9-AD9B-EF8D-84B09159A7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2594933" y="2135087"/>
            <a:ext cx="1234957" cy="1234957"/>
          </a:xfrm>
          <a:prstGeom prst="rect">
            <a:avLst/>
          </a:prstGeom>
        </p:spPr>
      </p:pic>
      <p:pic>
        <p:nvPicPr>
          <p:cNvPr id="5" name="Graphic 4" descr="Onion outline">
            <a:extLst>
              <a:ext uri="{FF2B5EF4-FFF2-40B4-BE49-F238E27FC236}">
                <a16:creationId xmlns:a16="http://schemas.microsoft.com/office/drawing/2014/main" id="{4AA08575-D56C-6493-9094-34D3FA608E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3565866" y="4336648"/>
            <a:ext cx="1234957" cy="1234957"/>
          </a:xfrm>
          <a:prstGeom prst="rect">
            <a:avLst/>
          </a:prstGeom>
        </p:spPr>
      </p:pic>
      <p:pic>
        <p:nvPicPr>
          <p:cNvPr id="6" name="Graphic 5" descr="Onion outline">
            <a:extLst>
              <a:ext uri="{FF2B5EF4-FFF2-40B4-BE49-F238E27FC236}">
                <a16:creationId xmlns:a16="http://schemas.microsoft.com/office/drawing/2014/main" id="{89D090B2-E9BE-82C1-C360-6F5795B20C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282238" y="1518115"/>
            <a:ext cx="1234957" cy="1234957"/>
          </a:xfrm>
          <a:prstGeom prst="rect">
            <a:avLst/>
          </a:prstGeom>
        </p:spPr>
      </p:pic>
      <p:pic>
        <p:nvPicPr>
          <p:cNvPr id="7" name="Graphic 6" descr="Onion outline">
            <a:extLst>
              <a:ext uri="{FF2B5EF4-FFF2-40B4-BE49-F238E27FC236}">
                <a16:creationId xmlns:a16="http://schemas.microsoft.com/office/drawing/2014/main" id="{983EEEBB-2B11-B956-8935-3B9D3DEA1F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712722" y="4336647"/>
            <a:ext cx="1234957" cy="1234957"/>
          </a:xfrm>
          <a:prstGeom prst="rect">
            <a:avLst/>
          </a:prstGeom>
        </p:spPr>
      </p:pic>
      <p:pic>
        <p:nvPicPr>
          <p:cNvPr id="8" name="Graphic 7" descr="Onion outline">
            <a:extLst>
              <a:ext uri="{FF2B5EF4-FFF2-40B4-BE49-F238E27FC236}">
                <a16:creationId xmlns:a16="http://schemas.microsoft.com/office/drawing/2014/main" id="{DB38DAB9-FC2D-91C2-CA9C-97C2C6E46D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7405027" y="2114616"/>
            <a:ext cx="1234957" cy="1234957"/>
          </a:xfrm>
          <a:prstGeom prst="rect">
            <a:avLst/>
          </a:prstGeom>
        </p:spPr>
      </p:pic>
      <p:pic>
        <p:nvPicPr>
          <p:cNvPr id="10" name="Graphic 9" descr="Server outline">
            <a:extLst>
              <a:ext uri="{FF2B5EF4-FFF2-40B4-BE49-F238E27FC236}">
                <a16:creationId xmlns:a16="http://schemas.microsoft.com/office/drawing/2014/main" id="{24D281D6-E2C4-D27B-531C-605FFEF52B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7775" y="3203989"/>
            <a:ext cx="1750136" cy="1750136"/>
          </a:xfrm>
          <a:prstGeom prst="rect">
            <a:avLst/>
          </a:prstGeom>
        </p:spPr>
      </p:pic>
      <p:pic>
        <p:nvPicPr>
          <p:cNvPr id="12" name="Graphic 11" descr="Female Profile outline">
            <a:extLst>
              <a:ext uri="{FF2B5EF4-FFF2-40B4-BE49-F238E27FC236}">
                <a16:creationId xmlns:a16="http://schemas.microsoft.com/office/drawing/2014/main" id="{2D90C089-CB10-2C71-AD35-F5F3540B37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8884" y="3676050"/>
            <a:ext cx="1352872" cy="135287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690587-8F93-402A-1E57-212CC22BAC98}"/>
                  </a:ext>
                </a:extLst>
              </p:cNvPr>
              <p:cNvSpPr txBox="1"/>
              <p:nvPr/>
            </p:nvSpPr>
            <p:spPr>
              <a:xfrm>
                <a:off x="3004597" y="3260043"/>
                <a:ext cx="415627" cy="658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1</m:t>
                          </m:r>
                        </m:sub>
                      </m:sSub>
                    </m:oMath>
                  </m:oMathPara>
                </a14:m>
                <a:endParaRPr lang="en-US" sz="40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63690587-8F93-402A-1E57-212CC22BAC98}"/>
                  </a:ext>
                </a:extLst>
              </p:cNvPr>
              <p:cNvSpPr txBox="1">
                <a:spLocks noRot="1" noChangeAspect="1" noMove="1" noResize="1" noEditPoints="1" noAdjustHandles="1" noChangeArrowheads="1" noChangeShapeType="1" noTextEdit="1"/>
              </p:cNvSpPr>
              <p:nvPr/>
            </p:nvSpPr>
            <p:spPr>
              <a:xfrm>
                <a:off x="3004597" y="3260043"/>
                <a:ext cx="415627" cy="658770"/>
              </a:xfrm>
              <a:prstGeom prst="rect">
                <a:avLst/>
              </a:prstGeom>
              <a:blipFill>
                <a:blip r:embed="rId8"/>
                <a:stretch>
                  <a:fillRect l="-14706" r="-20588"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165070-6A08-9D11-4B39-B673355DB48F}"/>
                  </a:ext>
                </a:extLst>
              </p:cNvPr>
              <p:cNvSpPr txBox="1"/>
              <p:nvPr/>
            </p:nvSpPr>
            <p:spPr>
              <a:xfrm>
                <a:off x="5914573" y="2601273"/>
                <a:ext cx="497379" cy="656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2</m:t>
                          </m:r>
                        </m:sub>
                      </m:sSub>
                    </m:oMath>
                  </m:oMathPara>
                </a14:m>
                <a:endParaRPr lang="en-US" sz="40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88165070-6A08-9D11-4B39-B673355DB48F}"/>
                  </a:ext>
                </a:extLst>
              </p:cNvPr>
              <p:cNvSpPr txBox="1">
                <a:spLocks noRot="1" noChangeAspect="1" noMove="1" noResize="1" noEditPoints="1" noAdjustHandles="1" noChangeArrowheads="1" noChangeShapeType="1" noTextEdit="1"/>
              </p:cNvSpPr>
              <p:nvPr/>
            </p:nvSpPr>
            <p:spPr>
              <a:xfrm>
                <a:off x="5914573" y="2601273"/>
                <a:ext cx="497379" cy="656975"/>
              </a:xfrm>
              <a:prstGeom prst="rect">
                <a:avLst/>
              </a:prstGeom>
              <a:blipFill>
                <a:blip r:embed="rId9"/>
                <a:stretch>
                  <a:fillRect l="-12500" r="-20000"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640694B-74C1-F35E-E451-79C6C956A864}"/>
                  </a:ext>
                </a:extLst>
              </p:cNvPr>
              <p:cNvSpPr txBox="1"/>
              <p:nvPr/>
            </p:nvSpPr>
            <p:spPr>
              <a:xfrm>
                <a:off x="6174533" y="5302073"/>
                <a:ext cx="502189" cy="654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3</m:t>
                          </m:r>
                        </m:sub>
                      </m:sSub>
                    </m:oMath>
                  </m:oMathPara>
                </a14:m>
                <a:endParaRPr lang="en-US" sz="4000" dirty="0">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2640694B-74C1-F35E-E451-79C6C956A864}"/>
                  </a:ext>
                </a:extLst>
              </p:cNvPr>
              <p:cNvSpPr txBox="1">
                <a:spLocks noRot="1" noChangeAspect="1" noMove="1" noResize="1" noEditPoints="1" noAdjustHandles="1" noChangeArrowheads="1" noChangeShapeType="1" noTextEdit="1"/>
              </p:cNvSpPr>
              <p:nvPr/>
            </p:nvSpPr>
            <p:spPr>
              <a:xfrm>
                <a:off x="6174533" y="5302073"/>
                <a:ext cx="502189" cy="654731"/>
              </a:xfrm>
              <a:prstGeom prst="rect">
                <a:avLst/>
              </a:prstGeom>
              <a:blipFill>
                <a:blip r:embed="rId10"/>
                <a:stretch>
                  <a:fillRect l="-15000" r="-20000" b="-2115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DCCC8F2F-903A-9E2A-5D3A-F081F719823A}"/>
              </a:ext>
            </a:extLst>
          </p:cNvPr>
          <p:cNvSpPr txBox="1"/>
          <p:nvPr/>
        </p:nvSpPr>
        <p:spPr>
          <a:xfrm>
            <a:off x="582516" y="711648"/>
            <a:ext cx="9594218" cy="584775"/>
          </a:xfrm>
          <a:prstGeom prst="rect">
            <a:avLst/>
          </a:prstGeom>
          <a:noFill/>
        </p:spPr>
        <p:txBody>
          <a:bodyPr wrap="square">
            <a:spAutoFit/>
          </a:bodyPr>
          <a:lstStyle/>
          <a:p>
            <a:r>
              <a:rPr lang="en-US" sz="3200" dirty="0">
                <a:effectLst/>
                <a:latin typeface="Chalk Board" panose="02000500000000000000" pitchFamily="2" charset="0"/>
              </a:rPr>
              <a:t>Alice wants to connect to a server without revealing her IP address </a:t>
            </a:r>
          </a:p>
        </p:txBody>
      </p:sp>
      <p:sp>
        <p:nvSpPr>
          <p:cNvPr id="21" name="TextBox 20">
            <a:extLst>
              <a:ext uri="{FF2B5EF4-FFF2-40B4-BE49-F238E27FC236}">
                <a16:creationId xmlns:a16="http://schemas.microsoft.com/office/drawing/2014/main" id="{144391EF-87D9-3F34-1332-6FBD1B7AB394}"/>
              </a:ext>
            </a:extLst>
          </p:cNvPr>
          <p:cNvSpPr txBox="1"/>
          <p:nvPr/>
        </p:nvSpPr>
        <p:spPr>
          <a:xfrm>
            <a:off x="238884" y="6232973"/>
            <a:ext cx="9722697" cy="523220"/>
          </a:xfrm>
          <a:prstGeom prst="rect">
            <a:avLst/>
          </a:prstGeom>
          <a:noFill/>
        </p:spPr>
        <p:txBody>
          <a:bodyPr wrap="square">
            <a:spAutoFit/>
          </a:bodyPr>
          <a:lstStyle/>
          <a:p>
            <a:r>
              <a:rPr lang="en-US" sz="2800" dirty="0">
                <a:effectLst/>
                <a:latin typeface="Chalk Board" panose="02000500000000000000" pitchFamily="2" charset="0"/>
              </a:rPr>
              <a:t>Alice has a global view of available Onion Routers (and their verification keys!) </a:t>
            </a:r>
          </a:p>
        </p:txBody>
      </p:sp>
    </p:spTree>
    <p:extLst>
      <p:ext uri="{BB962C8B-B14F-4D97-AF65-F5344CB8AC3E}">
        <p14:creationId xmlns:p14="http://schemas.microsoft.com/office/powerpoint/2010/main" val="30365238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E5456-329E-FAB1-7ECB-1B37507FC15F}"/>
            </a:ext>
          </a:extLst>
        </p:cNvPr>
        <p:cNvGrpSpPr/>
        <p:nvPr/>
      </p:nvGrpSpPr>
      <p:grpSpPr>
        <a:xfrm>
          <a:off x="0" y="0"/>
          <a:ext cx="0" cy="0"/>
          <a:chOff x="0" y="0"/>
          <a:chExt cx="0" cy="0"/>
        </a:xfrm>
      </p:grpSpPr>
      <p:pic>
        <p:nvPicPr>
          <p:cNvPr id="4" name="Graphic 3" descr="Onion outline">
            <a:extLst>
              <a:ext uri="{FF2B5EF4-FFF2-40B4-BE49-F238E27FC236}">
                <a16:creationId xmlns:a16="http://schemas.microsoft.com/office/drawing/2014/main" id="{42326AD6-0A6B-021D-9A15-A33E76713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2562661" y="2135755"/>
            <a:ext cx="1234957" cy="1234957"/>
          </a:xfrm>
          <a:prstGeom prst="rect">
            <a:avLst/>
          </a:prstGeom>
        </p:spPr>
      </p:pic>
      <p:pic>
        <p:nvPicPr>
          <p:cNvPr id="5" name="Graphic 4" descr="Onion outline">
            <a:extLst>
              <a:ext uri="{FF2B5EF4-FFF2-40B4-BE49-F238E27FC236}">
                <a16:creationId xmlns:a16="http://schemas.microsoft.com/office/drawing/2014/main" id="{CC4B3CF7-330E-37A0-E42A-84DF3E06A4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3533594" y="4337316"/>
            <a:ext cx="1234957" cy="1234957"/>
          </a:xfrm>
          <a:prstGeom prst="rect">
            <a:avLst/>
          </a:prstGeom>
        </p:spPr>
      </p:pic>
      <p:pic>
        <p:nvPicPr>
          <p:cNvPr id="6" name="Graphic 5" descr="Onion outline">
            <a:extLst>
              <a:ext uri="{FF2B5EF4-FFF2-40B4-BE49-F238E27FC236}">
                <a16:creationId xmlns:a16="http://schemas.microsoft.com/office/drawing/2014/main" id="{5E1F4BCF-720E-247A-A4F8-0BBEA27EEF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249966" y="1518783"/>
            <a:ext cx="1234957" cy="1234957"/>
          </a:xfrm>
          <a:prstGeom prst="rect">
            <a:avLst/>
          </a:prstGeom>
        </p:spPr>
      </p:pic>
      <p:pic>
        <p:nvPicPr>
          <p:cNvPr id="7" name="Graphic 6" descr="Onion outline">
            <a:extLst>
              <a:ext uri="{FF2B5EF4-FFF2-40B4-BE49-F238E27FC236}">
                <a16:creationId xmlns:a16="http://schemas.microsoft.com/office/drawing/2014/main" id="{871BC01E-6B2D-1E0C-290A-C3486C6850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680450" y="4337315"/>
            <a:ext cx="1234957" cy="1234957"/>
          </a:xfrm>
          <a:prstGeom prst="rect">
            <a:avLst/>
          </a:prstGeom>
        </p:spPr>
      </p:pic>
      <p:pic>
        <p:nvPicPr>
          <p:cNvPr id="8" name="Graphic 7" descr="Onion outline">
            <a:extLst>
              <a:ext uri="{FF2B5EF4-FFF2-40B4-BE49-F238E27FC236}">
                <a16:creationId xmlns:a16="http://schemas.microsoft.com/office/drawing/2014/main" id="{83E9214F-2F0C-9C44-B874-8B37081A9A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7372755" y="2115284"/>
            <a:ext cx="1234957" cy="1234957"/>
          </a:xfrm>
          <a:prstGeom prst="rect">
            <a:avLst/>
          </a:prstGeom>
        </p:spPr>
      </p:pic>
      <p:pic>
        <p:nvPicPr>
          <p:cNvPr id="10" name="Graphic 9" descr="Server outline">
            <a:extLst>
              <a:ext uri="{FF2B5EF4-FFF2-40B4-BE49-F238E27FC236}">
                <a16:creationId xmlns:a16="http://schemas.microsoft.com/office/drawing/2014/main" id="{1EEE557A-9712-BC07-D03F-919A6FE53A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5503" y="3204657"/>
            <a:ext cx="1750136" cy="1750136"/>
          </a:xfrm>
          <a:prstGeom prst="rect">
            <a:avLst/>
          </a:prstGeom>
        </p:spPr>
      </p:pic>
      <p:pic>
        <p:nvPicPr>
          <p:cNvPr id="12" name="Graphic 11" descr="Female Profile outline">
            <a:extLst>
              <a:ext uri="{FF2B5EF4-FFF2-40B4-BE49-F238E27FC236}">
                <a16:creationId xmlns:a16="http://schemas.microsoft.com/office/drawing/2014/main" id="{05C91BF4-CDA7-4BB6-537F-AF64AADA80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612" y="3676718"/>
            <a:ext cx="1352872" cy="135287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FC5A196-59D5-85AF-601F-EFA222D7F375}"/>
                  </a:ext>
                </a:extLst>
              </p:cNvPr>
              <p:cNvSpPr txBox="1"/>
              <p:nvPr/>
            </p:nvSpPr>
            <p:spPr>
              <a:xfrm>
                <a:off x="3059010" y="1747413"/>
                <a:ext cx="415627" cy="658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1</m:t>
                          </m:r>
                        </m:sub>
                      </m:sSub>
                    </m:oMath>
                  </m:oMathPara>
                </a14:m>
                <a:endParaRPr lang="en-US" sz="40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2FC5A196-59D5-85AF-601F-EFA222D7F375}"/>
                  </a:ext>
                </a:extLst>
              </p:cNvPr>
              <p:cNvSpPr txBox="1">
                <a:spLocks noRot="1" noChangeAspect="1" noMove="1" noResize="1" noEditPoints="1" noAdjustHandles="1" noChangeArrowheads="1" noChangeShapeType="1" noTextEdit="1"/>
              </p:cNvSpPr>
              <p:nvPr/>
            </p:nvSpPr>
            <p:spPr>
              <a:xfrm>
                <a:off x="3059010" y="1747413"/>
                <a:ext cx="415627" cy="658770"/>
              </a:xfrm>
              <a:prstGeom prst="rect">
                <a:avLst/>
              </a:prstGeom>
              <a:blipFill>
                <a:blip r:embed="rId8"/>
                <a:stretch>
                  <a:fillRect l="-14706" r="-20588"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46F2BE-2BFA-2BE7-31D4-D68EEE1B8B95}"/>
                  </a:ext>
                </a:extLst>
              </p:cNvPr>
              <p:cNvSpPr txBox="1"/>
              <p:nvPr/>
            </p:nvSpPr>
            <p:spPr>
              <a:xfrm>
                <a:off x="6543880" y="1383227"/>
                <a:ext cx="497379" cy="6569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2</m:t>
                          </m:r>
                        </m:sub>
                      </m:sSub>
                    </m:oMath>
                  </m:oMathPara>
                </a14:m>
                <a:endParaRPr lang="en-US" sz="40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2646F2BE-2BFA-2BE7-31D4-D68EEE1B8B95}"/>
                  </a:ext>
                </a:extLst>
              </p:cNvPr>
              <p:cNvSpPr txBox="1">
                <a:spLocks noRot="1" noChangeAspect="1" noMove="1" noResize="1" noEditPoints="1" noAdjustHandles="1" noChangeArrowheads="1" noChangeShapeType="1" noTextEdit="1"/>
              </p:cNvSpPr>
              <p:nvPr/>
            </p:nvSpPr>
            <p:spPr>
              <a:xfrm>
                <a:off x="6543880" y="1383227"/>
                <a:ext cx="497379" cy="656975"/>
              </a:xfrm>
              <a:prstGeom prst="rect">
                <a:avLst/>
              </a:prstGeom>
              <a:blipFill>
                <a:blip r:embed="rId9"/>
                <a:stretch>
                  <a:fillRect l="-12500" r="-20000"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C60B627-4E07-F1FF-44E4-8FC60B748B5D}"/>
                  </a:ext>
                </a:extLst>
              </p:cNvPr>
              <p:cNvSpPr txBox="1"/>
              <p:nvPr/>
            </p:nvSpPr>
            <p:spPr>
              <a:xfrm>
                <a:off x="6142261" y="5302741"/>
                <a:ext cx="502189" cy="654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3</m:t>
                          </m:r>
                        </m:sub>
                      </m:sSub>
                    </m:oMath>
                  </m:oMathPara>
                </a14:m>
                <a:endParaRPr lang="en-US" sz="4000" dirty="0">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BC60B627-4E07-F1FF-44E4-8FC60B748B5D}"/>
                  </a:ext>
                </a:extLst>
              </p:cNvPr>
              <p:cNvSpPr txBox="1">
                <a:spLocks noRot="1" noChangeAspect="1" noMove="1" noResize="1" noEditPoints="1" noAdjustHandles="1" noChangeArrowheads="1" noChangeShapeType="1" noTextEdit="1"/>
              </p:cNvSpPr>
              <p:nvPr/>
            </p:nvSpPr>
            <p:spPr>
              <a:xfrm>
                <a:off x="6142261" y="5302741"/>
                <a:ext cx="502189" cy="654731"/>
              </a:xfrm>
              <a:prstGeom prst="rect">
                <a:avLst/>
              </a:prstGeom>
              <a:blipFill>
                <a:blip r:embed="rId10"/>
                <a:stretch>
                  <a:fillRect l="-12195" r="-17073" b="-2307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56A61236-03B6-7DE8-5120-7CFCA52BBD3A}"/>
              </a:ext>
            </a:extLst>
          </p:cNvPr>
          <p:cNvCxnSpPr>
            <a:cxnSpLocks/>
          </p:cNvCxnSpPr>
          <p:nvPr/>
        </p:nvCxnSpPr>
        <p:spPr>
          <a:xfrm flipV="1">
            <a:off x="1344705" y="3029991"/>
            <a:ext cx="1378715" cy="889490"/>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B7C193-8AF1-5729-BE04-520D4926FA32}"/>
              </a:ext>
            </a:extLst>
          </p:cNvPr>
          <p:cNvSpPr txBox="1"/>
          <p:nvPr/>
        </p:nvSpPr>
        <p:spPr>
          <a:xfrm>
            <a:off x="700851" y="596257"/>
            <a:ext cx="10497859" cy="954107"/>
          </a:xfrm>
          <a:prstGeom prst="rect">
            <a:avLst/>
          </a:prstGeom>
          <a:noFill/>
        </p:spPr>
        <p:txBody>
          <a:bodyPr wrap="square">
            <a:spAutoFit/>
          </a:bodyPr>
          <a:lstStyle/>
          <a:p>
            <a:r>
              <a:rPr lang="en-US" sz="2800" dirty="0">
                <a:effectLst/>
                <a:latin typeface="Chalk Board" panose="02000500000000000000" pitchFamily="2" charset="0"/>
              </a:rPr>
              <a:t>Alice picks one of the Tor nodes (</a:t>
            </a:r>
            <a:r>
              <a:rPr lang="en-US" sz="2800" dirty="0">
                <a:latin typeface="Chalk Board" panose="02000500000000000000" pitchFamily="2" charset="0"/>
              </a:rPr>
              <a:t>n1</a:t>
            </a:r>
            <a:r>
              <a:rPr lang="en-US" sz="2800" dirty="0">
                <a:effectLst/>
                <a:latin typeface="Chalk Board" panose="02000500000000000000" pitchFamily="2" charset="0"/>
              </a:rPr>
              <a:t>) and uses public-key cryptography to establish an encrypted communication channel to it (much like TLS) </a:t>
            </a:r>
          </a:p>
        </p:txBody>
      </p:sp>
      <p:sp>
        <p:nvSpPr>
          <p:cNvPr id="18" name="TextBox 17">
            <a:extLst>
              <a:ext uri="{FF2B5EF4-FFF2-40B4-BE49-F238E27FC236}">
                <a16:creationId xmlns:a16="http://schemas.microsoft.com/office/drawing/2014/main" id="{CE677ABE-29F4-0CCD-1833-979774067694}"/>
              </a:ext>
            </a:extLst>
          </p:cNvPr>
          <p:cNvSpPr txBox="1"/>
          <p:nvPr/>
        </p:nvSpPr>
        <p:spPr>
          <a:xfrm>
            <a:off x="48055" y="6310682"/>
            <a:ext cx="6094206" cy="523220"/>
          </a:xfrm>
          <a:prstGeom prst="rect">
            <a:avLst/>
          </a:prstGeom>
          <a:noFill/>
        </p:spPr>
        <p:txBody>
          <a:bodyPr wrap="square">
            <a:spAutoFit/>
          </a:bodyPr>
          <a:lstStyle/>
          <a:p>
            <a:r>
              <a:rPr lang="en-US" sz="2800" dirty="0">
                <a:effectLst/>
                <a:latin typeface="Chalk Board" panose="02000500000000000000" pitchFamily="2" charset="0"/>
              </a:rPr>
              <a:t>The result is a secret key K1 shared by Alice and n1 </a:t>
            </a:r>
          </a:p>
        </p:txBody>
      </p:sp>
      <p:sp>
        <p:nvSpPr>
          <p:cNvPr id="19" name="TextBox 18">
            <a:extLst>
              <a:ext uri="{FF2B5EF4-FFF2-40B4-BE49-F238E27FC236}">
                <a16:creationId xmlns:a16="http://schemas.microsoft.com/office/drawing/2014/main" id="{99291F56-396E-A4BB-E16E-A1BC67C3E183}"/>
              </a:ext>
            </a:extLst>
          </p:cNvPr>
          <p:cNvSpPr txBox="1"/>
          <p:nvPr/>
        </p:nvSpPr>
        <p:spPr>
          <a:xfrm rot="19650318">
            <a:off x="493397" y="2744378"/>
            <a:ext cx="1686680" cy="523220"/>
          </a:xfrm>
          <a:prstGeom prst="rect">
            <a:avLst/>
          </a:prstGeom>
          <a:noFill/>
        </p:spPr>
        <p:txBody>
          <a:bodyPr wrap="none" rtlCol="0">
            <a:spAutoFit/>
          </a:bodyPr>
          <a:lstStyle/>
          <a:p>
            <a:r>
              <a:rPr lang="en-US" sz="2800" dirty="0">
                <a:latin typeface="Chalk Board" panose="02000500000000000000" pitchFamily="2" charset="0"/>
              </a:rPr>
              <a:t>Agree on key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9DCCCE9-59B1-0D7C-97BD-AE46DC85CE1B}"/>
                  </a:ext>
                </a:extLst>
              </p:cNvPr>
              <p:cNvSpPr txBox="1"/>
              <p:nvPr/>
            </p:nvSpPr>
            <p:spPr>
              <a:xfrm rot="20057952">
                <a:off x="1957055" y="2261812"/>
                <a:ext cx="374511" cy="4610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nor/>
                            </m:rPr>
                            <a:rPr lang="en-US" sz="2800" b="0" i="0" smtClean="0">
                              <a:latin typeface="Chalk Board" panose="02000500000000000000" pitchFamily="2" charset="0"/>
                            </a:rPr>
                            <m:t>K</m:t>
                          </m:r>
                        </m:e>
                        <m:sub>
                          <m:r>
                            <m:rPr>
                              <m:nor/>
                            </m:rPr>
                            <a:rPr lang="en-US" sz="2800" b="0" i="0" smtClean="0">
                              <a:latin typeface="Chalk Board" panose="02000500000000000000" pitchFamily="2" charset="0"/>
                            </a:rPr>
                            <m:t>1</m:t>
                          </m:r>
                        </m:sub>
                      </m:sSub>
                    </m:oMath>
                  </m:oMathPara>
                </a14:m>
                <a:endParaRPr lang="en-US" sz="2800" dirty="0">
                  <a:latin typeface="Chalk Board" panose="02000500000000000000" pitchFamily="2" charset="0"/>
                </a:endParaRPr>
              </a:p>
            </p:txBody>
          </p:sp>
        </mc:Choice>
        <mc:Fallback xmlns="">
          <p:sp>
            <p:nvSpPr>
              <p:cNvPr id="20" name="TextBox 19">
                <a:extLst>
                  <a:ext uri="{FF2B5EF4-FFF2-40B4-BE49-F238E27FC236}">
                    <a16:creationId xmlns:a16="http://schemas.microsoft.com/office/drawing/2014/main" id="{49DCCCE9-59B1-0D7C-97BD-AE46DC85CE1B}"/>
                  </a:ext>
                </a:extLst>
              </p:cNvPr>
              <p:cNvSpPr txBox="1">
                <a:spLocks noRot="1" noChangeAspect="1" noMove="1" noResize="1" noEditPoints="1" noAdjustHandles="1" noChangeArrowheads="1" noChangeShapeType="1" noTextEdit="1"/>
              </p:cNvSpPr>
              <p:nvPr/>
            </p:nvSpPr>
            <p:spPr>
              <a:xfrm rot="20057952">
                <a:off x="1957055" y="2261812"/>
                <a:ext cx="374511" cy="461088"/>
              </a:xfrm>
              <a:prstGeom prst="rect">
                <a:avLst/>
              </a:prstGeom>
              <a:blipFill>
                <a:blip r:embed="rId11"/>
                <a:stretch>
                  <a:fillRect l="-9091" r="-11364" b="-6383"/>
                </a:stretch>
              </a:blipFill>
            </p:spPr>
            <p:txBody>
              <a:bodyPr/>
              <a:lstStyle/>
              <a:p>
                <a:r>
                  <a:rPr lang="en-US">
                    <a:noFill/>
                  </a:rPr>
                  <a:t> </a:t>
                </a:r>
              </a:p>
            </p:txBody>
          </p:sp>
        </mc:Fallback>
      </mc:AlternateContent>
      <p:cxnSp>
        <p:nvCxnSpPr>
          <p:cNvPr id="9" name="Curved Connector 8">
            <a:extLst>
              <a:ext uri="{FF2B5EF4-FFF2-40B4-BE49-F238E27FC236}">
                <a16:creationId xmlns:a16="http://schemas.microsoft.com/office/drawing/2014/main" id="{9E1B0ABE-6A7C-3F3A-6C0E-39A559BDBA98}"/>
              </a:ext>
            </a:extLst>
          </p:cNvPr>
          <p:cNvCxnSpPr>
            <a:cxnSpLocks/>
          </p:cNvCxnSpPr>
          <p:nvPr/>
        </p:nvCxnSpPr>
        <p:spPr>
          <a:xfrm rot="5400000" flipH="1" flipV="1">
            <a:off x="1470193" y="3050336"/>
            <a:ext cx="801508" cy="326230"/>
          </a:xfrm>
          <a:prstGeom prst="curvedConnector3">
            <a:avLst>
              <a:gd name="adj1" fmla="val 50000"/>
            </a:avLst>
          </a:prstGeom>
          <a:ln>
            <a:prstDash val="sysDot"/>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619830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BED9A-0DAF-A07C-8880-C39FEF35930A}"/>
            </a:ext>
          </a:extLst>
        </p:cNvPr>
        <p:cNvGrpSpPr/>
        <p:nvPr/>
      </p:nvGrpSpPr>
      <p:grpSpPr>
        <a:xfrm>
          <a:off x="0" y="0"/>
          <a:ext cx="0" cy="0"/>
          <a:chOff x="0" y="0"/>
          <a:chExt cx="0" cy="0"/>
        </a:xfrm>
      </p:grpSpPr>
      <p:pic>
        <p:nvPicPr>
          <p:cNvPr id="4" name="Graphic 3" descr="Onion outline">
            <a:extLst>
              <a:ext uri="{FF2B5EF4-FFF2-40B4-BE49-F238E27FC236}">
                <a16:creationId xmlns:a16="http://schemas.microsoft.com/office/drawing/2014/main" id="{E15DB93E-EC1C-E148-C7A9-E3BC4BF4FC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2519631" y="2598334"/>
            <a:ext cx="1234957" cy="1234957"/>
          </a:xfrm>
          <a:prstGeom prst="rect">
            <a:avLst/>
          </a:prstGeom>
        </p:spPr>
      </p:pic>
      <p:pic>
        <p:nvPicPr>
          <p:cNvPr id="5" name="Graphic 4" descr="Onion outline">
            <a:extLst>
              <a:ext uri="{FF2B5EF4-FFF2-40B4-BE49-F238E27FC236}">
                <a16:creationId xmlns:a16="http://schemas.microsoft.com/office/drawing/2014/main" id="{358AA99E-EC6D-DEED-6DFB-99F1739996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3490564" y="4799895"/>
            <a:ext cx="1234957" cy="1234957"/>
          </a:xfrm>
          <a:prstGeom prst="rect">
            <a:avLst/>
          </a:prstGeom>
        </p:spPr>
      </p:pic>
      <p:pic>
        <p:nvPicPr>
          <p:cNvPr id="6" name="Graphic 5" descr="Onion outline">
            <a:extLst>
              <a:ext uri="{FF2B5EF4-FFF2-40B4-BE49-F238E27FC236}">
                <a16:creationId xmlns:a16="http://schemas.microsoft.com/office/drawing/2014/main" id="{C455B411-320F-68F2-32FD-4BB6B0FFE3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206936" y="1981362"/>
            <a:ext cx="1234957" cy="1234957"/>
          </a:xfrm>
          <a:prstGeom prst="rect">
            <a:avLst/>
          </a:prstGeom>
        </p:spPr>
      </p:pic>
      <p:pic>
        <p:nvPicPr>
          <p:cNvPr id="7" name="Graphic 6" descr="Onion outline">
            <a:extLst>
              <a:ext uri="{FF2B5EF4-FFF2-40B4-BE49-F238E27FC236}">
                <a16:creationId xmlns:a16="http://schemas.microsoft.com/office/drawing/2014/main" id="{EE26A7E2-2793-D6C3-B2C3-0AFC40417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637420" y="4799894"/>
            <a:ext cx="1234957" cy="1234957"/>
          </a:xfrm>
          <a:prstGeom prst="rect">
            <a:avLst/>
          </a:prstGeom>
        </p:spPr>
      </p:pic>
      <p:pic>
        <p:nvPicPr>
          <p:cNvPr id="8" name="Graphic 7" descr="Onion outline">
            <a:extLst>
              <a:ext uri="{FF2B5EF4-FFF2-40B4-BE49-F238E27FC236}">
                <a16:creationId xmlns:a16="http://schemas.microsoft.com/office/drawing/2014/main" id="{318EE8EB-9195-0FD2-CA9A-50CA3368F0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7329725" y="2577863"/>
            <a:ext cx="1234957" cy="1234957"/>
          </a:xfrm>
          <a:prstGeom prst="rect">
            <a:avLst/>
          </a:prstGeom>
        </p:spPr>
      </p:pic>
      <p:pic>
        <p:nvPicPr>
          <p:cNvPr id="10" name="Graphic 9" descr="Server outline">
            <a:extLst>
              <a:ext uri="{FF2B5EF4-FFF2-40B4-BE49-F238E27FC236}">
                <a16:creationId xmlns:a16="http://schemas.microsoft.com/office/drawing/2014/main" id="{21C53824-A0E7-4655-5F5D-24579A2917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2473" y="3667236"/>
            <a:ext cx="1750136" cy="1750136"/>
          </a:xfrm>
          <a:prstGeom prst="rect">
            <a:avLst/>
          </a:prstGeom>
        </p:spPr>
      </p:pic>
      <p:pic>
        <p:nvPicPr>
          <p:cNvPr id="12" name="Graphic 11" descr="Female Profile outline">
            <a:extLst>
              <a:ext uri="{FF2B5EF4-FFF2-40B4-BE49-F238E27FC236}">
                <a16:creationId xmlns:a16="http://schemas.microsoft.com/office/drawing/2014/main" id="{7197520B-03D2-F07E-C0DA-6120CE441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582" y="4139297"/>
            <a:ext cx="1352872" cy="135287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DE8D26-9930-F3C0-B969-E404A3148763}"/>
                  </a:ext>
                </a:extLst>
              </p:cNvPr>
              <p:cNvSpPr txBox="1"/>
              <p:nvPr/>
            </p:nvSpPr>
            <p:spPr>
              <a:xfrm>
                <a:off x="2296474" y="2551314"/>
                <a:ext cx="415627" cy="658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1</m:t>
                          </m:r>
                        </m:sub>
                      </m:sSub>
                    </m:oMath>
                  </m:oMathPara>
                </a14:m>
                <a:endParaRPr lang="en-US" sz="40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27DE8D26-9930-F3C0-B969-E404A3148763}"/>
                  </a:ext>
                </a:extLst>
              </p:cNvPr>
              <p:cNvSpPr txBox="1">
                <a:spLocks noRot="1" noChangeAspect="1" noMove="1" noResize="1" noEditPoints="1" noAdjustHandles="1" noChangeArrowheads="1" noChangeShapeType="1" noTextEdit="1"/>
              </p:cNvSpPr>
              <p:nvPr/>
            </p:nvSpPr>
            <p:spPr>
              <a:xfrm>
                <a:off x="2296474" y="2551314"/>
                <a:ext cx="415627" cy="658770"/>
              </a:xfrm>
              <a:prstGeom prst="rect">
                <a:avLst/>
              </a:prstGeom>
              <a:blipFill>
                <a:blip r:embed="rId8"/>
                <a:stretch>
                  <a:fillRect l="-14706" r="-20588"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D595C0-BAED-77FB-81E2-457C48CCFD8E}"/>
                  </a:ext>
                </a:extLst>
              </p:cNvPr>
              <p:cNvSpPr txBox="1"/>
              <p:nvPr/>
            </p:nvSpPr>
            <p:spPr>
              <a:xfrm>
                <a:off x="6500850" y="1855080"/>
                <a:ext cx="497379" cy="656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2</m:t>
                          </m:r>
                        </m:sub>
                      </m:sSub>
                    </m:oMath>
                  </m:oMathPara>
                </a14:m>
                <a:endParaRPr lang="en-US" sz="40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C6D595C0-BAED-77FB-81E2-457C48CCFD8E}"/>
                  </a:ext>
                </a:extLst>
              </p:cNvPr>
              <p:cNvSpPr txBox="1">
                <a:spLocks noRot="1" noChangeAspect="1" noMove="1" noResize="1" noEditPoints="1" noAdjustHandles="1" noChangeArrowheads="1" noChangeShapeType="1" noTextEdit="1"/>
              </p:cNvSpPr>
              <p:nvPr/>
            </p:nvSpPr>
            <p:spPr>
              <a:xfrm>
                <a:off x="6500850" y="1855080"/>
                <a:ext cx="497379" cy="656975"/>
              </a:xfrm>
              <a:prstGeom prst="rect">
                <a:avLst/>
              </a:prstGeom>
              <a:blipFill>
                <a:blip r:embed="rId9"/>
                <a:stretch>
                  <a:fillRect l="-12195" r="-17073"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D18F914-3B5B-E67D-9741-664861F1B294}"/>
                  </a:ext>
                </a:extLst>
              </p:cNvPr>
              <p:cNvSpPr txBox="1"/>
              <p:nvPr/>
            </p:nvSpPr>
            <p:spPr>
              <a:xfrm>
                <a:off x="6099231" y="5765320"/>
                <a:ext cx="502189" cy="654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3</m:t>
                          </m:r>
                        </m:sub>
                      </m:sSub>
                    </m:oMath>
                  </m:oMathPara>
                </a14:m>
                <a:endParaRPr lang="en-US" sz="4000" dirty="0">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CD18F914-3B5B-E67D-9741-664861F1B294}"/>
                  </a:ext>
                </a:extLst>
              </p:cNvPr>
              <p:cNvSpPr txBox="1">
                <a:spLocks noRot="1" noChangeAspect="1" noMove="1" noResize="1" noEditPoints="1" noAdjustHandles="1" noChangeArrowheads="1" noChangeShapeType="1" noTextEdit="1"/>
              </p:cNvSpPr>
              <p:nvPr/>
            </p:nvSpPr>
            <p:spPr>
              <a:xfrm>
                <a:off x="6099231" y="5765320"/>
                <a:ext cx="502189" cy="654731"/>
              </a:xfrm>
              <a:prstGeom prst="rect">
                <a:avLst/>
              </a:prstGeom>
              <a:blipFill>
                <a:blip r:embed="rId10"/>
                <a:stretch>
                  <a:fillRect l="-12500" r="-20000" b="-19231"/>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555C34A6-87A3-629C-BA70-3D9DD7563E29}"/>
              </a:ext>
            </a:extLst>
          </p:cNvPr>
          <p:cNvCxnSpPr>
            <a:cxnSpLocks/>
          </p:cNvCxnSpPr>
          <p:nvPr/>
        </p:nvCxnSpPr>
        <p:spPr>
          <a:xfrm flipV="1">
            <a:off x="1301675" y="3492570"/>
            <a:ext cx="1378715" cy="889490"/>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C3D3FA9-DCC7-6EC5-167A-309C4D99CD60}"/>
              </a:ext>
            </a:extLst>
          </p:cNvPr>
          <p:cNvCxnSpPr>
            <a:cxnSpLocks/>
          </p:cNvCxnSpPr>
          <p:nvPr/>
        </p:nvCxnSpPr>
        <p:spPr>
          <a:xfrm flipV="1">
            <a:off x="3769264" y="2771067"/>
            <a:ext cx="1577287" cy="352640"/>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3B973F4-41C9-A44A-A411-579CDFB6706A}"/>
              </a:ext>
            </a:extLst>
          </p:cNvPr>
          <p:cNvSpPr txBox="1"/>
          <p:nvPr/>
        </p:nvSpPr>
        <p:spPr>
          <a:xfrm>
            <a:off x="427419" y="683872"/>
            <a:ext cx="11337161" cy="954107"/>
          </a:xfrm>
          <a:prstGeom prst="rect">
            <a:avLst/>
          </a:prstGeom>
          <a:noFill/>
        </p:spPr>
        <p:txBody>
          <a:bodyPr wrap="square">
            <a:spAutoFit/>
          </a:bodyPr>
          <a:lstStyle/>
          <a:p>
            <a:r>
              <a:rPr lang="en-US" sz="2800" dirty="0">
                <a:effectLst/>
                <a:latin typeface="Chalk Board" panose="02000500000000000000" pitchFamily="2" charset="0"/>
              </a:rPr>
              <a:t>Alice tells n1 to contact a second node (</a:t>
            </a:r>
            <a:r>
              <a:rPr lang="en-US" sz="2800" dirty="0">
                <a:latin typeface="Chalk Board" panose="02000500000000000000" pitchFamily="2" charset="0"/>
              </a:rPr>
              <a:t>n2</a:t>
            </a:r>
            <a:r>
              <a:rPr lang="en-US" sz="2800" dirty="0">
                <a:effectLst/>
                <a:latin typeface="Chalk Board" panose="02000500000000000000" pitchFamily="2" charset="0"/>
              </a:rPr>
              <a:t>), and establishes a new encrypted communication channel to n2, </a:t>
            </a:r>
            <a:r>
              <a:rPr lang="en-US" sz="2800" dirty="0">
                <a:solidFill>
                  <a:srgbClr val="FF0000"/>
                </a:solidFill>
                <a:effectLst/>
                <a:latin typeface="Chalk Board" panose="02000500000000000000" pitchFamily="2" charset="0"/>
              </a:rPr>
              <a:t>tunneled </a:t>
            </a:r>
            <a:r>
              <a:rPr lang="en-US" sz="2800" dirty="0">
                <a:effectLst/>
                <a:latin typeface="Chalk Board" panose="02000500000000000000" pitchFamily="2" charset="0"/>
              </a:rPr>
              <a:t>within the previous one to </a:t>
            </a:r>
            <a:r>
              <a:rPr lang="en-US" sz="2800" dirty="0">
                <a:latin typeface="Chalk Board" panose="02000500000000000000" pitchFamily="2" charset="0"/>
              </a:rPr>
              <a:t>n1</a:t>
            </a:r>
            <a:endParaRPr lang="en-US" sz="2800" dirty="0">
              <a:effectLst/>
              <a:latin typeface="Chalk Board" panose="02000500000000000000" pitchFamily="2" charset="0"/>
            </a:endParaRPr>
          </a:p>
        </p:txBody>
      </p:sp>
      <p:sp>
        <p:nvSpPr>
          <p:cNvPr id="20" name="TextBox 19">
            <a:extLst>
              <a:ext uri="{FF2B5EF4-FFF2-40B4-BE49-F238E27FC236}">
                <a16:creationId xmlns:a16="http://schemas.microsoft.com/office/drawing/2014/main" id="{59CCC039-F8EC-1D5C-B21A-4BF26BA5AD72}"/>
              </a:ext>
            </a:extLst>
          </p:cNvPr>
          <p:cNvSpPr txBox="1"/>
          <p:nvPr/>
        </p:nvSpPr>
        <p:spPr>
          <a:xfrm>
            <a:off x="160692" y="6474434"/>
            <a:ext cx="6094206" cy="369332"/>
          </a:xfrm>
          <a:prstGeom prst="rect">
            <a:avLst/>
          </a:prstGeom>
          <a:noFill/>
        </p:spPr>
        <p:txBody>
          <a:bodyPr wrap="square">
            <a:spAutoFit/>
          </a:bodyPr>
          <a:lstStyle/>
          <a:p>
            <a:r>
              <a:rPr lang="en-US" sz="1800" dirty="0">
                <a:effectLst/>
                <a:latin typeface="Chalk Board" panose="02000500000000000000" pitchFamily="2" charset="0"/>
              </a:rPr>
              <a:t>The result is a secret key K2</a:t>
            </a:r>
            <a:r>
              <a:rPr lang="en-US" sz="1100" dirty="0">
                <a:effectLst/>
                <a:latin typeface="Chalk Board" panose="02000500000000000000" pitchFamily="2" charset="0"/>
              </a:rPr>
              <a:t> </a:t>
            </a:r>
            <a:r>
              <a:rPr lang="en-US" sz="1800" dirty="0">
                <a:effectLst/>
                <a:latin typeface="Chalk Board" panose="02000500000000000000" pitchFamily="2" charset="0"/>
              </a:rPr>
              <a:t>shared between Alice and n</a:t>
            </a:r>
            <a:r>
              <a:rPr lang="en-US" sz="1100" dirty="0">
                <a:effectLst/>
                <a:latin typeface="Chalk Board" panose="02000500000000000000" pitchFamily="2" charset="0"/>
              </a:rPr>
              <a:t>2</a:t>
            </a:r>
            <a:r>
              <a:rPr lang="en-US" sz="1800" dirty="0">
                <a:effectLst/>
                <a:latin typeface="Chalk Board" panose="02000500000000000000" pitchFamily="2" charset="0"/>
              </a:rPr>
              <a:t>, which is unknown to n1</a:t>
            </a:r>
            <a:endParaRPr lang="en-US" dirty="0">
              <a:effectLst/>
              <a:latin typeface="Chalk Board" panose="02000500000000000000" pitchFamily="2" charset="0"/>
            </a:endParaRPr>
          </a:p>
        </p:txBody>
      </p:sp>
      <p:sp>
        <p:nvSpPr>
          <p:cNvPr id="21" name="TextBox 20">
            <a:extLst>
              <a:ext uri="{FF2B5EF4-FFF2-40B4-BE49-F238E27FC236}">
                <a16:creationId xmlns:a16="http://schemas.microsoft.com/office/drawing/2014/main" id="{465598AE-453C-1C10-444D-6FDE033925B8}"/>
              </a:ext>
            </a:extLst>
          </p:cNvPr>
          <p:cNvSpPr txBox="1"/>
          <p:nvPr/>
        </p:nvSpPr>
        <p:spPr>
          <a:xfrm rot="20682749">
            <a:off x="3355165" y="1883265"/>
            <a:ext cx="1686680" cy="523220"/>
          </a:xfrm>
          <a:prstGeom prst="rect">
            <a:avLst/>
          </a:prstGeom>
          <a:noFill/>
        </p:spPr>
        <p:txBody>
          <a:bodyPr wrap="none" rtlCol="0">
            <a:spAutoFit/>
          </a:bodyPr>
          <a:lstStyle/>
          <a:p>
            <a:r>
              <a:rPr lang="en-US" sz="2800" dirty="0">
                <a:latin typeface="Chalk Board" panose="02000500000000000000" pitchFamily="2" charset="0"/>
              </a:rPr>
              <a:t>Agree on key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970266-51E7-345C-F9EE-9EE38E92F713}"/>
                  </a:ext>
                </a:extLst>
              </p:cNvPr>
              <p:cNvSpPr txBox="1"/>
              <p:nvPr/>
            </p:nvSpPr>
            <p:spPr>
              <a:xfrm rot="21090383">
                <a:off x="4893725" y="1677600"/>
                <a:ext cx="374511" cy="4610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nor/>
                            </m:rPr>
                            <a:rPr lang="en-US" sz="2800" b="0" i="0" smtClean="0">
                              <a:latin typeface="Chalk Board" panose="02000500000000000000" pitchFamily="2" charset="0"/>
                            </a:rPr>
                            <m:t>K</m:t>
                          </m:r>
                        </m:e>
                        <m:sub>
                          <m:r>
                            <m:rPr>
                              <m:nor/>
                            </m:rPr>
                            <a:rPr lang="en-US" sz="2800" b="0" i="0" smtClean="0">
                              <a:latin typeface="Chalk Board" panose="02000500000000000000" pitchFamily="2" charset="0"/>
                            </a:rPr>
                            <m:t>2</m:t>
                          </m:r>
                        </m:sub>
                      </m:sSub>
                    </m:oMath>
                  </m:oMathPara>
                </a14:m>
                <a:endParaRPr lang="en-US" sz="2800" dirty="0">
                  <a:latin typeface="Chalk Board" panose="02000500000000000000" pitchFamily="2" charset="0"/>
                </a:endParaRPr>
              </a:p>
            </p:txBody>
          </p:sp>
        </mc:Choice>
        <mc:Fallback xmlns="">
          <p:sp>
            <p:nvSpPr>
              <p:cNvPr id="22" name="TextBox 21">
                <a:extLst>
                  <a:ext uri="{FF2B5EF4-FFF2-40B4-BE49-F238E27FC236}">
                    <a16:creationId xmlns:a16="http://schemas.microsoft.com/office/drawing/2014/main" id="{60970266-51E7-345C-F9EE-9EE38E92F713}"/>
                  </a:ext>
                </a:extLst>
              </p:cNvPr>
              <p:cNvSpPr txBox="1">
                <a:spLocks noRot="1" noChangeAspect="1" noMove="1" noResize="1" noEditPoints="1" noAdjustHandles="1" noChangeArrowheads="1" noChangeShapeType="1" noTextEdit="1"/>
              </p:cNvSpPr>
              <p:nvPr/>
            </p:nvSpPr>
            <p:spPr>
              <a:xfrm rot="21090383">
                <a:off x="4893725" y="1677600"/>
                <a:ext cx="374511" cy="461088"/>
              </a:xfrm>
              <a:prstGeom prst="rect">
                <a:avLst/>
              </a:prstGeom>
              <a:blipFill>
                <a:blip r:embed="rId11"/>
                <a:stretch>
                  <a:fillRect l="-16667" t="-2439" r="-16667" b="-1463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C2ED59E-D330-BC72-6A4C-C1C151CBBBAC}"/>
              </a:ext>
            </a:extLst>
          </p:cNvPr>
          <p:cNvSpPr txBox="1"/>
          <p:nvPr/>
        </p:nvSpPr>
        <p:spPr>
          <a:xfrm rot="19713771">
            <a:off x="1329724" y="3452832"/>
            <a:ext cx="1056136" cy="523220"/>
          </a:xfrm>
          <a:prstGeom prst="rect">
            <a:avLst/>
          </a:prstGeom>
          <a:noFill/>
        </p:spPr>
        <p:txBody>
          <a:bodyPr wrap="square">
            <a:spAutoFit/>
          </a:bodyPr>
          <a:lstStyle/>
          <a:p>
            <a:r>
              <a:rPr lang="en-US" sz="2800" dirty="0">
                <a:solidFill>
                  <a:schemeClr val="accent6">
                    <a:lumMod val="50000"/>
                  </a:schemeClr>
                </a:solidFill>
                <a:effectLst/>
                <a:latin typeface="Chalk Board" panose="02000500000000000000" pitchFamily="2" charset="0"/>
              </a:rPr>
              <a:t>Tunnel</a:t>
            </a:r>
            <a:endParaRPr lang="en-US" sz="2800" dirty="0">
              <a:solidFill>
                <a:schemeClr val="accent6">
                  <a:lumMod val="50000"/>
                </a:schemeClr>
              </a:solidFill>
            </a:endParaRPr>
          </a:p>
        </p:txBody>
      </p:sp>
      <p:cxnSp>
        <p:nvCxnSpPr>
          <p:cNvPr id="2" name="Curved Connector 1">
            <a:extLst>
              <a:ext uri="{FF2B5EF4-FFF2-40B4-BE49-F238E27FC236}">
                <a16:creationId xmlns:a16="http://schemas.microsoft.com/office/drawing/2014/main" id="{38EE96AF-D47E-13E5-0457-2825A2ECE693}"/>
              </a:ext>
            </a:extLst>
          </p:cNvPr>
          <p:cNvCxnSpPr>
            <a:cxnSpLocks/>
          </p:cNvCxnSpPr>
          <p:nvPr/>
        </p:nvCxnSpPr>
        <p:spPr>
          <a:xfrm rot="5400000" flipH="1" flipV="1">
            <a:off x="3927208" y="2417639"/>
            <a:ext cx="801508" cy="326230"/>
          </a:xfrm>
          <a:prstGeom prst="curvedConnector3">
            <a:avLst>
              <a:gd name="adj1" fmla="val 50000"/>
            </a:avLst>
          </a:prstGeom>
          <a:ln>
            <a:prstDash val="sysDot"/>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641988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A00A8-1CF2-B23F-14B1-3F58BCD75EC7}"/>
            </a:ext>
          </a:extLst>
        </p:cNvPr>
        <p:cNvGrpSpPr/>
        <p:nvPr/>
      </p:nvGrpSpPr>
      <p:grpSpPr>
        <a:xfrm>
          <a:off x="0" y="0"/>
          <a:ext cx="0" cy="0"/>
          <a:chOff x="0" y="0"/>
          <a:chExt cx="0" cy="0"/>
        </a:xfrm>
      </p:grpSpPr>
      <p:pic>
        <p:nvPicPr>
          <p:cNvPr id="4" name="Graphic 3" descr="Onion outline">
            <a:extLst>
              <a:ext uri="{FF2B5EF4-FFF2-40B4-BE49-F238E27FC236}">
                <a16:creationId xmlns:a16="http://schemas.microsoft.com/office/drawing/2014/main" id="{2C20F089-5520-80E5-938D-2D36DBBA14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2519631" y="2598334"/>
            <a:ext cx="1234957" cy="1234957"/>
          </a:xfrm>
          <a:prstGeom prst="rect">
            <a:avLst/>
          </a:prstGeom>
        </p:spPr>
      </p:pic>
      <p:pic>
        <p:nvPicPr>
          <p:cNvPr id="5" name="Graphic 4" descr="Onion outline">
            <a:extLst>
              <a:ext uri="{FF2B5EF4-FFF2-40B4-BE49-F238E27FC236}">
                <a16:creationId xmlns:a16="http://schemas.microsoft.com/office/drawing/2014/main" id="{CC9F3E7D-D9C0-7F09-477F-C2D5F95049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3490564" y="4799895"/>
            <a:ext cx="1234957" cy="1234957"/>
          </a:xfrm>
          <a:prstGeom prst="rect">
            <a:avLst/>
          </a:prstGeom>
        </p:spPr>
      </p:pic>
      <p:pic>
        <p:nvPicPr>
          <p:cNvPr id="6" name="Graphic 5" descr="Onion outline">
            <a:extLst>
              <a:ext uri="{FF2B5EF4-FFF2-40B4-BE49-F238E27FC236}">
                <a16:creationId xmlns:a16="http://schemas.microsoft.com/office/drawing/2014/main" id="{16CA3C8E-C62B-9403-C16D-BCA58EE122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206936" y="1981362"/>
            <a:ext cx="1234957" cy="1234957"/>
          </a:xfrm>
          <a:prstGeom prst="rect">
            <a:avLst/>
          </a:prstGeom>
        </p:spPr>
      </p:pic>
      <p:pic>
        <p:nvPicPr>
          <p:cNvPr id="7" name="Graphic 6" descr="Onion outline">
            <a:extLst>
              <a:ext uri="{FF2B5EF4-FFF2-40B4-BE49-F238E27FC236}">
                <a16:creationId xmlns:a16="http://schemas.microsoft.com/office/drawing/2014/main" id="{E55177A2-3078-8B1D-B782-C3C5379F1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637420" y="4799894"/>
            <a:ext cx="1234957" cy="1234957"/>
          </a:xfrm>
          <a:prstGeom prst="rect">
            <a:avLst/>
          </a:prstGeom>
        </p:spPr>
      </p:pic>
      <p:pic>
        <p:nvPicPr>
          <p:cNvPr id="8" name="Graphic 7" descr="Onion outline">
            <a:extLst>
              <a:ext uri="{FF2B5EF4-FFF2-40B4-BE49-F238E27FC236}">
                <a16:creationId xmlns:a16="http://schemas.microsoft.com/office/drawing/2014/main" id="{893475E9-148B-1132-5AF8-6EC1C08A5E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7329725" y="2577863"/>
            <a:ext cx="1234957" cy="1234957"/>
          </a:xfrm>
          <a:prstGeom prst="rect">
            <a:avLst/>
          </a:prstGeom>
        </p:spPr>
      </p:pic>
      <p:pic>
        <p:nvPicPr>
          <p:cNvPr id="10" name="Graphic 9" descr="Server outline">
            <a:extLst>
              <a:ext uri="{FF2B5EF4-FFF2-40B4-BE49-F238E27FC236}">
                <a16:creationId xmlns:a16="http://schemas.microsoft.com/office/drawing/2014/main" id="{E8312D65-777E-B115-9968-E21D6CBDEE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2473" y="3667236"/>
            <a:ext cx="1750136" cy="1750136"/>
          </a:xfrm>
          <a:prstGeom prst="rect">
            <a:avLst/>
          </a:prstGeom>
        </p:spPr>
      </p:pic>
      <p:pic>
        <p:nvPicPr>
          <p:cNvPr id="12" name="Graphic 11" descr="Female Profile outline">
            <a:extLst>
              <a:ext uri="{FF2B5EF4-FFF2-40B4-BE49-F238E27FC236}">
                <a16:creationId xmlns:a16="http://schemas.microsoft.com/office/drawing/2014/main" id="{32BB7C1E-2487-B2A8-B98B-BAF3886A68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582" y="4139297"/>
            <a:ext cx="1352872" cy="135287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993108D-FD0A-09F7-45CC-0D3C62A3D087}"/>
                  </a:ext>
                </a:extLst>
              </p:cNvPr>
              <p:cNvSpPr txBox="1"/>
              <p:nvPr/>
            </p:nvSpPr>
            <p:spPr>
              <a:xfrm>
                <a:off x="2324803" y="2357204"/>
                <a:ext cx="415627" cy="658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1</m:t>
                          </m:r>
                        </m:sub>
                      </m:sSub>
                    </m:oMath>
                  </m:oMathPara>
                </a14:m>
                <a:endParaRPr lang="en-US" sz="40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0993108D-FD0A-09F7-45CC-0D3C62A3D087}"/>
                  </a:ext>
                </a:extLst>
              </p:cNvPr>
              <p:cNvSpPr txBox="1">
                <a:spLocks noRot="1" noChangeAspect="1" noMove="1" noResize="1" noEditPoints="1" noAdjustHandles="1" noChangeArrowheads="1" noChangeShapeType="1" noTextEdit="1"/>
              </p:cNvSpPr>
              <p:nvPr/>
            </p:nvSpPr>
            <p:spPr>
              <a:xfrm>
                <a:off x="2324803" y="2357204"/>
                <a:ext cx="415627" cy="658770"/>
              </a:xfrm>
              <a:prstGeom prst="rect">
                <a:avLst/>
              </a:prstGeom>
              <a:blipFill>
                <a:blip r:embed="rId8"/>
                <a:stretch>
                  <a:fillRect l="-11429" r="-20000"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512BB6-B857-1070-8C15-40628544E46F}"/>
                  </a:ext>
                </a:extLst>
              </p:cNvPr>
              <p:cNvSpPr txBox="1"/>
              <p:nvPr/>
            </p:nvSpPr>
            <p:spPr>
              <a:xfrm>
                <a:off x="6350325" y="1766543"/>
                <a:ext cx="497379" cy="656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2</m:t>
                          </m:r>
                        </m:sub>
                      </m:sSub>
                    </m:oMath>
                  </m:oMathPara>
                </a14:m>
                <a:endParaRPr lang="en-US" sz="40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D0512BB6-B857-1070-8C15-40628544E46F}"/>
                  </a:ext>
                </a:extLst>
              </p:cNvPr>
              <p:cNvSpPr txBox="1">
                <a:spLocks noRot="1" noChangeAspect="1" noMove="1" noResize="1" noEditPoints="1" noAdjustHandles="1" noChangeArrowheads="1" noChangeShapeType="1" noTextEdit="1"/>
              </p:cNvSpPr>
              <p:nvPr/>
            </p:nvSpPr>
            <p:spPr>
              <a:xfrm>
                <a:off x="6350325" y="1766543"/>
                <a:ext cx="497379" cy="656975"/>
              </a:xfrm>
              <a:prstGeom prst="rect">
                <a:avLst/>
              </a:prstGeom>
              <a:blipFill>
                <a:blip r:embed="rId9"/>
                <a:stretch>
                  <a:fillRect l="-15000" r="-17500"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77B4BB0-2C8D-EAF0-BEB8-3992B200BAFB}"/>
                  </a:ext>
                </a:extLst>
              </p:cNvPr>
              <p:cNvSpPr txBox="1"/>
              <p:nvPr/>
            </p:nvSpPr>
            <p:spPr>
              <a:xfrm>
                <a:off x="6099231" y="5765320"/>
                <a:ext cx="502189" cy="654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3</m:t>
                          </m:r>
                        </m:sub>
                      </m:sSub>
                    </m:oMath>
                  </m:oMathPara>
                </a14:m>
                <a:endParaRPr lang="en-US" sz="4000" dirty="0">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077B4BB0-2C8D-EAF0-BEB8-3992B200BAFB}"/>
                  </a:ext>
                </a:extLst>
              </p:cNvPr>
              <p:cNvSpPr txBox="1">
                <a:spLocks noRot="1" noChangeAspect="1" noMove="1" noResize="1" noEditPoints="1" noAdjustHandles="1" noChangeArrowheads="1" noChangeShapeType="1" noTextEdit="1"/>
              </p:cNvSpPr>
              <p:nvPr/>
            </p:nvSpPr>
            <p:spPr>
              <a:xfrm>
                <a:off x="6099231" y="5765320"/>
                <a:ext cx="502189" cy="654731"/>
              </a:xfrm>
              <a:prstGeom prst="rect">
                <a:avLst/>
              </a:prstGeom>
              <a:blipFill>
                <a:blip r:embed="rId10"/>
                <a:stretch>
                  <a:fillRect l="-12500" r="-20000" b="-19231"/>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D06469C-6B9B-D099-F00F-A1A2806A1304}"/>
              </a:ext>
            </a:extLst>
          </p:cNvPr>
          <p:cNvCxnSpPr>
            <a:cxnSpLocks/>
          </p:cNvCxnSpPr>
          <p:nvPr/>
        </p:nvCxnSpPr>
        <p:spPr>
          <a:xfrm flipV="1">
            <a:off x="1301675" y="3492570"/>
            <a:ext cx="1378715" cy="889490"/>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D2B1A33-73C2-F65E-8B0D-0BCDDB038C4C}"/>
              </a:ext>
            </a:extLst>
          </p:cNvPr>
          <p:cNvCxnSpPr>
            <a:cxnSpLocks/>
          </p:cNvCxnSpPr>
          <p:nvPr/>
        </p:nvCxnSpPr>
        <p:spPr>
          <a:xfrm flipV="1">
            <a:off x="3769264" y="2771067"/>
            <a:ext cx="1577287" cy="352640"/>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4B6684F-41E4-0C41-C46A-58DE0BED4026}"/>
              </a:ext>
            </a:extLst>
          </p:cNvPr>
          <p:cNvCxnSpPr>
            <a:cxnSpLocks/>
          </p:cNvCxnSpPr>
          <p:nvPr/>
        </p:nvCxnSpPr>
        <p:spPr>
          <a:xfrm>
            <a:off x="5718596" y="3290801"/>
            <a:ext cx="419017" cy="1572809"/>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0031BED-DDD0-304F-A3A1-540CFDD7D52E}"/>
              </a:ext>
            </a:extLst>
          </p:cNvPr>
          <p:cNvSpPr txBox="1"/>
          <p:nvPr/>
        </p:nvSpPr>
        <p:spPr>
          <a:xfrm>
            <a:off x="766441" y="465420"/>
            <a:ext cx="9883629" cy="1077218"/>
          </a:xfrm>
          <a:prstGeom prst="rect">
            <a:avLst/>
          </a:prstGeom>
          <a:noFill/>
        </p:spPr>
        <p:txBody>
          <a:bodyPr wrap="square">
            <a:spAutoFit/>
          </a:bodyPr>
          <a:lstStyle/>
          <a:p>
            <a:r>
              <a:rPr lang="en-US" sz="3200" dirty="0">
                <a:effectLst/>
                <a:latin typeface="Chalk Board" panose="02000500000000000000" pitchFamily="2" charset="0"/>
              </a:rPr>
              <a:t>Alice tells n2 to contact a third node (</a:t>
            </a:r>
            <a:r>
              <a:rPr lang="en-US" sz="3200" dirty="0">
                <a:latin typeface="Chalk Board" panose="02000500000000000000" pitchFamily="2" charset="0"/>
              </a:rPr>
              <a:t>n3</a:t>
            </a:r>
            <a:r>
              <a:rPr lang="en-US" sz="3200" dirty="0">
                <a:effectLst/>
                <a:latin typeface="Chalk Board" panose="02000500000000000000" pitchFamily="2" charset="0"/>
              </a:rPr>
              <a:t>), establishes a new encrypted communication channel to </a:t>
            </a:r>
            <a:r>
              <a:rPr lang="en-US" sz="3200" dirty="0">
                <a:latin typeface="Chalk Board" panose="02000500000000000000" pitchFamily="2" charset="0"/>
              </a:rPr>
              <a:t>n3</a:t>
            </a:r>
            <a:r>
              <a:rPr lang="en-US" sz="3200" dirty="0">
                <a:effectLst/>
                <a:latin typeface="Chalk Board" panose="02000500000000000000" pitchFamily="2" charset="0"/>
              </a:rPr>
              <a:t>, tunneled within the previous one to </a:t>
            </a:r>
            <a:r>
              <a:rPr lang="en-US" sz="3200" dirty="0">
                <a:latin typeface="Chalk Board" panose="02000500000000000000" pitchFamily="2" charset="0"/>
              </a:rPr>
              <a:t>n2</a:t>
            </a:r>
            <a:endParaRPr lang="en-US" sz="3200" dirty="0">
              <a:effectLst/>
              <a:latin typeface="Chalk Board" panose="02000500000000000000" pitchFamily="2" charset="0"/>
            </a:endParaRPr>
          </a:p>
        </p:txBody>
      </p:sp>
      <p:sp>
        <p:nvSpPr>
          <p:cNvPr id="22" name="TextBox 21">
            <a:extLst>
              <a:ext uri="{FF2B5EF4-FFF2-40B4-BE49-F238E27FC236}">
                <a16:creationId xmlns:a16="http://schemas.microsoft.com/office/drawing/2014/main" id="{FEE842B6-5B10-82B9-E625-DFE764ACEB0F}"/>
              </a:ext>
            </a:extLst>
          </p:cNvPr>
          <p:cNvSpPr txBox="1"/>
          <p:nvPr/>
        </p:nvSpPr>
        <p:spPr>
          <a:xfrm>
            <a:off x="229230" y="6340859"/>
            <a:ext cx="11173379" cy="523220"/>
          </a:xfrm>
          <a:prstGeom prst="rect">
            <a:avLst/>
          </a:prstGeom>
          <a:noFill/>
        </p:spPr>
        <p:txBody>
          <a:bodyPr wrap="square">
            <a:spAutoFit/>
          </a:bodyPr>
          <a:lstStyle/>
          <a:p>
            <a:r>
              <a:rPr lang="en-US" sz="2800" dirty="0">
                <a:effectLst/>
                <a:latin typeface="Chalk Board" panose="02000500000000000000" pitchFamily="2" charset="0"/>
              </a:rPr>
              <a:t>The result is a secret key </a:t>
            </a:r>
            <a:r>
              <a:rPr lang="en-US" sz="2800" dirty="0">
                <a:latin typeface="Chalk Board" panose="02000500000000000000" pitchFamily="2" charset="0"/>
              </a:rPr>
              <a:t>K3</a:t>
            </a:r>
            <a:r>
              <a:rPr lang="en-US" sz="2800" dirty="0">
                <a:effectLst/>
                <a:latin typeface="Chalk Board" panose="02000500000000000000" pitchFamily="2" charset="0"/>
              </a:rPr>
              <a:t> shared between Alice and </a:t>
            </a:r>
            <a:r>
              <a:rPr lang="en-US" sz="2800" dirty="0">
                <a:latin typeface="Chalk Board" panose="02000500000000000000" pitchFamily="2" charset="0"/>
              </a:rPr>
              <a:t>n3</a:t>
            </a:r>
            <a:r>
              <a:rPr lang="en-US" sz="2800" dirty="0">
                <a:effectLst/>
                <a:latin typeface="Chalk Board" panose="02000500000000000000" pitchFamily="2" charset="0"/>
              </a:rPr>
              <a:t>, which is unknown to </a:t>
            </a:r>
            <a:r>
              <a:rPr lang="en-US" sz="2800" dirty="0">
                <a:latin typeface="Chalk Board" panose="02000500000000000000" pitchFamily="2" charset="0"/>
              </a:rPr>
              <a:t>n1</a:t>
            </a:r>
            <a:r>
              <a:rPr lang="en-US" sz="2800" dirty="0">
                <a:effectLst/>
                <a:latin typeface="Chalk Board" panose="02000500000000000000" pitchFamily="2" charset="0"/>
              </a:rPr>
              <a:t> and n2</a:t>
            </a:r>
          </a:p>
        </p:txBody>
      </p:sp>
      <p:sp>
        <p:nvSpPr>
          <p:cNvPr id="23" name="TextBox 22">
            <a:extLst>
              <a:ext uri="{FF2B5EF4-FFF2-40B4-BE49-F238E27FC236}">
                <a16:creationId xmlns:a16="http://schemas.microsoft.com/office/drawing/2014/main" id="{AC0CAEA9-9C40-9F0D-B979-45F12A9FCC1E}"/>
              </a:ext>
            </a:extLst>
          </p:cNvPr>
          <p:cNvSpPr txBox="1"/>
          <p:nvPr/>
        </p:nvSpPr>
        <p:spPr>
          <a:xfrm rot="3416520">
            <a:off x="5885322" y="3657964"/>
            <a:ext cx="1686680" cy="523220"/>
          </a:xfrm>
          <a:prstGeom prst="rect">
            <a:avLst/>
          </a:prstGeom>
          <a:noFill/>
        </p:spPr>
        <p:txBody>
          <a:bodyPr wrap="none" rtlCol="0">
            <a:spAutoFit/>
          </a:bodyPr>
          <a:lstStyle/>
          <a:p>
            <a:r>
              <a:rPr lang="en-US" sz="2800" dirty="0">
                <a:latin typeface="Chalk Board" panose="02000500000000000000" pitchFamily="2" charset="0"/>
              </a:rPr>
              <a:t>Agree on key </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A2936D-B286-58EC-E38A-FF8B719505C1}"/>
                  </a:ext>
                </a:extLst>
              </p:cNvPr>
              <p:cNvSpPr txBox="1"/>
              <p:nvPr/>
            </p:nvSpPr>
            <p:spPr>
              <a:xfrm rot="2601928">
                <a:off x="7039754" y="4450311"/>
                <a:ext cx="374511" cy="4610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nor/>
                            </m:rPr>
                            <a:rPr lang="en-US" sz="2800" b="0" i="0" smtClean="0">
                              <a:latin typeface="Chalk Board" panose="02000500000000000000" pitchFamily="2" charset="0"/>
                            </a:rPr>
                            <m:t>K</m:t>
                          </m:r>
                        </m:e>
                        <m:sub>
                          <m:r>
                            <m:rPr>
                              <m:nor/>
                            </m:rPr>
                            <a:rPr lang="en-US" sz="2800" b="0" i="0" smtClean="0">
                              <a:latin typeface="Chalk Board" panose="02000500000000000000" pitchFamily="2" charset="0"/>
                            </a:rPr>
                            <m:t>3</m:t>
                          </m:r>
                        </m:sub>
                      </m:sSub>
                    </m:oMath>
                  </m:oMathPara>
                </a14:m>
                <a:endParaRPr lang="en-US" sz="2800" dirty="0">
                  <a:latin typeface="Chalk Board" panose="02000500000000000000" pitchFamily="2" charset="0"/>
                </a:endParaRPr>
              </a:p>
            </p:txBody>
          </p:sp>
        </mc:Choice>
        <mc:Fallback xmlns="">
          <p:sp>
            <p:nvSpPr>
              <p:cNvPr id="24" name="TextBox 23">
                <a:extLst>
                  <a:ext uri="{FF2B5EF4-FFF2-40B4-BE49-F238E27FC236}">
                    <a16:creationId xmlns:a16="http://schemas.microsoft.com/office/drawing/2014/main" id="{40A2936D-B286-58EC-E38A-FF8B719505C1}"/>
                  </a:ext>
                </a:extLst>
              </p:cNvPr>
              <p:cNvSpPr txBox="1">
                <a:spLocks noRot="1" noChangeAspect="1" noMove="1" noResize="1" noEditPoints="1" noAdjustHandles="1" noChangeArrowheads="1" noChangeShapeType="1" noTextEdit="1"/>
              </p:cNvSpPr>
              <p:nvPr/>
            </p:nvSpPr>
            <p:spPr>
              <a:xfrm rot="2601928">
                <a:off x="7039754" y="4450311"/>
                <a:ext cx="374511" cy="461088"/>
              </a:xfrm>
              <a:prstGeom prst="rect">
                <a:avLst/>
              </a:prstGeom>
              <a:blipFill>
                <a:blip r:embed="rId11"/>
                <a:stretch>
                  <a:fillRect l="-6250" t="-12500" b="-1666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328546FC-F476-DCC0-383E-79628EFF66E1}"/>
              </a:ext>
            </a:extLst>
          </p:cNvPr>
          <p:cNvSpPr txBox="1"/>
          <p:nvPr/>
        </p:nvSpPr>
        <p:spPr>
          <a:xfrm rot="20946834">
            <a:off x="3965615" y="2484140"/>
            <a:ext cx="1056136" cy="523220"/>
          </a:xfrm>
          <a:prstGeom prst="rect">
            <a:avLst/>
          </a:prstGeom>
          <a:noFill/>
        </p:spPr>
        <p:txBody>
          <a:bodyPr wrap="square">
            <a:spAutoFit/>
          </a:bodyPr>
          <a:lstStyle/>
          <a:p>
            <a:r>
              <a:rPr lang="en-US" sz="2800" dirty="0">
                <a:solidFill>
                  <a:schemeClr val="accent6">
                    <a:lumMod val="50000"/>
                  </a:schemeClr>
                </a:solidFill>
                <a:effectLst/>
                <a:latin typeface="Chalk Board" panose="02000500000000000000" pitchFamily="2" charset="0"/>
              </a:rPr>
              <a:t>Tunnel</a:t>
            </a:r>
            <a:endParaRPr lang="en-US" sz="2800" dirty="0">
              <a:solidFill>
                <a:schemeClr val="accent6">
                  <a:lumMod val="50000"/>
                </a:schemeClr>
              </a:solidFill>
            </a:endParaRPr>
          </a:p>
        </p:txBody>
      </p:sp>
      <p:sp>
        <p:nvSpPr>
          <p:cNvPr id="27" name="TextBox 26">
            <a:extLst>
              <a:ext uri="{FF2B5EF4-FFF2-40B4-BE49-F238E27FC236}">
                <a16:creationId xmlns:a16="http://schemas.microsoft.com/office/drawing/2014/main" id="{47EA8F34-C17D-B015-A763-5B2313C989D7}"/>
              </a:ext>
            </a:extLst>
          </p:cNvPr>
          <p:cNvSpPr txBox="1"/>
          <p:nvPr/>
        </p:nvSpPr>
        <p:spPr>
          <a:xfrm rot="19713771">
            <a:off x="1344840" y="3470681"/>
            <a:ext cx="1056136" cy="523220"/>
          </a:xfrm>
          <a:prstGeom prst="rect">
            <a:avLst/>
          </a:prstGeom>
          <a:noFill/>
        </p:spPr>
        <p:txBody>
          <a:bodyPr wrap="square">
            <a:spAutoFit/>
          </a:bodyPr>
          <a:lstStyle/>
          <a:p>
            <a:r>
              <a:rPr lang="en-US" sz="2800" dirty="0">
                <a:solidFill>
                  <a:schemeClr val="accent6">
                    <a:lumMod val="50000"/>
                  </a:schemeClr>
                </a:solidFill>
                <a:effectLst/>
                <a:latin typeface="Chalk Board" panose="02000500000000000000" pitchFamily="2" charset="0"/>
              </a:rPr>
              <a:t>Tunnel</a:t>
            </a:r>
            <a:endParaRPr lang="en-US" sz="2800" dirty="0">
              <a:solidFill>
                <a:schemeClr val="accent6">
                  <a:lumMod val="50000"/>
                </a:schemeClr>
              </a:solidFill>
            </a:endParaRPr>
          </a:p>
        </p:txBody>
      </p:sp>
      <p:cxnSp>
        <p:nvCxnSpPr>
          <p:cNvPr id="2" name="Curved Connector 1">
            <a:extLst>
              <a:ext uri="{FF2B5EF4-FFF2-40B4-BE49-F238E27FC236}">
                <a16:creationId xmlns:a16="http://schemas.microsoft.com/office/drawing/2014/main" id="{97654BD7-E118-AC7A-A682-9DAACC870722}"/>
              </a:ext>
            </a:extLst>
          </p:cNvPr>
          <p:cNvCxnSpPr>
            <a:cxnSpLocks/>
          </p:cNvCxnSpPr>
          <p:nvPr/>
        </p:nvCxnSpPr>
        <p:spPr>
          <a:xfrm flipV="1">
            <a:off x="6113455" y="4053729"/>
            <a:ext cx="485559" cy="346896"/>
          </a:xfrm>
          <a:prstGeom prst="curvedConnector3">
            <a:avLst>
              <a:gd name="adj1" fmla="val 50000"/>
            </a:avLst>
          </a:prstGeom>
          <a:ln>
            <a:prstDash val="sysDot"/>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640935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8AFC5-34A8-95DA-C64D-D017EAF82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A9A70D-EFA4-1757-67A3-B125FFAC78B0}"/>
              </a:ext>
            </a:extLst>
          </p:cNvPr>
          <p:cNvSpPr>
            <a:spLocks noGrp="1"/>
          </p:cNvSpPr>
          <p:nvPr>
            <p:ph type="title"/>
          </p:nvPr>
        </p:nvSpPr>
        <p:spPr/>
        <p:txBody>
          <a:bodyPr/>
          <a:lstStyle/>
          <a:p>
            <a:endParaRPr lang="en-US"/>
          </a:p>
        </p:txBody>
      </p:sp>
      <p:pic>
        <p:nvPicPr>
          <p:cNvPr id="4" name="Graphic 3" descr="Onion outline">
            <a:extLst>
              <a:ext uri="{FF2B5EF4-FFF2-40B4-BE49-F238E27FC236}">
                <a16:creationId xmlns:a16="http://schemas.microsoft.com/office/drawing/2014/main" id="{A161FB1A-CF13-3E97-393D-DD514934BF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2519631" y="2598334"/>
            <a:ext cx="1234957" cy="1234957"/>
          </a:xfrm>
          <a:prstGeom prst="rect">
            <a:avLst/>
          </a:prstGeom>
        </p:spPr>
      </p:pic>
      <p:pic>
        <p:nvPicPr>
          <p:cNvPr id="5" name="Graphic 4" descr="Onion outline">
            <a:extLst>
              <a:ext uri="{FF2B5EF4-FFF2-40B4-BE49-F238E27FC236}">
                <a16:creationId xmlns:a16="http://schemas.microsoft.com/office/drawing/2014/main" id="{F5F3FD2C-03F9-3A0C-D689-A583A8080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3490564" y="4799895"/>
            <a:ext cx="1234957" cy="1234957"/>
          </a:xfrm>
          <a:prstGeom prst="rect">
            <a:avLst/>
          </a:prstGeom>
        </p:spPr>
      </p:pic>
      <p:pic>
        <p:nvPicPr>
          <p:cNvPr id="6" name="Graphic 5" descr="Onion outline">
            <a:extLst>
              <a:ext uri="{FF2B5EF4-FFF2-40B4-BE49-F238E27FC236}">
                <a16:creationId xmlns:a16="http://schemas.microsoft.com/office/drawing/2014/main" id="{B2227665-CED7-73E3-71E3-742E7B2161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206936" y="1981362"/>
            <a:ext cx="1234957" cy="1234957"/>
          </a:xfrm>
          <a:prstGeom prst="rect">
            <a:avLst/>
          </a:prstGeom>
        </p:spPr>
      </p:pic>
      <p:pic>
        <p:nvPicPr>
          <p:cNvPr id="7" name="Graphic 6" descr="Onion outline">
            <a:extLst>
              <a:ext uri="{FF2B5EF4-FFF2-40B4-BE49-F238E27FC236}">
                <a16:creationId xmlns:a16="http://schemas.microsoft.com/office/drawing/2014/main" id="{18273F28-A95C-DDCB-8BC3-AE388BCEAD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637420" y="4799894"/>
            <a:ext cx="1234957" cy="1234957"/>
          </a:xfrm>
          <a:prstGeom prst="rect">
            <a:avLst/>
          </a:prstGeom>
        </p:spPr>
      </p:pic>
      <p:pic>
        <p:nvPicPr>
          <p:cNvPr id="8" name="Graphic 7" descr="Onion outline">
            <a:extLst>
              <a:ext uri="{FF2B5EF4-FFF2-40B4-BE49-F238E27FC236}">
                <a16:creationId xmlns:a16="http://schemas.microsoft.com/office/drawing/2014/main" id="{FC1263A5-0E24-8E0B-287E-66000D5112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7329725" y="2577863"/>
            <a:ext cx="1234957" cy="1234957"/>
          </a:xfrm>
          <a:prstGeom prst="rect">
            <a:avLst/>
          </a:prstGeom>
        </p:spPr>
      </p:pic>
      <p:pic>
        <p:nvPicPr>
          <p:cNvPr id="10" name="Graphic 9" descr="Server outline">
            <a:extLst>
              <a:ext uri="{FF2B5EF4-FFF2-40B4-BE49-F238E27FC236}">
                <a16:creationId xmlns:a16="http://schemas.microsoft.com/office/drawing/2014/main" id="{176495A4-5137-2E1D-134A-F403F9CFA7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2473" y="3667236"/>
            <a:ext cx="1750136" cy="1750136"/>
          </a:xfrm>
          <a:prstGeom prst="rect">
            <a:avLst/>
          </a:prstGeom>
        </p:spPr>
      </p:pic>
      <p:pic>
        <p:nvPicPr>
          <p:cNvPr id="12" name="Graphic 11" descr="Female Profile outline">
            <a:extLst>
              <a:ext uri="{FF2B5EF4-FFF2-40B4-BE49-F238E27FC236}">
                <a16:creationId xmlns:a16="http://schemas.microsoft.com/office/drawing/2014/main" id="{AB150C56-5AAE-AF9C-C25E-2A707DA34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582" y="4139297"/>
            <a:ext cx="1352872" cy="135287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203CA53-9CE9-7E67-2A3C-92923F54C254}"/>
                  </a:ext>
                </a:extLst>
              </p:cNvPr>
              <p:cNvSpPr txBox="1"/>
              <p:nvPr/>
            </p:nvSpPr>
            <p:spPr>
              <a:xfrm>
                <a:off x="2929295" y="3723290"/>
                <a:ext cx="415627" cy="658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1</m:t>
                          </m:r>
                        </m:sub>
                      </m:sSub>
                    </m:oMath>
                  </m:oMathPara>
                </a14:m>
                <a:endParaRPr lang="en-US" sz="40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C203CA53-9CE9-7E67-2A3C-92923F54C254}"/>
                  </a:ext>
                </a:extLst>
              </p:cNvPr>
              <p:cNvSpPr txBox="1">
                <a:spLocks noRot="1" noChangeAspect="1" noMove="1" noResize="1" noEditPoints="1" noAdjustHandles="1" noChangeArrowheads="1" noChangeShapeType="1" noTextEdit="1"/>
              </p:cNvSpPr>
              <p:nvPr/>
            </p:nvSpPr>
            <p:spPr>
              <a:xfrm>
                <a:off x="2929295" y="3723290"/>
                <a:ext cx="415627" cy="658770"/>
              </a:xfrm>
              <a:prstGeom prst="rect">
                <a:avLst/>
              </a:prstGeom>
              <a:blipFill>
                <a:blip r:embed="rId8"/>
                <a:stretch>
                  <a:fillRect l="-14706" r="-20588"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1BA34C-7EB5-5295-D093-3152AEF3A576}"/>
                  </a:ext>
                </a:extLst>
              </p:cNvPr>
              <p:cNvSpPr txBox="1"/>
              <p:nvPr/>
            </p:nvSpPr>
            <p:spPr>
              <a:xfrm>
                <a:off x="5839271" y="3064520"/>
                <a:ext cx="497379" cy="656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2</m:t>
                          </m:r>
                        </m:sub>
                      </m:sSub>
                    </m:oMath>
                  </m:oMathPara>
                </a14:m>
                <a:endParaRPr lang="en-US" sz="40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4F1BA34C-7EB5-5295-D093-3152AEF3A576}"/>
                  </a:ext>
                </a:extLst>
              </p:cNvPr>
              <p:cNvSpPr txBox="1">
                <a:spLocks noRot="1" noChangeAspect="1" noMove="1" noResize="1" noEditPoints="1" noAdjustHandles="1" noChangeArrowheads="1" noChangeShapeType="1" noTextEdit="1"/>
              </p:cNvSpPr>
              <p:nvPr/>
            </p:nvSpPr>
            <p:spPr>
              <a:xfrm>
                <a:off x="5839271" y="3064520"/>
                <a:ext cx="497379" cy="656975"/>
              </a:xfrm>
              <a:prstGeom prst="rect">
                <a:avLst/>
              </a:prstGeom>
              <a:blipFill>
                <a:blip r:embed="rId9"/>
                <a:stretch>
                  <a:fillRect l="-12500" r="-20000"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FB425D-47E9-D3AA-9ADE-120D9D428FE0}"/>
                  </a:ext>
                </a:extLst>
              </p:cNvPr>
              <p:cNvSpPr txBox="1"/>
              <p:nvPr/>
            </p:nvSpPr>
            <p:spPr>
              <a:xfrm>
                <a:off x="6099231" y="5765320"/>
                <a:ext cx="502189" cy="654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3</m:t>
                          </m:r>
                        </m:sub>
                      </m:sSub>
                    </m:oMath>
                  </m:oMathPara>
                </a14:m>
                <a:endParaRPr lang="en-US" sz="4000" dirty="0">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D7FB425D-47E9-D3AA-9ADE-120D9D428FE0}"/>
                  </a:ext>
                </a:extLst>
              </p:cNvPr>
              <p:cNvSpPr txBox="1">
                <a:spLocks noRot="1" noChangeAspect="1" noMove="1" noResize="1" noEditPoints="1" noAdjustHandles="1" noChangeArrowheads="1" noChangeShapeType="1" noTextEdit="1"/>
              </p:cNvSpPr>
              <p:nvPr/>
            </p:nvSpPr>
            <p:spPr>
              <a:xfrm>
                <a:off x="6099231" y="5765320"/>
                <a:ext cx="502189" cy="654731"/>
              </a:xfrm>
              <a:prstGeom prst="rect">
                <a:avLst/>
              </a:prstGeom>
              <a:blipFill>
                <a:blip r:embed="rId10"/>
                <a:stretch>
                  <a:fillRect l="-12500" r="-20000" b="-19231"/>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215A20DC-0A30-F53A-A428-E3269BD8CF36}"/>
              </a:ext>
            </a:extLst>
          </p:cNvPr>
          <p:cNvCxnSpPr>
            <a:cxnSpLocks/>
          </p:cNvCxnSpPr>
          <p:nvPr/>
        </p:nvCxnSpPr>
        <p:spPr>
          <a:xfrm flipV="1">
            <a:off x="1301675" y="3492570"/>
            <a:ext cx="1378715" cy="889490"/>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80E116A-1C63-C696-0AC4-E42A6D4CEEAE}"/>
              </a:ext>
            </a:extLst>
          </p:cNvPr>
          <p:cNvCxnSpPr>
            <a:cxnSpLocks/>
          </p:cNvCxnSpPr>
          <p:nvPr/>
        </p:nvCxnSpPr>
        <p:spPr>
          <a:xfrm flipV="1">
            <a:off x="3769264" y="2771067"/>
            <a:ext cx="1577287" cy="352640"/>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4980307-E243-5E00-4A81-CC1FE91000ED}"/>
              </a:ext>
            </a:extLst>
          </p:cNvPr>
          <p:cNvCxnSpPr>
            <a:cxnSpLocks/>
          </p:cNvCxnSpPr>
          <p:nvPr/>
        </p:nvCxnSpPr>
        <p:spPr>
          <a:xfrm>
            <a:off x="5718596" y="3290801"/>
            <a:ext cx="419017" cy="1572809"/>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88093BF-673E-49B2-4074-4F9E213E1AA8}"/>
              </a:ext>
            </a:extLst>
          </p:cNvPr>
          <p:cNvCxnSpPr>
            <a:cxnSpLocks/>
          </p:cNvCxnSpPr>
          <p:nvPr/>
        </p:nvCxnSpPr>
        <p:spPr>
          <a:xfrm flipV="1">
            <a:off x="6851751" y="4542304"/>
            <a:ext cx="2800722" cy="926459"/>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7236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6214D-183A-4383-4B4B-000DF1C37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34804-AE20-44E2-33C1-2953509742E5}"/>
              </a:ext>
            </a:extLst>
          </p:cNvPr>
          <p:cNvSpPr>
            <a:spLocks noGrp="1"/>
          </p:cNvSpPr>
          <p:nvPr>
            <p:ph type="title"/>
          </p:nvPr>
        </p:nvSpPr>
        <p:spPr/>
        <p:txBody>
          <a:bodyPr/>
          <a:lstStyle/>
          <a:p>
            <a:endParaRPr lang="en-US"/>
          </a:p>
        </p:txBody>
      </p:sp>
      <p:pic>
        <p:nvPicPr>
          <p:cNvPr id="4" name="Graphic 3" descr="Onion outline">
            <a:extLst>
              <a:ext uri="{FF2B5EF4-FFF2-40B4-BE49-F238E27FC236}">
                <a16:creationId xmlns:a16="http://schemas.microsoft.com/office/drawing/2014/main" id="{A6153C5F-26FC-0A6D-3450-C3F2D16F25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2519631" y="2598334"/>
            <a:ext cx="1234957" cy="1234957"/>
          </a:xfrm>
          <a:prstGeom prst="rect">
            <a:avLst/>
          </a:prstGeom>
        </p:spPr>
      </p:pic>
      <p:pic>
        <p:nvPicPr>
          <p:cNvPr id="5" name="Graphic 4" descr="Onion outline">
            <a:extLst>
              <a:ext uri="{FF2B5EF4-FFF2-40B4-BE49-F238E27FC236}">
                <a16:creationId xmlns:a16="http://schemas.microsoft.com/office/drawing/2014/main" id="{DB903846-0FA6-712B-DE47-643AD3725C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3490564" y="4799895"/>
            <a:ext cx="1234957" cy="1234957"/>
          </a:xfrm>
          <a:prstGeom prst="rect">
            <a:avLst/>
          </a:prstGeom>
        </p:spPr>
      </p:pic>
      <p:pic>
        <p:nvPicPr>
          <p:cNvPr id="6" name="Graphic 5" descr="Onion outline">
            <a:extLst>
              <a:ext uri="{FF2B5EF4-FFF2-40B4-BE49-F238E27FC236}">
                <a16:creationId xmlns:a16="http://schemas.microsoft.com/office/drawing/2014/main" id="{26F2DB76-6726-5F99-AC7B-26116E760E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206936" y="1981362"/>
            <a:ext cx="1234957" cy="1234957"/>
          </a:xfrm>
          <a:prstGeom prst="rect">
            <a:avLst/>
          </a:prstGeom>
        </p:spPr>
      </p:pic>
      <p:pic>
        <p:nvPicPr>
          <p:cNvPr id="7" name="Graphic 6" descr="Onion outline">
            <a:extLst>
              <a:ext uri="{FF2B5EF4-FFF2-40B4-BE49-F238E27FC236}">
                <a16:creationId xmlns:a16="http://schemas.microsoft.com/office/drawing/2014/main" id="{8F876D7A-E945-85F8-E255-21A381B256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637420" y="4799894"/>
            <a:ext cx="1234957" cy="1234957"/>
          </a:xfrm>
          <a:prstGeom prst="rect">
            <a:avLst/>
          </a:prstGeom>
        </p:spPr>
      </p:pic>
      <p:pic>
        <p:nvPicPr>
          <p:cNvPr id="8" name="Graphic 7" descr="Onion outline">
            <a:extLst>
              <a:ext uri="{FF2B5EF4-FFF2-40B4-BE49-F238E27FC236}">
                <a16:creationId xmlns:a16="http://schemas.microsoft.com/office/drawing/2014/main" id="{54949C78-32C1-25E4-BFAA-073E70F84F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7329725" y="2577863"/>
            <a:ext cx="1234957" cy="1234957"/>
          </a:xfrm>
          <a:prstGeom prst="rect">
            <a:avLst/>
          </a:prstGeom>
        </p:spPr>
      </p:pic>
      <p:pic>
        <p:nvPicPr>
          <p:cNvPr id="10" name="Graphic 9" descr="Server outline">
            <a:extLst>
              <a:ext uri="{FF2B5EF4-FFF2-40B4-BE49-F238E27FC236}">
                <a16:creationId xmlns:a16="http://schemas.microsoft.com/office/drawing/2014/main" id="{6D7C092B-B2DC-5D73-1FA5-753ECA66A2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2473" y="3667236"/>
            <a:ext cx="1750136" cy="1750136"/>
          </a:xfrm>
          <a:prstGeom prst="rect">
            <a:avLst/>
          </a:prstGeom>
        </p:spPr>
      </p:pic>
      <p:pic>
        <p:nvPicPr>
          <p:cNvPr id="12" name="Graphic 11" descr="Female Profile outline">
            <a:extLst>
              <a:ext uri="{FF2B5EF4-FFF2-40B4-BE49-F238E27FC236}">
                <a16:creationId xmlns:a16="http://schemas.microsoft.com/office/drawing/2014/main" id="{7A3DD2B2-1B07-7E43-C172-6A47067F44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582" y="4139297"/>
            <a:ext cx="1352872" cy="135287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E14F07-A840-8D43-68DE-6830C93E10B8}"/>
                  </a:ext>
                </a:extLst>
              </p:cNvPr>
              <p:cNvSpPr txBox="1"/>
              <p:nvPr/>
            </p:nvSpPr>
            <p:spPr>
              <a:xfrm>
                <a:off x="2929295" y="3723290"/>
                <a:ext cx="415627" cy="658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1</m:t>
                          </m:r>
                        </m:sub>
                      </m:sSub>
                    </m:oMath>
                  </m:oMathPara>
                </a14:m>
                <a:endParaRPr lang="en-US" sz="40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6CE14F07-A840-8D43-68DE-6830C93E10B8}"/>
                  </a:ext>
                </a:extLst>
              </p:cNvPr>
              <p:cNvSpPr txBox="1">
                <a:spLocks noRot="1" noChangeAspect="1" noMove="1" noResize="1" noEditPoints="1" noAdjustHandles="1" noChangeArrowheads="1" noChangeShapeType="1" noTextEdit="1"/>
              </p:cNvSpPr>
              <p:nvPr/>
            </p:nvSpPr>
            <p:spPr>
              <a:xfrm>
                <a:off x="2929295" y="3723290"/>
                <a:ext cx="415627" cy="658770"/>
              </a:xfrm>
              <a:prstGeom prst="rect">
                <a:avLst/>
              </a:prstGeom>
              <a:blipFill>
                <a:blip r:embed="rId8"/>
                <a:stretch>
                  <a:fillRect l="-14706" r="-20588"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E9F8BE-2F4D-4186-E8B8-5BA5EB98BDFF}"/>
                  </a:ext>
                </a:extLst>
              </p:cNvPr>
              <p:cNvSpPr txBox="1"/>
              <p:nvPr/>
            </p:nvSpPr>
            <p:spPr>
              <a:xfrm>
                <a:off x="5839271" y="3064520"/>
                <a:ext cx="497379" cy="656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2</m:t>
                          </m:r>
                        </m:sub>
                      </m:sSub>
                    </m:oMath>
                  </m:oMathPara>
                </a14:m>
                <a:endParaRPr lang="en-US" sz="40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C4E9F8BE-2F4D-4186-E8B8-5BA5EB98BDFF}"/>
                  </a:ext>
                </a:extLst>
              </p:cNvPr>
              <p:cNvSpPr txBox="1">
                <a:spLocks noRot="1" noChangeAspect="1" noMove="1" noResize="1" noEditPoints="1" noAdjustHandles="1" noChangeArrowheads="1" noChangeShapeType="1" noTextEdit="1"/>
              </p:cNvSpPr>
              <p:nvPr/>
            </p:nvSpPr>
            <p:spPr>
              <a:xfrm>
                <a:off x="5839271" y="3064520"/>
                <a:ext cx="497379" cy="656975"/>
              </a:xfrm>
              <a:prstGeom prst="rect">
                <a:avLst/>
              </a:prstGeom>
              <a:blipFill>
                <a:blip r:embed="rId9"/>
                <a:stretch>
                  <a:fillRect l="-12500" r="-20000"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2AC9D4-4E60-31B6-0C0E-BB6C6626DFCA}"/>
                  </a:ext>
                </a:extLst>
              </p:cNvPr>
              <p:cNvSpPr txBox="1"/>
              <p:nvPr/>
            </p:nvSpPr>
            <p:spPr>
              <a:xfrm>
                <a:off x="6099231" y="5765320"/>
                <a:ext cx="502189" cy="654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3</m:t>
                          </m:r>
                        </m:sub>
                      </m:sSub>
                    </m:oMath>
                  </m:oMathPara>
                </a14:m>
                <a:endParaRPr lang="en-US" sz="4000" dirty="0">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D72AC9D4-4E60-31B6-0C0E-BB6C6626DFCA}"/>
                  </a:ext>
                </a:extLst>
              </p:cNvPr>
              <p:cNvSpPr txBox="1">
                <a:spLocks noRot="1" noChangeAspect="1" noMove="1" noResize="1" noEditPoints="1" noAdjustHandles="1" noChangeArrowheads="1" noChangeShapeType="1" noTextEdit="1"/>
              </p:cNvSpPr>
              <p:nvPr/>
            </p:nvSpPr>
            <p:spPr>
              <a:xfrm>
                <a:off x="6099231" y="5765320"/>
                <a:ext cx="502189" cy="654731"/>
              </a:xfrm>
              <a:prstGeom prst="rect">
                <a:avLst/>
              </a:prstGeom>
              <a:blipFill>
                <a:blip r:embed="rId10"/>
                <a:stretch>
                  <a:fillRect l="-12500" r="-20000" b="-19231"/>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2CCE492C-005E-CCF9-E36F-ACD533C08036}"/>
              </a:ext>
            </a:extLst>
          </p:cNvPr>
          <p:cNvCxnSpPr>
            <a:cxnSpLocks/>
          </p:cNvCxnSpPr>
          <p:nvPr/>
        </p:nvCxnSpPr>
        <p:spPr>
          <a:xfrm flipV="1">
            <a:off x="1301675" y="3492570"/>
            <a:ext cx="1378715" cy="889490"/>
          </a:xfrm>
          <a:prstGeom prst="straightConnector1">
            <a:avLst/>
          </a:prstGeom>
          <a:ln w="349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B9BA7EF-EAE4-53C5-E8E3-BEC76229C3EE}"/>
              </a:ext>
            </a:extLst>
          </p:cNvPr>
          <p:cNvCxnSpPr>
            <a:cxnSpLocks/>
          </p:cNvCxnSpPr>
          <p:nvPr/>
        </p:nvCxnSpPr>
        <p:spPr>
          <a:xfrm flipV="1">
            <a:off x="3793339" y="2771067"/>
            <a:ext cx="1596242" cy="378179"/>
          </a:xfrm>
          <a:prstGeom prst="straightConnector1">
            <a:avLst/>
          </a:prstGeom>
          <a:ln w="349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25218A3-8A89-5759-272E-E68E292F5FF6}"/>
              </a:ext>
            </a:extLst>
          </p:cNvPr>
          <p:cNvCxnSpPr>
            <a:cxnSpLocks/>
          </p:cNvCxnSpPr>
          <p:nvPr/>
        </p:nvCxnSpPr>
        <p:spPr>
          <a:xfrm>
            <a:off x="5690795" y="3215812"/>
            <a:ext cx="564103" cy="1525125"/>
          </a:xfrm>
          <a:prstGeom prst="straightConnector1">
            <a:avLst/>
          </a:prstGeom>
          <a:ln w="349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BC91DE5-26CF-CEDE-2316-664DD1569DA7}"/>
              </a:ext>
            </a:extLst>
          </p:cNvPr>
          <p:cNvCxnSpPr>
            <a:cxnSpLocks/>
          </p:cNvCxnSpPr>
          <p:nvPr/>
        </p:nvCxnSpPr>
        <p:spPr>
          <a:xfrm flipV="1">
            <a:off x="6988716" y="4542304"/>
            <a:ext cx="2553317" cy="815784"/>
          </a:xfrm>
          <a:prstGeom prst="straightConnector1">
            <a:avLst/>
          </a:prstGeom>
          <a:ln w="349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AAF8D7-20CC-0C4C-5FBB-80171CA78E88}"/>
                  </a:ext>
                </a:extLst>
              </p:cNvPr>
              <p:cNvSpPr txBox="1"/>
              <p:nvPr/>
            </p:nvSpPr>
            <p:spPr>
              <a:xfrm rot="20402509">
                <a:off x="8097555" y="5007884"/>
                <a:ext cx="3886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oMath>
                  </m:oMathPara>
                </a14:m>
                <a:endParaRPr lang="en-US" sz="2800" dirty="0"/>
              </a:p>
            </p:txBody>
          </p:sp>
        </mc:Choice>
        <mc:Fallback xmlns="">
          <p:sp>
            <p:nvSpPr>
              <p:cNvPr id="21" name="TextBox 20">
                <a:extLst>
                  <a:ext uri="{FF2B5EF4-FFF2-40B4-BE49-F238E27FC236}">
                    <a16:creationId xmlns:a16="http://schemas.microsoft.com/office/drawing/2014/main" id="{FFAAF8D7-20CC-0C4C-5FBB-80171CA78E88}"/>
                  </a:ext>
                </a:extLst>
              </p:cNvPr>
              <p:cNvSpPr txBox="1">
                <a:spLocks noRot="1" noChangeAspect="1" noMove="1" noResize="1" noEditPoints="1" noAdjustHandles="1" noChangeArrowheads="1" noChangeShapeType="1" noTextEdit="1"/>
              </p:cNvSpPr>
              <p:nvPr/>
            </p:nvSpPr>
            <p:spPr>
              <a:xfrm rot="20402509">
                <a:off x="8097555" y="5007884"/>
                <a:ext cx="388696" cy="430887"/>
              </a:xfrm>
              <a:prstGeom prst="rect">
                <a:avLst/>
              </a:prstGeom>
              <a:blipFill>
                <a:blip r:embed="rId11"/>
                <a:stretch>
                  <a:fillRect l="-11905" r="-1428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245B30-C88E-C2C2-0DDB-A3BAC05D8E2D}"/>
                  </a:ext>
                </a:extLst>
              </p:cNvPr>
              <p:cNvSpPr txBox="1"/>
              <p:nvPr/>
            </p:nvSpPr>
            <p:spPr>
              <a:xfrm rot="3950574">
                <a:off x="5938001" y="4021092"/>
                <a:ext cx="632353" cy="236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𝐾</m:t>
                              </m:r>
                            </m:sub>
                          </m:sSub>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b="0" i="1" smtClean="0">
                          <a:latin typeface="Cambria Math" panose="02040503050406030204" pitchFamily="18" charset="0"/>
                        </a:rPr>
                        <m:t>𝑀</m:t>
                      </m:r>
                      <m:r>
                        <a:rPr lang="en-US" sz="1400" b="0" i="1" smtClean="0">
                          <a:latin typeface="Cambria Math" panose="02040503050406030204" pitchFamily="18" charset="0"/>
                        </a:rPr>
                        <m:t>)</m:t>
                      </m:r>
                    </m:oMath>
                  </m:oMathPara>
                </a14:m>
                <a:endParaRPr lang="en-US" sz="1400" dirty="0"/>
              </a:p>
            </p:txBody>
          </p:sp>
        </mc:Choice>
        <mc:Fallback xmlns="">
          <p:sp>
            <p:nvSpPr>
              <p:cNvPr id="22" name="TextBox 21">
                <a:extLst>
                  <a:ext uri="{FF2B5EF4-FFF2-40B4-BE49-F238E27FC236}">
                    <a16:creationId xmlns:a16="http://schemas.microsoft.com/office/drawing/2014/main" id="{D9245B30-C88E-C2C2-0DDB-A3BAC05D8E2D}"/>
                  </a:ext>
                </a:extLst>
              </p:cNvPr>
              <p:cNvSpPr txBox="1">
                <a:spLocks noRot="1" noChangeAspect="1" noMove="1" noResize="1" noEditPoints="1" noAdjustHandles="1" noChangeArrowheads="1" noChangeShapeType="1" noTextEdit="1"/>
              </p:cNvSpPr>
              <p:nvPr/>
            </p:nvSpPr>
            <p:spPr>
              <a:xfrm rot="3950574">
                <a:off x="5938001" y="4021092"/>
                <a:ext cx="632353" cy="236411"/>
              </a:xfrm>
              <a:prstGeom prst="rect">
                <a:avLst/>
              </a:prstGeom>
              <a:blipFill>
                <a:blip r:embed="rId12"/>
                <a:stretch>
                  <a:fillRect t="-3704" r="-5128"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D84D8ED-BF1E-5CDB-BEBE-3BA11369A998}"/>
                  </a:ext>
                </a:extLst>
              </p:cNvPr>
              <p:cNvSpPr txBox="1"/>
              <p:nvPr/>
            </p:nvSpPr>
            <p:spPr>
              <a:xfrm rot="20708749">
                <a:off x="3901726" y="2168059"/>
                <a:ext cx="1131207" cy="299441"/>
              </a:xfrm>
              <a:prstGeom prst="rect">
                <a:avLst/>
              </a:prstGeom>
              <a:noFill/>
            </p:spPr>
            <p:txBody>
              <a:bodyPr wrap="non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𝐾</m:t>
                            </m:r>
                          </m:sub>
                        </m:sSub>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r>
                  <a:rPr lang="en-US" sz="1600" dirty="0"/>
                  <a:t>)</a:t>
                </a:r>
              </a:p>
            </p:txBody>
          </p:sp>
        </mc:Choice>
        <mc:Fallback xmlns="">
          <p:sp>
            <p:nvSpPr>
              <p:cNvPr id="23" name="TextBox 22">
                <a:extLst>
                  <a:ext uri="{FF2B5EF4-FFF2-40B4-BE49-F238E27FC236}">
                    <a16:creationId xmlns:a16="http://schemas.microsoft.com/office/drawing/2014/main" id="{3D84D8ED-BF1E-5CDB-BEBE-3BA11369A998}"/>
                  </a:ext>
                </a:extLst>
              </p:cNvPr>
              <p:cNvSpPr txBox="1">
                <a:spLocks noRot="1" noChangeAspect="1" noMove="1" noResize="1" noEditPoints="1" noAdjustHandles="1" noChangeArrowheads="1" noChangeShapeType="1" noTextEdit="1"/>
              </p:cNvSpPr>
              <p:nvPr/>
            </p:nvSpPr>
            <p:spPr>
              <a:xfrm rot="20708749">
                <a:off x="3901726" y="2168059"/>
                <a:ext cx="1131207" cy="299441"/>
              </a:xfrm>
              <a:prstGeom prst="rect">
                <a:avLst/>
              </a:prstGeom>
              <a:blipFill>
                <a:blip r:embed="rId13"/>
                <a:stretch>
                  <a:fillRect l="-5376" t="-14894" r="-107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2FC3AE0-DCF0-6F51-9504-AEE0EAD9538A}"/>
                  </a:ext>
                </a:extLst>
              </p:cNvPr>
              <p:cNvSpPr txBox="1"/>
              <p:nvPr/>
            </p:nvSpPr>
            <p:spPr>
              <a:xfrm rot="19485788">
                <a:off x="703467" y="3189180"/>
                <a:ext cx="1579984" cy="299441"/>
              </a:xfrm>
              <a:prstGeom prst="rect">
                <a:avLst/>
              </a:prstGeom>
              <a:noFill/>
            </p:spPr>
            <p:txBody>
              <a:bodyPr wrap="non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𝐾</m:t>
                            </m:r>
                          </m:sub>
                        </m:sSub>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r>
                  <a:rPr lang="en-US" sz="1600" dirty="0"/>
                  <a:t>))</a:t>
                </a:r>
              </a:p>
            </p:txBody>
          </p:sp>
        </mc:Choice>
        <mc:Fallback xmlns="">
          <p:sp>
            <p:nvSpPr>
              <p:cNvPr id="24" name="TextBox 23">
                <a:extLst>
                  <a:ext uri="{FF2B5EF4-FFF2-40B4-BE49-F238E27FC236}">
                    <a16:creationId xmlns:a16="http://schemas.microsoft.com/office/drawing/2014/main" id="{72FC3AE0-DCF0-6F51-9504-AEE0EAD9538A}"/>
                  </a:ext>
                </a:extLst>
              </p:cNvPr>
              <p:cNvSpPr txBox="1">
                <a:spLocks noRot="1" noChangeAspect="1" noMove="1" noResize="1" noEditPoints="1" noAdjustHandles="1" noChangeArrowheads="1" noChangeShapeType="1" noTextEdit="1"/>
              </p:cNvSpPr>
              <p:nvPr/>
            </p:nvSpPr>
            <p:spPr>
              <a:xfrm rot="19485788">
                <a:off x="703467" y="3189180"/>
                <a:ext cx="1579984" cy="299441"/>
              </a:xfrm>
              <a:prstGeom prst="rect">
                <a:avLst/>
              </a:prstGeom>
              <a:blipFill>
                <a:blip r:embed="rId14"/>
                <a:stretch>
                  <a:fillRect l="-2564" t="-8602" r="-8547" b="-1075"/>
                </a:stretch>
              </a:blipFill>
            </p:spPr>
            <p:txBody>
              <a:bodyPr/>
              <a:lstStyle/>
              <a:p>
                <a:r>
                  <a:rPr lang="en-US">
                    <a:noFill/>
                  </a:rPr>
                  <a:t> </a:t>
                </a:r>
              </a:p>
            </p:txBody>
          </p:sp>
        </mc:Fallback>
      </mc:AlternateContent>
    </p:spTree>
    <p:extLst>
      <p:ext uri="{BB962C8B-B14F-4D97-AF65-F5344CB8AC3E}">
        <p14:creationId xmlns:p14="http://schemas.microsoft.com/office/powerpoint/2010/main" val="18189598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2556B-813B-D0E9-9AC6-96056B6AE2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D793B-4782-8AFB-7679-545D58D2C4F5}"/>
              </a:ext>
            </a:extLst>
          </p:cNvPr>
          <p:cNvSpPr>
            <a:spLocks noGrp="1"/>
          </p:cNvSpPr>
          <p:nvPr>
            <p:ph type="title"/>
          </p:nvPr>
        </p:nvSpPr>
        <p:spPr/>
        <p:txBody>
          <a:bodyPr/>
          <a:lstStyle/>
          <a:p>
            <a:endParaRPr lang="en-US"/>
          </a:p>
        </p:txBody>
      </p:sp>
      <p:pic>
        <p:nvPicPr>
          <p:cNvPr id="4" name="Graphic 3" descr="Onion outline">
            <a:extLst>
              <a:ext uri="{FF2B5EF4-FFF2-40B4-BE49-F238E27FC236}">
                <a16:creationId xmlns:a16="http://schemas.microsoft.com/office/drawing/2014/main" id="{58559CAA-8F67-C5EA-F1A3-1EA857785D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2519631" y="2598334"/>
            <a:ext cx="1234957" cy="1234957"/>
          </a:xfrm>
          <a:prstGeom prst="rect">
            <a:avLst/>
          </a:prstGeom>
        </p:spPr>
      </p:pic>
      <p:pic>
        <p:nvPicPr>
          <p:cNvPr id="5" name="Graphic 4" descr="Onion outline">
            <a:extLst>
              <a:ext uri="{FF2B5EF4-FFF2-40B4-BE49-F238E27FC236}">
                <a16:creationId xmlns:a16="http://schemas.microsoft.com/office/drawing/2014/main" id="{60094077-D51B-CC8F-1E97-8623FAF0B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3490564" y="4799895"/>
            <a:ext cx="1234957" cy="1234957"/>
          </a:xfrm>
          <a:prstGeom prst="rect">
            <a:avLst/>
          </a:prstGeom>
        </p:spPr>
      </p:pic>
      <p:pic>
        <p:nvPicPr>
          <p:cNvPr id="6" name="Graphic 5" descr="Onion outline">
            <a:extLst>
              <a:ext uri="{FF2B5EF4-FFF2-40B4-BE49-F238E27FC236}">
                <a16:creationId xmlns:a16="http://schemas.microsoft.com/office/drawing/2014/main" id="{85B2773F-E54C-72EC-4011-9AA82B5F4F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206936" y="1981362"/>
            <a:ext cx="1234957" cy="1234957"/>
          </a:xfrm>
          <a:prstGeom prst="rect">
            <a:avLst/>
          </a:prstGeom>
        </p:spPr>
      </p:pic>
      <p:pic>
        <p:nvPicPr>
          <p:cNvPr id="7" name="Graphic 6" descr="Onion outline">
            <a:extLst>
              <a:ext uri="{FF2B5EF4-FFF2-40B4-BE49-F238E27FC236}">
                <a16:creationId xmlns:a16="http://schemas.microsoft.com/office/drawing/2014/main" id="{F6FD146F-9700-6B15-8CE7-8AF5714C61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637420" y="4799894"/>
            <a:ext cx="1234957" cy="1234957"/>
          </a:xfrm>
          <a:prstGeom prst="rect">
            <a:avLst/>
          </a:prstGeom>
        </p:spPr>
      </p:pic>
      <p:pic>
        <p:nvPicPr>
          <p:cNvPr id="8" name="Graphic 7" descr="Onion outline">
            <a:extLst>
              <a:ext uri="{FF2B5EF4-FFF2-40B4-BE49-F238E27FC236}">
                <a16:creationId xmlns:a16="http://schemas.microsoft.com/office/drawing/2014/main" id="{CE096F29-83B1-DE2E-65D4-36B20ADEDD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7329725" y="2577863"/>
            <a:ext cx="1234957" cy="1234957"/>
          </a:xfrm>
          <a:prstGeom prst="rect">
            <a:avLst/>
          </a:prstGeom>
        </p:spPr>
      </p:pic>
      <p:pic>
        <p:nvPicPr>
          <p:cNvPr id="10" name="Graphic 9" descr="Server outline">
            <a:extLst>
              <a:ext uri="{FF2B5EF4-FFF2-40B4-BE49-F238E27FC236}">
                <a16:creationId xmlns:a16="http://schemas.microsoft.com/office/drawing/2014/main" id="{1BFE4EB1-57D4-3322-EEB8-D2D9029936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2473" y="3667236"/>
            <a:ext cx="1750136" cy="1750136"/>
          </a:xfrm>
          <a:prstGeom prst="rect">
            <a:avLst/>
          </a:prstGeom>
        </p:spPr>
      </p:pic>
      <p:pic>
        <p:nvPicPr>
          <p:cNvPr id="12" name="Graphic 11" descr="Female Profile outline">
            <a:extLst>
              <a:ext uri="{FF2B5EF4-FFF2-40B4-BE49-F238E27FC236}">
                <a16:creationId xmlns:a16="http://schemas.microsoft.com/office/drawing/2014/main" id="{3D8BFD0A-29E4-9EAE-E4B2-80EF609279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582" y="4139297"/>
            <a:ext cx="1352872" cy="135287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3A5B375-187F-F273-0F9C-D157BBCA6FDF}"/>
                  </a:ext>
                </a:extLst>
              </p:cNvPr>
              <p:cNvSpPr txBox="1"/>
              <p:nvPr/>
            </p:nvSpPr>
            <p:spPr>
              <a:xfrm>
                <a:off x="2853411" y="2127690"/>
                <a:ext cx="415627" cy="658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1</m:t>
                          </m:r>
                        </m:sub>
                      </m:sSub>
                    </m:oMath>
                  </m:oMathPara>
                </a14:m>
                <a:endParaRPr lang="en-US" sz="40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03A5B375-187F-F273-0F9C-D157BBCA6FDF}"/>
                  </a:ext>
                </a:extLst>
              </p:cNvPr>
              <p:cNvSpPr txBox="1">
                <a:spLocks noRot="1" noChangeAspect="1" noMove="1" noResize="1" noEditPoints="1" noAdjustHandles="1" noChangeArrowheads="1" noChangeShapeType="1" noTextEdit="1"/>
              </p:cNvSpPr>
              <p:nvPr/>
            </p:nvSpPr>
            <p:spPr>
              <a:xfrm>
                <a:off x="2853411" y="2127690"/>
                <a:ext cx="415627" cy="658770"/>
              </a:xfrm>
              <a:prstGeom prst="rect">
                <a:avLst/>
              </a:prstGeom>
              <a:blipFill>
                <a:blip r:embed="rId8"/>
                <a:stretch>
                  <a:fillRect l="-14706" r="-20588"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78B62F6-4B5B-50F6-06C5-D7D32135930E}"/>
                  </a:ext>
                </a:extLst>
              </p:cNvPr>
              <p:cNvSpPr txBox="1"/>
              <p:nvPr/>
            </p:nvSpPr>
            <p:spPr>
              <a:xfrm>
                <a:off x="6258161" y="1699576"/>
                <a:ext cx="497379" cy="656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2</m:t>
                          </m:r>
                        </m:sub>
                      </m:sSub>
                    </m:oMath>
                  </m:oMathPara>
                </a14:m>
                <a:endParaRPr lang="en-US" sz="40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278B62F6-4B5B-50F6-06C5-D7D32135930E}"/>
                  </a:ext>
                </a:extLst>
              </p:cNvPr>
              <p:cNvSpPr txBox="1">
                <a:spLocks noRot="1" noChangeAspect="1" noMove="1" noResize="1" noEditPoints="1" noAdjustHandles="1" noChangeArrowheads="1" noChangeShapeType="1" noTextEdit="1"/>
              </p:cNvSpPr>
              <p:nvPr/>
            </p:nvSpPr>
            <p:spPr>
              <a:xfrm>
                <a:off x="6258161" y="1699576"/>
                <a:ext cx="497379" cy="656975"/>
              </a:xfrm>
              <a:prstGeom prst="rect">
                <a:avLst/>
              </a:prstGeom>
              <a:blipFill>
                <a:blip r:embed="rId9"/>
                <a:stretch>
                  <a:fillRect l="-12500" r="-20000"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F0B4FE1-2C20-A1D7-1D6A-948A164C3876}"/>
                  </a:ext>
                </a:extLst>
              </p:cNvPr>
              <p:cNvSpPr txBox="1"/>
              <p:nvPr/>
            </p:nvSpPr>
            <p:spPr>
              <a:xfrm>
                <a:off x="6099231" y="5765320"/>
                <a:ext cx="502189" cy="654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3</m:t>
                          </m:r>
                        </m:sub>
                      </m:sSub>
                    </m:oMath>
                  </m:oMathPara>
                </a14:m>
                <a:endParaRPr lang="en-US" sz="4000" dirty="0">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EF0B4FE1-2C20-A1D7-1D6A-948A164C3876}"/>
                  </a:ext>
                </a:extLst>
              </p:cNvPr>
              <p:cNvSpPr txBox="1">
                <a:spLocks noRot="1" noChangeAspect="1" noMove="1" noResize="1" noEditPoints="1" noAdjustHandles="1" noChangeArrowheads="1" noChangeShapeType="1" noTextEdit="1"/>
              </p:cNvSpPr>
              <p:nvPr/>
            </p:nvSpPr>
            <p:spPr>
              <a:xfrm>
                <a:off x="6099231" y="5765320"/>
                <a:ext cx="502189" cy="654731"/>
              </a:xfrm>
              <a:prstGeom prst="rect">
                <a:avLst/>
              </a:prstGeom>
              <a:blipFill>
                <a:blip r:embed="rId10"/>
                <a:stretch>
                  <a:fillRect l="-12500" r="-20000" b="-19231"/>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0B483908-B2A1-17A1-C1B6-816740014FA7}"/>
              </a:ext>
            </a:extLst>
          </p:cNvPr>
          <p:cNvCxnSpPr>
            <a:cxnSpLocks/>
          </p:cNvCxnSpPr>
          <p:nvPr/>
        </p:nvCxnSpPr>
        <p:spPr>
          <a:xfrm flipH="1">
            <a:off x="1265934" y="3429000"/>
            <a:ext cx="1390224" cy="918995"/>
          </a:xfrm>
          <a:prstGeom prst="straightConnector1">
            <a:avLst/>
          </a:prstGeom>
          <a:ln w="349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5B13E8A-067C-103A-BC02-A916C9ABACE1}"/>
              </a:ext>
            </a:extLst>
          </p:cNvPr>
          <p:cNvCxnSpPr>
            <a:cxnSpLocks/>
          </p:cNvCxnSpPr>
          <p:nvPr/>
        </p:nvCxnSpPr>
        <p:spPr>
          <a:xfrm flipH="1">
            <a:off x="3676931" y="2760820"/>
            <a:ext cx="1607663" cy="437753"/>
          </a:xfrm>
          <a:prstGeom prst="straightConnector1">
            <a:avLst/>
          </a:prstGeom>
          <a:ln w="349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35481F7-7AB7-4A63-8BCE-AD6E97C3A391}"/>
              </a:ext>
            </a:extLst>
          </p:cNvPr>
          <p:cNvCxnSpPr>
            <a:cxnSpLocks/>
          </p:cNvCxnSpPr>
          <p:nvPr/>
        </p:nvCxnSpPr>
        <p:spPr>
          <a:xfrm flipH="1" flipV="1">
            <a:off x="5712311" y="3275276"/>
            <a:ext cx="383689" cy="1679209"/>
          </a:xfrm>
          <a:prstGeom prst="straightConnector1">
            <a:avLst/>
          </a:prstGeom>
          <a:ln w="349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24A2B2A-2833-AE55-EBDA-50B2A41D0748}"/>
              </a:ext>
            </a:extLst>
          </p:cNvPr>
          <p:cNvCxnSpPr>
            <a:cxnSpLocks/>
          </p:cNvCxnSpPr>
          <p:nvPr/>
        </p:nvCxnSpPr>
        <p:spPr>
          <a:xfrm flipH="1">
            <a:off x="6901272" y="4542304"/>
            <a:ext cx="2751201" cy="772840"/>
          </a:xfrm>
          <a:prstGeom prst="straightConnector1">
            <a:avLst/>
          </a:prstGeom>
          <a:ln w="349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CB9814-CD70-8047-6AB7-B84104503C41}"/>
                  </a:ext>
                </a:extLst>
              </p:cNvPr>
              <p:cNvSpPr txBox="1"/>
              <p:nvPr/>
            </p:nvSpPr>
            <p:spPr>
              <a:xfrm rot="20402509">
                <a:off x="8135161" y="5007884"/>
                <a:ext cx="3134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21" name="TextBox 20">
                <a:extLst>
                  <a:ext uri="{FF2B5EF4-FFF2-40B4-BE49-F238E27FC236}">
                    <a16:creationId xmlns:a16="http://schemas.microsoft.com/office/drawing/2014/main" id="{CACB9814-CD70-8047-6AB7-B84104503C41}"/>
                  </a:ext>
                </a:extLst>
              </p:cNvPr>
              <p:cNvSpPr txBox="1">
                <a:spLocks noRot="1" noChangeAspect="1" noMove="1" noResize="1" noEditPoints="1" noAdjustHandles="1" noChangeArrowheads="1" noChangeShapeType="1" noTextEdit="1"/>
              </p:cNvSpPr>
              <p:nvPr/>
            </p:nvSpPr>
            <p:spPr>
              <a:xfrm rot="20402509">
                <a:off x="8135161" y="5007884"/>
                <a:ext cx="313483" cy="430887"/>
              </a:xfrm>
              <a:prstGeom prst="rect">
                <a:avLst/>
              </a:prstGeom>
              <a:blipFill>
                <a:blip r:embed="rId11"/>
                <a:stretch>
                  <a:fillRect l="-16667" r="-16667"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024E4D-037C-6EC5-600D-91D56CC71AD5}"/>
                  </a:ext>
                </a:extLst>
              </p:cNvPr>
              <p:cNvSpPr txBox="1"/>
              <p:nvPr/>
            </p:nvSpPr>
            <p:spPr>
              <a:xfrm rot="3950574">
                <a:off x="5956789" y="4021092"/>
                <a:ext cx="594778" cy="236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𝐾</m:t>
                              </m:r>
                            </m:sub>
                          </m:sSub>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b="0" i="1" smtClean="0">
                          <a:latin typeface="Cambria Math" panose="02040503050406030204" pitchFamily="18" charset="0"/>
                        </a:rPr>
                        <m:t>𝑅</m:t>
                      </m:r>
                      <m:r>
                        <a:rPr lang="en-US" sz="1400" b="0" i="1" smtClean="0">
                          <a:latin typeface="Cambria Math" panose="02040503050406030204" pitchFamily="18" charset="0"/>
                        </a:rPr>
                        <m:t>)</m:t>
                      </m:r>
                    </m:oMath>
                  </m:oMathPara>
                </a14:m>
                <a:endParaRPr lang="en-US" sz="1400" dirty="0"/>
              </a:p>
            </p:txBody>
          </p:sp>
        </mc:Choice>
        <mc:Fallback xmlns="">
          <p:sp>
            <p:nvSpPr>
              <p:cNvPr id="22" name="TextBox 21">
                <a:extLst>
                  <a:ext uri="{FF2B5EF4-FFF2-40B4-BE49-F238E27FC236}">
                    <a16:creationId xmlns:a16="http://schemas.microsoft.com/office/drawing/2014/main" id="{83024E4D-037C-6EC5-600D-91D56CC71AD5}"/>
                  </a:ext>
                </a:extLst>
              </p:cNvPr>
              <p:cNvSpPr txBox="1">
                <a:spLocks noRot="1" noChangeAspect="1" noMove="1" noResize="1" noEditPoints="1" noAdjustHandles="1" noChangeArrowheads="1" noChangeShapeType="1" noTextEdit="1"/>
              </p:cNvSpPr>
              <p:nvPr/>
            </p:nvSpPr>
            <p:spPr>
              <a:xfrm rot="3950574">
                <a:off x="5956789" y="4021092"/>
                <a:ext cx="594778" cy="236411"/>
              </a:xfrm>
              <a:prstGeom prst="rect">
                <a:avLst/>
              </a:prstGeom>
              <a:blipFill>
                <a:blip r:embed="rId12"/>
                <a:stretch>
                  <a:fillRect l="-2703" t="-3846" r="-8108"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75BFDCA-E993-4624-0663-B0FC62C20603}"/>
                  </a:ext>
                </a:extLst>
              </p:cNvPr>
              <p:cNvSpPr txBox="1"/>
              <p:nvPr/>
            </p:nvSpPr>
            <p:spPr>
              <a:xfrm rot="20708749">
                <a:off x="3922853" y="2168059"/>
                <a:ext cx="1088952" cy="299441"/>
              </a:xfrm>
              <a:prstGeom prst="rect">
                <a:avLst/>
              </a:prstGeom>
              <a:noFill/>
            </p:spPr>
            <p:txBody>
              <a:bodyPr wrap="non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𝐾</m:t>
                            </m:r>
                          </m:sub>
                        </m:sSub>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𝑅</m:t>
                    </m:r>
                    <m:r>
                      <a:rPr lang="en-US" sz="1600" b="0" i="1" smtClean="0">
                        <a:latin typeface="Cambria Math" panose="02040503050406030204" pitchFamily="18" charset="0"/>
                      </a:rPr>
                      <m:t>)</m:t>
                    </m:r>
                  </m:oMath>
                </a14:m>
                <a:r>
                  <a:rPr lang="en-US" sz="1600" dirty="0"/>
                  <a:t>)</a:t>
                </a:r>
              </a:p>
            </p:txBody>
          </p:sp>
        </mc:Choice>
        <mc:Fallback xmlns="">
          <p:sp>
            <p:nvSpPr>
              <p:cNvPr id="23" name="TextBox 22">
                <a:extLst>
                  <a:ext uri="{FF2B5EF4-FFF2-40B4-BE49-F238E27FC236}">
                    <a16:creationId xmlns:a16="http://schemas.microsoft.com/office/drawing/2014/main" id="{F75BFDCA-E993-4624-0663-B0FC62C20603}"/>
                  </a:ext>
                </a:extLst>
              </p:cNvPr>
              <p:cNvSpPr txBox="1">
                <a:spLocks noRot="1" noChangeAspect="1" noMove="1" noResize="1" noEditPoints="1" noAdjustHandles="1" noChangeArrowheads="1" noChangeShapeType="1" noTextEdit="1"/>
              </p:cNvSpPr>
              <p:nvPr/>
            </p:nvSpPr>
            <p:spPr>
              <a:xfrm rot="20708749">
                <a:off x="3922853" y="2168059"/>
                <a:ext cx="1088952" cy="299441"/>
              </a:xfrm>
              <a:prstGeom prst="rect">
                <a:avLst/>
              </a:prstGeom>
              <a:blipFill>
                <a:blip r:embed="rId13"/>
                <a:stretch>
                  <a:fillRect l="-6667" t="-13043"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DA8FE67-58BA-801C-D0E2-27EB1C563E9E}"/>
                  </a:ext>
                </a:extLst>
              </p:cNvPr>
              <p:cNvSpPr txBox="1"/>
              <p:nvPr/>
            </p:nvSpPr>
            <p:spPr>
              <a:xfrm rot="19485788">
                <a:off x="724594" y="3189180"/>
                <a:ext cx="1537729" cy="299441"/>
              </a:xfrm>
              <a:prstGeom prst="rect">
                <a:avLst/>
              </a:prstGeom>
              <a:noFill/>
            </p:spPr>
            <p:txBody>
              <a:bodyPr wrap="non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𝐾</m:t>
                            </m:r>
                          </m:sub>
                        </m:sSub>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𝑅</m:t>
                    </m:r>
                    <m:r>
                      <a:rPr lang="en-US" sz="1600" b="0" i="1" smtClean="0">
                        <a:latin typeface="Cambria Math" panose="02040503050406030204" pitchFamily="18" charset="0"/>
                      </a:rPr>
                      <m:t>)</m:t>
                    </m:r>
                  </m:oMath>
                </a14:m>
                <a:r>
                  <a:rPr lang="en-US" sz="1600" dirty="0"/>
                  <a:t>))</a:t>
                </a:r>
              </a:p>
            </p:txBody>
          </p:sp>
        </mc:Choice>
        <mc:Fallback xmlns="">
          <p:sp>
            <p:nvSpPr>
              <p:cNvPr id="24" name="TextBox 23">
                <a:extLst>
                  <a:ext uri="{FF2B5EF4-FFF2-40B4-BE49-F238E27FC236}">
                    <a16:creationId xmlns:a16="http://schemas.microsoft.com/office/drawing/2014/main" id="{1DA8FE67-58BA-801C-D0E2-27EB1C563E9E}"/>
                  </a:ext>
                </a:extLst>
              </p:cNvPr>
              <p:cNvSpPr txBox="1">
                <a:spLocks noRot="1" noChangeAspect="1" noMove="1" noResize="1" noEditPoints="1" noAdjustHandles="1" noChangeArrowheads="1" noChangeShapeType="1" noTextEdit="1"/>
              </p:cNvSpPr>
              <p:nvPr/>
            </p:nvSpPr>
            <p:spPr>
              <a:xfrm rot="19485788">
                <a:off x="724594" y="3189180"/>
                <a:ext cx="1537729" cy="299441"/>
              </a:xfrm>
              <a:prstGeom prst="rect">
                <a:avLst/>
              </a:prstGeom>
              <a:blipFill>
                <a:blip r:embed="rId14"/>
                <a:stretch>
                  <a:fillRect l="-2609" t="-8791" r="-7826" b="-1099"/>
                </a:stretch>
              </a:blipFill>
            </p:spPr>
            <p:txBody>
              <a:bodyPr/>
              <a:lstStyle/>
              <a:p>
                <a:r>
                  <a:rPr lang="en-US">
                    <a:noFill/>
                  </a:rPr>
                  <a:t> </a:t>
                </a:r>
              </a:p>
            </p:txBody>
          </p:sp>
        </mc:Fallback>
      </mc:AlternateContent>
    </p:spTree>
    <p:extLst>
      <p:ext uri="{BB962C8B-B14F-4D97-AF65-F5344CB8AC3E}">
        <p14:creationId xmlns:p14="http://schemas.microsoft.com/office/powerpoint/2010/main" val="24670596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34AF-9F21-96A3-79A4-32B1D48F4DD0}"/>
            </a:ext>
          </a:extLst>
        </p:cNvPr>
        <p:cNvGrpSpPr/>
        <p:nvPr/>
      </p:nvGrpSpPr>
      <p:grpSpPr>
        <a:xfrm>
          <a:off x="0" y="0"/>
          <a:ext cx="0" cy="0"/>
          <a:chOff x="0" y="0"/>
          <a:chExt cx="0" cy="0"/>
        </a:xfrm>
      </p:grpSpPr>
      <p:pic>
        <p:nvPicPr>
          <p:cNvPr id="4" name="Graphic 3" descr="Onion outline">
            <a:extLst>
              <a:ext uri="{FF2B5EF4-FFF2-40B4-BE49-F238E27FC236}">
                <a16:creationId xmlns:a16="http://schemas.microsoft.com/office/drawing/2014/main" id="{9C2AE443-243C-8A76-489D-31AF393DF8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2487358" y="675928"/>
            <a:ext cx="1234957" cy="1234957"/>
          </a:xfrm>
          <a:prstGeom prst="rect">
            <a:avLst/>
          </a:prstGeom>
        </p:spPr>
      </p:pic>
      <p:pic>
        <p:nvPicPr>
          <p:cNvPr id="5" name="Graphic 4" descr="Onion outline">
            <a:extLst>
              <a:ext uri="{FF2B5EF4-FFF2-40B4-BE49-F238E27FC236}">
                <a16:creationId xmlns:a16="http://schemas.microsoft.com/office/drawing/2014/main" id="{B5179D39-5497-E216-F736-FE6A06C803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3458291" y="2877489"/>
            <a:ext cx="1234957" cy="1234957"/>
          </a:xfrm>
          <a:prstGeom prst="rect">
            <a:avLst/>
          </a:prstGeom>
        </p:spPr>
      </p:pic>
      <p:pic>
        <p:nvPicPr>
          <p:cNvPr id="6" name="Graphic 5" descr="Onion outline">
            <a:extLst>
              <a:ext uri="{FF2B5EF4-FFF2-40B4-BE49-F238E27FC236}">
                <a16:creationId xmlns:a16="http://schemas.microsoft.com/office/drawing/2014/main" id="{AC8380B4-2C97-20FA-4A45-92AE449A8A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174663" y="58956"/>
            <a:ext cx="1234957" cy="1234957"/>
          </a:xfrm>
          <a:prstGeom prst="rect">
            <a:avLst/>
          </a:prstGeom>
        </p:spPr>
      </p:pic>
      <p:pic>
        <p:nvPicPr>
          <p:cNvPr id="7" name="Graphic 6" descr="Onion outline">
            <a:extLst>
              <a:ext uri="{FF2B5EF4-FFF2-40B4-BE49-F238E27FC236}">
                <a16:creationId xmlns:a16="http://schemas.microsoft.com/office/drawing/2014/main" id="{0A789C4B-8A6D-AA85-15A5-1CA8E1A58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5605147" y="2877488"/>
            <a:ext cx="1234957" cy="1234957"/>
          </a:xfrm>
          <a:prstGeom prst="rect">
            <a:avLst/>
          </a:prstGeom>
        </p:spPr>
      </p:pic>
      <p:pic>
        <p:nvPicPr>
          <p:cNvPr id="8" name="Graphic 7" descr="Onion outline">
            <a:extLst>
              <a:ext uri="{FF2B5EF4-FFF2-40B4-BE49-F238E27FC236}">
                <a16:creationId xmlns:a16="http://schemas.microsoft.com/office/drawing/2014/main" id="{F447DAEA-DA83-2E92-BE64-5F956F5C80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46238">
            <a:off x="7297452" y="655457"/>
            <a:ext cx="1234957" cy="1234957"/>
          </a:xfrm>
          <a:prstGeom prst="rect">
            <a:avLst/>
          </a:prstGeom>
        </p:spPr>
      </p:pic>
      <p:pic>
        <p:nvPicPr>
          <p:cNvPr id="10" name="Graphic 9" descr="Server outline">
            <a:extLst>
              <a:ext uri="{FF2B5EF4-FFF2-40B4-BE49-F238E27FC236}">
                <a16:creationId xmlns:a16="http://schemas.microsoft.com/office/drawing/2014/main" id="{FEBD2244-BEDB-C672-AD44-C1459D6D32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20200" y="1744830"/>
            <a:ext cx="1750136" cy="1750136"/>
          </a:xfrm>
          <a:prstGeom prst="rect">
            <a:avLst/>
          </a:prstGeom>
        </p:spPr>
      </p:pic>
      <p:pic>
        <p:nvPicPr>
          <p:cNvPr id="12" name="Graphic 11" descr="Female Profile outline">
            <a:extLst>
              <a:ext uri="{FF2B5EF4-FFF2-40B4-BE49-F238E27FC236}">
                <a16:creationId xmlns:a16="http://schemas.microsoft.com/office/drawing/2014/main" id="{556DE9F5-42E0-40E7-1B5F-7572A11C01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309" y="2216891"/>
            <a:ext cx="1352872" cy="135287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A28367-9D1A-DA63-C72A-B715EA6B53E2}"/>
                  </a:ext>
                </a:extLst>
              </p:cNvPr>
              <p:cNvSpPr txBox="1"/>
              <p:nvPr/>
            </p:nvSpPr>
            <p:spPr>
              <a:xfrm>
                <a:off x="2292530" y="522109"/>
                <a:ext cx="415627" cy="658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1</m:t>
                          </m:r>
                        </m:sub>
                      </m:sSub>
                    </m:oMath>
                  </m:oMathPara>
                </a14:m>
                <a:endParaRPr lang="en-US" sz="40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7AA28367-9D1A-DA63-C72A-B715EA6B53E2}"/>
                  </a:ext>
                </a:extLst>
              </p:cNvPr>
              <p:cNvSpPr txBox="1">
                <a:spLocks noRot="1" noChangeAspect="1" noMove="1" noResize="1" noEditPoints="1" noAdjustHandles="1" noChangeArrowheads="1" noChangeShapeType="1" noTextEdit="1"/>
              </p:cNvSpPr>
              <p:nvPr/>
            </p:nvSpPr>
            <p:spPr>
              <a:xfrm>
                <a:off x="2292530" y="522109"/>
                <a:ext cx="415627" cy="658770"/>
              </a:xfrm>
              <a:prstGeom prst="rect">
                <a:avLst/>
              </a:prstGeom>
              <a:blipFill>
                <a:blip r:embed="rId8"/>
                <a:stretch>
                  <a:fillRect l="-14706" r="-20588"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4E4265-8ED6-B75D-4310-BFC8D9C08FD0}"/>
                  </a:ext>
                </a:extLst>
              </p:cNvPr>
              <p:cNvSpPr txBox="1"/>
              <p:nvPr/>
            </p:nvSpPr>
            <p:spPr>
              <a:xfrm>
                <a:off x="6356156" y="167832"/>
                <a:ext cx="497379" cy="656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2</m:t>
                          </m:r>
                        </m:sub>
                      </m:sSub>
                    </m:oMath>
                  </m:oMathPara>
                </a14:m>
                <a:endParaRPr lang="en-US" sz="40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714E4265-8ED6-B75D-4310-BFC8D9C08FD0}"/>
                  </a:ext>
                </a:extLst>
              </p:cNvPr>
              <p:cNvSpPr txBox="1">
                <a:spLocks noRot="1" noChangeAspect="1" noMove="1" noResize="1" noEditPoints="1" noAdjustHandles="1" noChangeArrowheads="1" noChangeShapeType="1" noTextEdit="1"/>
              </p:cNvSpPr>
              <p:nvPr/>
            </p:nvSpPr>
            <p:spPr>
              <a:xfrm>
                <a:off x="6356156" y="167832"/>
                <a:ext cx="497379" cy="656975"/>
              </a:xfrm>
              <a:prstGeom prst="rect">
                <a:avLst/>
              </a:prstGeom>
              <a:blipFill>
                <a:blip r:embed="rId9"/>
                <a:stretch>
                  <a:fillRect l="-12500" r="-20000"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EC1DF1-B11F-7BA7-F8E1-6FE3405E9680}"/>
                  </a:ext>
                </a:extLst>
              </p:cNvPr>
              <p:cNvSpPr txBox="1"/>
              <p:nvPr/>
            </p:nvSpPr>
            <p:spPr>
              <a:xfrm>
                <a:off x="6066958" y="3842914"/>
                <a:ext cx="502189" cy="654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m:rPr>
                              <m:nor/>
                            </m:rPr>
                            <a:rPr lang="en-US" sz="4000" b="0" i="0" smtClean="0">
                              <a:latin typeface="Chalk Board" panose="02000500000000000000" pitchFamily="2" charset="0"/>
                            </a:rPr>
                            <m:t>n</m:t>
                          </m:r>
                        </m:e>
                        <m:sub>
                          <m:r>
                            <m:rPr>
                              <m:nor/>
                            </m:rPr>
                            <a:rPr lang="en-US" sz="4000" b="0" i="0" smtClean="0">
                              <a:latin typeface="Chalk Board" panose="02000500000000000000" pitchFamily="2" charset="0"/>
                            </a:rPr>
                            <m:t>3</m:t>
                          </m:r>
                        </m:sub>
                      </m:sSub>
                    </m:oMath>
                  </m:oMathPara>
                </a14:m>
                <a:endParaRPr lang="en-US" sz="4000" dirty="0">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F1EC1DF1-B11F-7BA7-F8E1-6FE3405E9680}"/>
                  </a:ext>
                </a:extLst>
              </p:cNvPr>
              <p:cNvSpPr txBox="1">
                <a:spLocks noRot="1" noChangeAspect="1" noMove="1" noResize="1" noEditPoints="1" noAdjustHandles="1" noChangeArrowheads="1" noChangeShapeType="1" noTextEdit="1"/>
              </p:cNvSpPr>
              <p:nvPr/>
            </p:nvSpPr>
            <p:spPr>
              <a:xfrm>
                <a:off x="6066958" y="3842914"/>
                <a:ext cx="502189" cy="654731"/>
              </a:xfrm>
              <a:prstGeom prst="rect">
                <a:avLst/>
              </a:prstGeom>
              <a:blipFill>
                <a:blip r:embed="rId10"/>
                <a:stretch>
                  <a:fillRect l="-12195" r="-17073" b="-18868"/>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86303AC7-AC51-6F76-DF55-3806E13954E8}"/>
              </a:ext>
            </a:extLst>
          </p:cNvPr>
          <p:cNvCxnSpPr>
            <a:cxnSpLocks/>
          </p:cNvCxnSpPr>
          <p:nvPr/>
        </p:nvCxnSpPr>
        <p:spPr>
          <a:xfrm flipV="1">
            <a:off x="1269402" y="1570164"/>
            <a:ext cx="1378715" cy="889490"/>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1DA881D-DF2C-0083-FECE-C110A6D296F5}"/>
              </a:ext>
            </a:extLst>
          </p:cNvPr>
          <p:cNvCxnSpPr>
            <a:cxnSpLocks/>
          </p:cNvCxnSpPr>
          <p:nvPr/>
        </p:nvCxnSpPr>
        <p:spPr>
          <a:xfrm flipV="1">
            <a:off x="3736991" y="848661"/>
            <a:ext cx="1577287" cy="352640"/>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CC3B479-623D-2FA4-7CD7-A0ECA1753D29}"/>
              </a:ext>
            </a:extLst>
          </p:cNvPr>
          <p:cNvCxnSpPr>
            <a:cxnSpLocks/>
          </p:cNvCxnSpPr>
          <p:nvPr/>
        </p:nvCxnSpPr>
        <p:spPr>
          <a:xfrm>
            <a:off x="5686323" y="1368395"/>
            <a:ext cx="419017" cy="1572809"/>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D740DF1-3B91-8BA0-1D18-A4D1B4C232A4}"/>
              </a:ext>
            </a:extLst>
          </p:cNvPr>
          <p:cNvCxnSpPr>
            <a:cxnSpLocks/>
          </p:cNvCxnSpPr>
          <p:nvPr/>
        </p:nvCxnSpPr>
        <p:spPr>
          <a:xfrm flipV="1">
            <a:off x="6819478" y="2619898"/>
            <a:ext cx="2800722" cy="926459"/>
          </a:xfrm>
          <a:prstGeom prst="straightConnector1">
            <a:avLst/>
          </a:prstGeom>
          <a:ln w="349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D208484-17DD-71C5-8D95-2E38160FF181}"/>
              </a:ext>
            </a:extLst>
          </p:cNvPr>
          <p:cNvSpPr txBox="1"/>
          <p:nvPr/>
        </p:nvSpPr>
        <p:spPr>
          <a:xfrm>
            <a:off x="128418" y="4943052"/>
            <a:ext cx="11608175" cy="461665"/>
          </a:xfrm>
          <a:prstGeom prst="rect">
            <a:avLst/>
          </a:prstGeom>
          <a:noFill/>
        </p:spPr>
        <p:txBody>
          <a:bodyPr wrap="square">
            <a:spAutoFit/>
          </a:bodyPr>
          <a:lstStyle/>
          <a:p>
            <a:r>
              <a:rPr lang="en-US" sz="2400" dirty="0">
                <a:effectLst/>
                <a:latin typeface="Chalk Board" panose="02000500000000000000" pitchFamily="2" charset="0"/>
              </a:rPr>
              <a:t>Notice that node n1  knows that Alice is using Tor, and that her next node is </a:t>
            </a:r>
            <a:r>
              <a:rPr lang="en-US" sz="2400" dirty="0">
                <a:latin typeface="Chalk Board" panose="02000500000000000000" pitchFamily="2" charset="0"/>
              </a:rPr>
              <a:t>n2</a:t>
            </a:r>
            <a:r>
              <a:rPr lang="en-US" sz="2400" dirty="0">
                <a:effectLst/>
                <a:latin typeface="Chalk Board" panose="02000500000000000000" pitchFamily="2" charset="0"/>
              </a:rPr>
              <a:t>, </a:t>
            </a:r>
            <a:r>
              <a:rPr lang="en-US" sz="2400" dirty="0">
                <a:latin typeface="Chalk Board" panose="02000500000000000000" pitchFamily="2" charset="0"/>
              </a:rPr>
              <a:t> </a:t>
            </a:r>
            <a:r>
              <a:rPr lang="en-US" sz="2400" dirty="0">
                <a:effectLst/>
                <a:latin typeface="Chalk Board" panose="02000500000000000000" pitchFamily="2" charset="0"/>
              </a:rPr>
              <a:t>but does not know which website Alice is visiting </a:t>
            </a:r>
          </a:p>
        </p:txBody>
      </p:sp>
      <p:sp>
        <p:nvSpPr>
          <p:cNvPr id="20" name="TextBox 19">
            <a:extLst>
              <a:ext uri="{FF2B5EF4-FFF2-40B4-BE49-F238E27FC236}">
                <a16:creationId xmlns:a16="http://schemas.microsoft.com/office/drawing/2014/main" id="{B054592A-3AC4-6142-C8E1-13092791DB50}"/>
              </a:ext>
            </a:extLst>
          </p:cNvPr>
          <p:cNvSpPr txBox="1"/>
          <p:nvPr/>
        </p:nvSpPr>
        <p:spPr>
          <a:xfrm>
            <a:off x="128418" y="5619489"/>
            <a:ext cx="10306499" cy="461665"/>
          </a:xfrm>
          <a:prstGeom prst="rect">
            <a:avLst/>
          </a:prstGeom>
          <a:noFill/>
        </p:spPr>
        <p:txBody>
          <a:bodyPr wrap="square">
            <a:spAutoFit/>
          </a:bodyPr>
          <a:lstStyle/>
          <a:p>
            <a:r>
              <a:rPr lang="en-US" sz="2400" dirty="0">
                <a:effectLst/>
                <a:latin typeface="Chalk Board" panose="02000500000000000000" pitchFamily="2" charset="0"/>
              </a:rPr>
              <a:t>Node n3 knows a Tor user (with previous node </a:t>
            </a:r>
            <a:r>
              <a:rPr lang="en-US" sz="2400" dirty="0">
                <a:latin typeface="Chalk Board" panose="02000500000000000000" pitchFamily="2" charset="0"/>
              </a:rPr>
              <a:t>n2</a:t>
            </a:r>
            <a:r>
              <a:rPr lang="en-US" sz="2400" dirty="0">
                <a:effectLst/>
                <a:latin typeface="Chalk Board" panose="02000500000000000000" pitchFamily="2" charset="0"/>
              </a:rPr>
              <a:t>) is visiting a particular website, but doesn’t know who </a:t>
            </a:r>
          </a:p>
        </p:txBody>
      </p:sp>
      <p:sp>
        <p:nvSpPr>
          <p:cNvPr id="22" name="TextBox 21">
            <a:extLst>
              <a:ext uri="{FF2B5EF4-FFF2-40B4-BE49-F238E27FC236}">
                <a16:creationId xmlns:a16="http://schemas.microsoft.com/office/drawing/2014/main" id="{464CE4E0-B080-722C-422F-480A83401434}"/>
              </a:ext>
            </a:extLst>
          </p:cNvPr>
          <p:cNvSpPr txBox="1"/>
          <p:nvPr/>
        </p:nvSpPr>
        <p:spPr>
          <a:xfrm>
            <a:off x="128418" y="6290169"/>
            <a:ext cx="6691060" cy="461665"/>
          </a:xfrm>
          <a:prstGeom prst="rect">
            <a:avLst/>
          </a:prstGeom>
          <a:noFill/>
        </p:spPr>
        <p:txBody>
          <a:bodyPr wrap="square">
            <a:spAutoFit/>
          </a:bodyPr>
          <a:lstStyle/>
          <a:p>
            <a:r>
              <a:rPr lang="en-US" sz="2400" dirty="0">
                <a:effectLst/>
                <a:latin typeface="Chalk Board" panose="02000500000000000000" pitchFamily="2" charset="0"/>
              </a:rPr>
              <a:t>The website itself only knows that it got a connection from Tor node </a:t>
            </a:r>
            <a:r>
              <a:rPr lang="en-US" sz="2400" dirty="0">
                <a:latin typeface="Chalk Board" panose="02000500000000000000" pitchFamily="2" charset="0"/>
              </a:rPr>
              <a:t>n3</a:t>
            </a:r>
            <a:endParaRPr lang="en-US" sz="2400" dirty="0">
              <a:effectLst/>
              <a:latin typeface="Chalk Board" panose="02000500000000000000" pitchFamily="2" charset="0"/>
            </a:endParaRPr>
          </a:p>
        </p:txBody>
      </p:sp>
    </p:spTree>
    <p:extLst>
      <p:ext uri="{BB962C8B-B14F-4D97-AF65-F5344CB8AC3E}">
        <p14:creationId xmlns:p14="http://schemas.microsoft.com/office/powerpoint/2010/main" val="7085531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B16BB8-8885-F1D2-374D-0D411E8D74AF}"/>
              </a:ext>
            </a:extLst>
          </p:cNvPr>
          <p:cNvSpPr txBox="1"/>
          <p:nvPr/>
        </p:nvSpPr>
        <p:spPr>
          <a:xfrm>
            <a:off x="365760" y="1001604"/>
            <a:ext cx="10112188" cy="584775"/>
          </a:xfrm>
          <a:prstGeom prst="rect">
            <a:avLst/>
          </a:prstGeom>
          <a:noFill/>
        </p:spPr>
        <p:txBody>
          <a:bodyPr wrap="square">
            <a:spAutoFit/>
          </a:bodyPr>
          <a:lstStyle/>
          <a:p>
            <a:r>
              <a:rPr lang="en-US" sz="3200" dirty="0">
                <a:solidFill>
                  <a:srgbClr val="FF0000"/>
                </a:solidFill>
                <a:effectLst/>
                <a:latin typeface="Chalk Board" panose="02000500000000000000" pitchFamily="2" charset="0"/>
              </a:rPr>
              <a:t>Why must Alice choose all nodes, instead of letting each node pick the next one? </a:t>
            </a:r>
          </a:p>
        </p:txBody>
      </p:sp>
      <p:sp>
        <p:nvSpPr>
          <p:cNvPr id="6" name="TextBox 5">
            <a:extLst>
              <a:ext uri="{FF2B5EF4-FFF2-40B4-BE49-F238E27FC236}">
                <a16:creationId xmlns:a16="http://schemas.microsoft.com/office/drawing/2014/main" id="{7E11AA00-2926-8E64-FF1A-DF1837AB5A52}"/>
              </a:ext>
            </a:extLst>
          </p:cNvPr>
          <p:cNvSpPr txBox="1"/>
          <p:nvPr/>
        </p:nvSpPr>
        <p:spPr>
          <a:xfrm>
            <a:off x="365760" y="1575353"/>
            <a:ext cx="10968089" cy="1077218"/>
          </a:xfrm>
          <a:prstGeom prst="rect">
            <a:avLst/>
          </a:prstGeom>
          <a:noFill/>
        </p:spPr>
        <p:txBody>
          <a:bodyPr wrap="square">
            <a:spAutoFit/>
          </a:bodyPr>
          <a:lstStyle/>
          <a:p>
            <a:r>
              <a:rPr lang="en-US" sz="3200" dirty="0">
                <a:solidFill>
                  <a:schemeClr val="accent6">
                    <a:lumMod val="75000"/>
                  </a:schemeClr>
                </a:solidFill>
                <a:effectLst/>
                <a:latin typeface="Chalk Board" panose="02000500000000000000" pitchFamily="2" charset="0"/>
              </a:rPr>
              <a:t>A malicious node would pick another malicious node. The user must have the ability to choose the nodes </a:t>
            </a:r>
          </a:p>
        </p:txBody>
      </p:sp>
      <p:sp>
        <p:nvSpPr>
          <p:cNvPr id="8" name="TextBox 7">
            <a:extLst>
              <a:ext uri="{FF2B5EF4-FFF2-40B4-BE49-F238E27FC236}">
                <a16:creationId xmlns:a16="http://schemas.microsoft.com/office/drawing/2014/main" id="{67F534E9-F399-03E5-4BD1-A2EA10443ADA}"/>
              </a:ext>
            </a:extLst>
          </p:cNvPr>
          <p:cNvSpPr txBox="1"/>
          <p:nvPr/>
        </p:nvSpPr>
        <p:spPr>
          <a:xfrm>
            <a:off x="426084" y="2726344"/>
            <a:ext cx="10320805" cy="584775"/>
          </a:xfrm>
          <a:prstGeom prst="rect">
            <a:avLst/>
          </a:prstGeom>
          <a:noFill/>
        </p:spPr>
        <p:txBody>
          <a:bodyPr wrap="square">
            <a:spAutoFit/>
          </a:bodyPr>
          <a:lstStyle/>
          <a:p>
            <a:r>
              <a:rPr lang="en-US" sz="3200" dirty="0">
                <a:solidFill>
                  <a:srgbClr val="FF0000"/>
                </a:solidFill>
                <a:effectLst/>
                <a:latin typeface="Chalk Board" panose="02000500000000000000" pitchFamily="2" charset="0"/>
              </a:rPr>
              <a:t>Why happens if Eve can inspect all network links? (a global passive adversary) </a:t>
            </a:r>
          </a:p>
        </p:txBody>
      </p:sp>
      <p:sp>
        <p:nvSpPr>
          <p:cNvPr id="9" name="TextBox 8">
            <a:extLst>
              <a:ext uri="{FF2B5EF4-FFF2-40B4-BE49-F238E27FC236}">
                <a16:creationId xmlns:a16="http://schemas.microsoft.com/office/drawing/2014/main" id="{BAFACBD8-BABB-69F5-93A8-48F42E07A446}"/>
              </a:ext>
            </a:extLst>
          </p:cNvPr>
          <p:cNvSpPr txBox="1"/>
          <p:nvPr/>
        </p:nvSpPr>
        <p:spPr>
          <a:xfrm>
            <a:off x="426084" y="3336802"/>
            <a:ext cx="11934677" cy="1077218"/>
          </a:xfrm>
          <a:prstGeom prst="rect">
            <a:avLst/>
          </a:prstGeom>
          <a:noFill/>
        </p:spPr>
        <p:txBody>
          <a:bodyPr wrap="none" rtlCol="0">
            <a:spAutoFit/>
          </a:bodyPr>
          <a:lstStyle/>
          <a:p>
            <a:r>
              <a:rPr lang="en-US" sz="3200" dirty="0">
                <a:solidFill>
                  <a:schemeClr val="accent6">
                    <a:lumMod val="75000"/>
                  </a:schemeClr>
                </a:solidFill>
                <a:effectLst/>
                <a:latin typeface="Chalk Board" panose="02000500000000000000" pitchFamily="2" charset="0"/>
              </a:rPr>
              <a:t>Tor does not protect against a global passive adversary. The adversary could de-anonymize Alice. </a:t>
            </a:r>
          </a:p>
          <a:p>
            <a:endParaRPr lang="en-US" sz="3200" dirty="0">
              <a:solidFill>
                <a:schemeClr val="accent6">
                  <a:lumMod val="75000"/>
                </a:schemeClr>
              </a:solidFill>
              <a:latin typeface="Chalk Board" panose="02000500000000000000" pitchFamily="2" charset="0"/>
            </a:endParaRPr>
          </a:p>
        </p:txBody>
      </p:sp>
      <p:sp>
        <p:nvSpPr>
          <p:cNvPr id="11" name="TextBox 10">
            <a:extLst>
              <a:ext uri="{FF2B5EF4-FFF2-40B4-BE49-F238E27FC236}">
                <a16:creationId xmlns:a16="http://schemas.microsoft.com/office/drawing/2014/main" id="{66A5B9F7-0DC0-8C52-9888-C6D094AB9189}"/>
              </a:ext>
            </a:extLst>
          </p:cNvPr>
          <p:cNvSpPr txBox="1"/>
          <p:nvPr/>
        </p:nvSpPr>
        <p:spPr>
          <a:xfrm>
            <a:off x="365760" y="4198345"/>
            <a:ext cx="10968088" cy="1077218"/>
          </a:xfrm>
          <a:prstGeom prst="rect">
            <a:avLst/>
          </a:prstGeom>
          <a:noFill/>
        </p:spPr>
        <p:txBody>
          <a:bodyPr wrap="square">
            <a:spAutoFit/>
          </a:bodyPr>
          <a:lstStyle/>
          <a:p>
            <a:r>
              <a:rPr lang="en-US" sz="3200" dirty="0">
                <a:solidFill>
                  <a:srgbClr val="FF0000"/>
                </a:solidFill>
                <a:effectLst/>
                <a:latin typeface="Chalk Board" panose="02000500000000000000" pitchFamily="2" charset="0"/>
              </a:rPr>
              <a:t>What happens when Eve can inspect the incoming and outgoing traffic of a single node?</a:t>
            </a:r>
            <a:br>
              <a:rPr lang="en-US" sz="3200" dirty="0">
                <a:solidFill>
                  <a:srgbClr val="FF0000"/>
                </a:solidFill>
                <a:effectLst/>
                <a:latin typeface="Chalk Board" panose="02000500000000000000" pitchFamily="2" charset="0"/>
              </a:rPr>
            </a:br>
            <a:endParaRPr lang="en-US" sz="3200" dirty="0">
              <a:solidFill>
                <a:srgbClr val="FF0000"/>
              </a:solidFill>
              <a:effectLst/>
              <a:latin typeface="Chalk Board" panose="02000500000000000000" pitchFamily="2" charset="0"/>
            </a:endParaRPr>
          </a:p>
        </p:txBody>
      </p:sp>
      <p:sp>
        <p:nvSpPr>
          <p:cNvPr id="13" name="TextBox 12">
            <a:extLst>
              <a:ext uri="{FF2B5EF4-FFF2-40B4-BE49-F238E27FC236}">
                <a16:creationId xmlns:a16="http://schemas.microsoft.com/office/drawing/2014/main" id="{F0B8F918-EFCF-964A-9FC7-8AA95BC201F9}"/>
              </a:ext>
            </a:extLst>
          </p:cNvPr>
          <p:cNvSpPr txBox="1"/>
          <p:nvPr/>
        </p:nvSpPr>
        <p:spPr>
          <a:xfrm>
            <a:off x="426084" y="4693189"/>
            <a:ext cx="6094206" cy="584775"/>
          </a:xfrm>
          <a:prstGeom prst="rect">
            <a:avLst/>
          </a:prstGeom>
          <a:noFill/>
        </p:spPr>
        <p:txBody>
          <a:bodyPr wrap="square">
            <a:spAutoFit/>
          </a:bodyPr>
          <a:lstStyle/>
          <a:p>
            <a:r>
              <a:rPr lang="en-US" sz="3200" dirty="0">
                <a:solidFill>
                  <a:schemeClr val="accent6">
                    <a:lumMod val="75000"/>
                  </a:schemeClr>
                </a:solidFill>
                <a:effectLst/>
                <a:latin typeface="Chalk Board" panose="02000500000000000000" pitchFamily="2" charset="0"/>
              </a:rPr>
              <a:t>Alice is probably good </a:t>
            </a:r>
          </a:p>
        </p:txBody>
      </p:sp>
      <p:sp>
        <p:nvSpPr>
          <p:cNvPr id="14" name="TextBox 13">
            <a:extLst>
              <a:ext uri="{FF2B5EF4-FFF2-40B4-BE49-F238E27FC236}">
                <a16:creationId xmlns:a16="http://schemas.microsoft.com/office/drawing/2014/main" id="{4EDCB952-A427-3F33-734D-E1750FC09DCA}"/>
              </a:ext>
            </a:extLst>
          </p:cNvPr>
          <p:cNvSpPr txBox="1"/>
          <p:nvPr/>
        </p:nvSpPr>
        <p:spPr>
          <a:xfrm>
            <a:off x="182880" y="5480212"/>
            <a:ext cx="11826240" cy="1569660"/>
          </a:xfrm>
          <a:prstGeom prst="rect">
            <a:avLst/>
          </a:prstGeom>
          <a:noFill/>
        </p:spPr>
        <p:txBody>
          <a:bodyPr wrap="square" rtlCol="0">
            <a:spAutoFit/>
          </a:bodyPr>
          <a:lstStyle/>
          <a:p>
            <a:r>
              <a:rPr lang="en-US" sz="3200" dirty="0">
                <a:solidFill>
                  <a:srgbClr val="FF0000"/>
                </a:solidFill>
                <a:effectLst/>
                <a:latin typeface="Chalk Board" panose="02000500000000000000" pitchFamily="2" charset="0"/>
              </a:rPr>
              <a:t>What happens when Eve can inspect the incoming and outgoing traffic of the first and last nodes?</a:t>
            </a:r>
            <a:br>
              <a:rPr lang="en-US" sz="3200" dirty="0">
                <a:solidFill>
                  <a:srgbClr val="FF0000"/>
                </a:solidFill>
                <a:effectLst/>
                <a:latin typeface="Chalk Board" panose="02000500000000000000" pitchFamily="2" charset="0"/>
              </a:rPr>
            </a:br>
            <a:endParaRPr lang="en-US" sz="3200" dirty="0">
              <a:solidFill>
                <a:srgbClr val="FF0000"/>
              </a:solidFill>
              <a:effectLst/>
              <a:latin typeface="Chalk Board" panose="02000500000000000000" pitchFamily="2" charset="0"/>
            </a:endParaRPr>
          </a:p>
          <a:p>
            <a:endParaRPr lang="en-US" sz="3200" dirty="0">
              <a:solidFill>
                <a:srgbClr val="FF0000"/>
              </a:solidFill>
              <a:latin typeface="Chalk Board" panose="02000500000000000000" pitchFamily="2" charset="0"/>
            </a:endParaRPr>
          </a:p>
        </p:txBody>
      </p:sp>
      <p:sp>
        <p:nvSpPr>
          <p:cNvPr id="16" name="TextBox 15">
            <a:extLst>
              <a:ext uri="{FF2B5EF4-FFF2-40B4-BE49-F238E27FC236}">
                <a16:creationId xmlns:a16="http://schemas.microsoft.com/office/drawing/2014/main" id="{7F8CF62F-9AD0-3F24-5CDE-4DD1A7E99E26}"/>
              </a:ext>
            </a:extLst>
          </p:cNvPr>
          <p:cNvSpPr txBox="1"/>
          <p:nvPr/>
        </p:nvSpPr>
        <p:spPr>
          <a:xfrm>
            <a:off x="269853" y="6116354"/>
            <a:ext cx="11159902" cy="584775"/>
          </a:xfrm>
          <a:prstGeom prst="rect">
            <a:avLst/>
          </a:prstGeom>
          <a:noFill/>
        </p:spPr>
        <p:txBody>
          <a:bodyPr wrap="square">
            <a:spAutoFit/>
          </a:bodyPr>
          <a:lstStyle/>
          <a:p>
            <a:r>
              <a:rPr lang="en-US" sz="3200" dirty="0">
                <a:solidFill>
                  <a:schemeClr val="accent6">
                    <a:lumMod val="75000"/>
                  </a:schemeClr>
                </a:solidFill>
                <a:effectLst/>
                <a:latin typeface="Chalk Board" panose="02000500000000000000" pitchFamily="2" charset="0"/>
              </a:rPr>
              <a:t>Traffic correlation attacks can easily de-anonymize Alice </a:t>
            </a:r>
          </a:p>
        </p:txBody>
      </p:sp>
    </p:spTree>
    <p:extLst>
      <p:ext uri="{BB962C8B-B14F-4D97-AF65-F5344CB8AC3E}">
        <p14:creationId xmlns:p14="http://schemas.microsoft.com/office/powerpoint/2010/main" val="115075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7AEC3-E2F2-1E49-C48B-FC6E01D5D238}"/>
              </a:ext>
            </a:extLst>
          </p:cNvPr>
          <p:cNvSpPr>
            <a:spLocks noGrp="1"/>
          </p:cNvSpPr>
          <p:nvPr>
            <p:ph type="title"/>
          </p:nvPr>
        </p:nvSpPr>
        <p:spPr/>
        <p:txBody>
          <a:bodyPr/>
          <a:lstStyle/>
          <a:p>
            <a:r>
              <a:rPr lang="en-US" dirty="0">
                <a:latin typeface="Chalk Board" panose="02000500000000000000" pitchFamily="2" charset="0"/>
              </a:rPr>
              <a:t>Old Ciphers</a:t>
            </a:r>
          </a:p>
        </p:txBody>
      </p:sp>
      <p:sp>
        <p:nvSpPr>
          <p:cNvPr id="3" name="TextBox 2">
            <a:extLst>
              <a:ext uri="{FF2B5EF4-FFF2-40B4-BE49-F238E27FC236}">
                <a16:creationId xmlns:a16="http://schemas.microsoft.com/office/drawing/2014/main" id="{3696D79E-BC93-AFC0-5BB8-2CFF16CD70FF}"/>
              </a:ext>
            </a:extLst>
          </p:cNvPr>
          <p:cNvSpPr txBox="1"/>
          <p:nvPr/>
        </p:nvSpPr>
        <p:spPr>
          <a:xfrm>
            <a:off x="692604" y="2077796"/>
            <a:ext cx="490840" cy="830997"/>
          </a:xfrm>
          <a:prstGeom prst="rect">
            <a:avLst/>
          </a:prstGeom>
          <a:noFill/>
        </p:spPr>
        <p:txBody>
          <a:bodyPr wrap="none" rtlCol="0">
            <a:spAutoFit/>
          </a:bodyPr>
          <a:lstStyle/>
          <a:p>
            <a:r>
              <a:rPr lang="en-US" sz="4800" dirty="0">
                <a:latin typeface="Chalk Board" panose="02000500000000000000" pitchFamily="2" charset="0"/>
              </a:rPr>
              <a:t>A</a:t>
            </a:r>
          </a:p>
        </p:txBody>
      </p:sp>
      <p:sp>
        <p:nvSpPr>
          <p:cNvPr id="4" name="TextBox 3">
            <a:extLst>
              <a:ext uri="{FF2B5EF4-FFF2-40B4-BE49-F238E27FC236}">
                <a16:creationId xmlns:a16="http://schemas.microsoft.com/office/drawing/2014/main" id="{C2D4BDB8-DF66-BFE4-CE72-B6F56D64BDFE}"/>
              </a:ext>
            </a:extLst>
          </p:cNvPr>
          <p:cNvSpPr txBox="1"/>
          <p:nvPr/>
        </p:nvSpPr>
        <p:spPr>
          <a:xfrm>
            <a:off x="675861" y="3852492"/>
            <a:ext cx="490840" cy="830997"/>
          </a:xfrm>
          <a:prstGeom prst="rect">
            <a:avLst/>
          </a:prstGeom>
          <a:noFill/>
        </p:spPr>
        <p:txBody>
          <a:bodyPr wrap="none" rtlCol="0">
            <a:spAutoFit/>
          </a:bodyPr>
          <a:lstStyle/>
          <a:p>
            <a:r>
              <a:rPr lang="en-US" sz="4800" dirty="0">
                <a:latin typeface="Chalk Board" panose="02000500000000000000" pitchFamily="2" charset="0"/>
              </a:rPr>
              <a:t>A</a:t>
            </a:r>
          </a:p>
        </p:txBody>
      </p:sp>
      <p:sp>
        <p:nvSpPr>
          <p:cNvPr id="5" name="TextBox 4">
            <a:extLst>
              <a:ext uri="{FF2B5EF4-FFF2-40B4-BE49-F238E27FC236}">
                <a16:creationId xmlns:a16="http://schemas.microsoft.com/office/drawing/2014/main" id="{405E85DE-D9DD-FF93-0ED7-FFD68150A427}"/>
              </a:ext>
            </a:extLst>
          </p:cNvPr>
          <p:cNvSpPr txBox="1"/>
          <p:nvPr/>
        </p:nvSpPr>
        <p:spPr>
          <a:xfrm>
            <a:off x="1793264" y="2077796"/>
            <a:ext cx="630301" cy="830997"/>
          </a:xfrm>
          <a:prstGeom prst="rect">
            <a:avLst/>
          </a:prstGeom>
          <a:noFill/>
        </p:spPr>
        <p:txBody>
          <a:bodyPr wrap="square" rtlCol="0">
            <a:spAutoFit/>
          </a:bodyPr>
          <a:lstStyle/>
          <a:p>
            <a:r>
              <a:rPr lang="en-US" sz="4800" dirty="0">
                <a:latin typeface="Chalk Board" panose="02000500000000000000" pitchFamily="2" charset="0"/>
              </a:rPr>
              <a:t>B</a:t>
            </a:r>
          </a:p>
        </p:txBody>
      </p:sp>
      <p:sp>
        <p:nvSpPr>
          <p:cNvPr id="6" name="TextBox 5">
            <a:extLst>
              <a:ext uri="{FF2B5EF4-FFF2-40B4-BE49-F238E27FC236}">
                <a16:creationId xmlns:a16="http://schemas.microsoft.com/office/drawing/2014/main" id="{04663E50-ED8C-9B6A-03D3-E6CC482214B9}"/>
              </a:ext>
            </a:extLst>
          </p:cNvPr>
          <p:cNvSpPr txBox="1"/>
          <p:nvPr/>
        </p:nvSpPr>
        <p:spPr>
          <a:xfrm>
            <a:off x="1636381" y="3817818"/>
            <a:ext cx="389850" cy="830997"/>
          </a:xfrm>
          <a:prstGeom prst="rect">
            <a:avLst/>
          </a:prstGeom>
          <a:noFill/>
        </p:spPr>
        <p:txBody>
          <a:bodyPr wrap="none" rtlCol="0">
            <a:spAutoFit/>
          </a:bodyPr>
          <a:lstStyle/>
          <a:p>
            <a:r>
              <a:rPr lang="en-US" sz="4800" dirty="0">
                <a:latin typeface="Chalk Board" panose="02000500000000000000" pitchFamily="2" charset="0"/>
              </a:rPr>
              <a:t>B</a:t>
            </a:r>
          </a:p>
        </p:txBody>
      </p:sp>
      <p:sp>
        <p:nvSpPr>
          <p:cNvPr id="7" name="TextBox 6">
            <a:extLst>
              <a:ext uri="{FF2B5EF4-FFF2-40B4-BE49-F238E27FC236}">
                <a16:creationId xmlns:a16="http://schemas.microsoft.com/office/drawing/2014/main" id="{09501151-28D1-88E5-7F00-61AA71D8ED5F}"/>
              </a:ext>
            </a:extLst>
          </p:cNvPr>
          <p:cNvSpPr txBox="1"/>
          <p:nvPr/>
        </p:nvSpPr>
        <p:spPr>
          <a:xfrm>
            <a:off x="2829458" y="2077796"/>
            <a:ext cx="394660" cy="830997"/>
          </a:xfrm>
          <a:prstGeom prst="rect">
            <a:avLst/>
          </a:prstGeom>
          <a:noFill/>
        </p:spPr>
        <p:txBody>
          <a:bodyPr wrap="none" rtlCol="0">
            <a:spAutoFit/>
          </a:bodyPr>
          <a:lstStyle/>
          <a:p>
            <a:r>
              <a:rPr lang="en-US" sz="4800" dirty="0">
                <a:latin typeface="Chalk Board" panose="02000500000000000000" pitchFamily="2" charset="0"/>
              </a:rPr>
              <a:t>C</a:t>
            </a:r>
          </a:p>
        </p:txBody>
      </p:sp>
      <p:sp>
        <p:nvSpPr>
          <p:cNvPr id="8" name="TextBox 7">
            <a:extLst>
              <a:ext uri="{FF2B5EF4-FFF2-40B4-BE49-F238E27FC236}">
                <a16:creationId xmlns:a16="http://schemas.microsoft.com/office/drawing/2014/main" id="{95E24FE7-2105-B44E-892A-96F13E89F475}"/>
              </a:ext>
            </a:extLst>
          </p:cNvPr>
          <p:cNvSpPr txBox="1"/>
          <p:nvPr/>
        </p:nvSpPr>
        <p:spPr>
          <a:xfrm>
            <a:off x="2633546" y="3752061"/>
            <a:ext cx="394660" cy="830997"/>
          </a:xfrm>
          <a:prstGeom prst="rect">
            <a:avLst/>
          </a:prstGeom>
          <a:noFill/>
        </p:spPr>
        <p:txBody>
          <a:bodyPr wrap="none" rtlCol="0">
            <a:spAutoFit/>
          </a:bodyPr>
          <a:lstStyle/>
          <a:p>
            <a:r>
              <a:rPr lang="en-US" sz="4800" dirty="0">
                <a:latin typeface="Chalk Board" panose="02000500000000000000" pitchFamily="2" charset="0"/>
              </a:rPr>
              <a:t>C</a:t>
            </a:r>
          </a:p>
        </p:txBody>
      </p:sp>
      <p:sp>
        <p:nvSpPr>
          <p:cNvPr id="9" name="TextBox 8">
            <a:extLst>
              <a:ext uri="{FF2B5EF4-FFF2-40B4-BE49-F238E27FC236}">
                <a16:creationId xmlns:a16="http://schemas.microsoft.com/office/drawing/2014/main" id="{2FE0142A-F41A-37DF-21EB-70886A75F18C}"/>
              </a:ext>
            </a:extLst>
          </p:cNvPr>
          <p:cNvSpPr txBox="1"/>
          <p:nvPr/>
        </p:nvSpPr>
        <p:spPr>
          <a:xfrm>
            <a:off x="3880400" y="2077796"/>
            <a:ext cx="402674" cy="830997"/>
          </a:xfrm>
          <a:prstGeom prst="rect">
            <a:avLst/>
          </a:prstGeom>
          <a:noFill/>
        </p:spPr>
        <p:txBody>
          <a:bodyPr wrap="none" rtlCol="0">
            <a:spAutoFit/>
          </a:bodyPr>
          <a:lstStyle/>
          <a:p>
            <a:r>
              <a:rPr lang="en-US" sz="4800" dirty="0">
                <a:latin typeface="Chalk Board" panose="02000500000000000000" pitchFamily="2" charset="0"/>
              </a:rPr>
              <a:t>D</a:t>
            </a:r>
          </a:p>
        </p:txBody>
      </p:sp>
      <p:sp>
        <p:nvSpPr>
          <p:cNvPr id="10" name="TextBox 9">
            <a:extLst>
              <a:ext uri="{FF2B5EF4-FFF2-40B4-BE49-F238E27FC236}">
                <a16:creationId xmlns:a16="http://schemas.microsoft.com/office/drawing/2014/main" id="{E6BE2907-FF92-EBA4-6B90-0DDEA73F43DE}"/>
              </a:ext>
            </a:extLst>
          </p:cNvPr>
          <p:cNvSpPr txBox="1"/>
          <p:nvPr/>
        </p:nvSpPr>
        <p:spPr>
          <a:xfrm>
            <a:off x="3747843" y="3750518"/>
            <a:ext cx="402674" cy="830997"/>
          </a:xfrm>
          <a:prstGeom prst="rect">
            <a:avLst/>
          </a:prstGeom>
          <a:noFill/>
        </p:spPr>
        <p:txBody>
          <a:bodyPr wrap="none" rtlCol="0">
            <a:spAutoFit/>
          </a:bodyPr>
          <a:lstStyle/>
          <a:p>
            <a:r>
              <a:rPr lang="en-US" sz="4800" dirty="0">
                <a:latin typeface="Chalk Board" panose="02000500000000000000" pitchFamily="2" charset="0"/>
              </a:rPr>
              <a:t>D</a:t>
            </a:r>
          </a:p>
        </p:txBody>
      </p:sp>
      <p:sp>
        <p:nvSpPr>
          <p:cNvPr id="11" name="TextBox 10">
            <a:extLst>
              <a:ext uri="{FF2B5EF4-FFF2-40B4-BE49-F238E27FC236}">
                <a16:creationId xmlns:a16="http://schemas.microsoft.com/office/drawing/2014/main" id="{E409A2E2-1BA6-DC6C-E70D-A4890B8FA9AC}"/>
              </a:ext>
            </a:extLst>
          </p:cNvPr>
          <p:cNvSpPr txBox="1"/>
          <p:nvPr/>
        </p:nvSpPr>
        <p:spPr>
          <a:xfrm>
            <a:off x="4842136" y="2077796"/>
            <a:ext cx="370614" cy="830997"/>
          </a:xfrm>
          <a:prstGeom prst="rect">
            <a:avLst/>
          </a:prstGeom>
          <a:noFill/>
        </p:spPr>
        <p:txBody>
          <a:bodyPr wrap="none" rtlCol="0">
            <a:spAutoFit/>
          </a:bodyPr>
          <a:lstStyle/>
          <a:p>
            <a:r>
              <a:rPr lang="en-US" sz="4800" dirty="0">
                <a:latin typeface="Chalk Board" panose="02000500000000000000" pitchFamily="2" charset="0"/>
              </a:rPr>
              <a:t>E</a:t>
            </a:r>
          </a:p>
        </p:txBody>
      </p:sp>
      <p:sp>
        <p:nvSpPr>
          <p:cNvPr id="12" name="TextBox 11">
            <a:extLst>
              <a:ext uri="{FF2B5EF4-FFF2-40B4-BE49-F238E27FC236}">
                <a16:creationId xmlns:a16="http://schemas.microsoft.com/office/drawing/2014/main" id="{AA16EA20-D890-70B9-6E10-F2232D9C6DEF}"/>
              </a:ext>
            </a:extLst>
          </p:cNvPr>
          <p:cNvSpPr txBox="1"/>
          <p:nvPr/>
        </p:nvSpPr>
        <p:spPr>
          <a:xfrm>
            <a:off x="4775691" y="3785191"/>
            <a:ext cx="370614" cy="830997"/>
          </a:xfrm>
          <a:prstGeom prst="rect">
            <a:avLst/>
          </a:prstGeom>
          <a:noFill/>
        </p:spPr>
        <p:txBody>
          <a:bodyPr wrap="none" rtlCol="0">
            <a:spAutoFit/>
          </a:bodyPr>
          <a:lstStyle/>
          <a:p>
            <a:r>
              <a:rPr lang="en-US" sz="4800" dirty="0">
                <a:latin typeface="Chalk Board" panose="02000500000000000000" pitchFamily="2" charset="0"/>
              </a:rPr>
              <a:t>E</a:t>
            </a:r>
          </a:p>
        </p:txBody>
      </p:sp>
      <p:sp>
        <p:nvSpPr>
          <p:cNvPr id="13" name="TextBox 12">
            <a:extLst>
              <a:ext uri="{FF2B5EF4-FFF2-40B4-BE49-F238E27FC236}">
                <a16:creationId xmlns:a16="http://schemas.microsoft.com/office/drawing/2014/main" id="{4BEAC2B2-8D75-3329-08D5-02D5C6AE9C1A}"/>
              </a:ext>
            </a:extLst>
          </p:cNvPr>
          <p:cNvSpPr txBox="1"/>
          <p:nvPr/>
        </p:nvSpPr>
        <p:spPr>
          <a:xfrm>
            <a:off x="5778001" y="2077796"/>
            <a:ext cx="377026" cy="830997"/>
          </a:xfrm>
          <a:prstGeom prst="rect">
            <a:avLst/>
          </a:prstGeom>
          <a:noFill/>
        </p:spPr>
        <p:txBody>
          <a:bodyPr wrap="none" rtlCol="0">
            <a:spAutoFit/>
          </a:bodyPr>
          <a:lstStyle/>
          <a:p>
            <a:r>
              <a:rPr lang="en-US" sz="4800" dirty="0">
                <a:latin typeface="Chalk Board" panose="02000500000000000000" pitchFamily="2" charset="0"/>
              </a:rPr>
              <a:t>F</a:t>
            </a:r>
          </a:p>
        </p:txBody>
      </p:sp>
      <p:sp>
        <p:nvSpPr>
          <p:cNvPr id="14" name="TextBox 13">
            <a:extLst>
              <a:ext uri="{FF2B5EF4-FFF2-40B4-BE49-F238E27FC236}">
                <a16:creationId xmlns:a16="http://schemas.microsoft.com/office/drawing/2014/main" id="{D37EABAE-9160-4819-7467-FC2F51A09241}"/>
              </a:ext>
            </a:extLst>
          </p:cNvPr>
          <p:cNvSpPr txBox="1"/>
          <p:nvPr/>
        </p:nvSpPr>
        <p:spPr>
          <a:xfrm>
            <a:off x="5708239" y="3852491"/>
            <a:ext cx="377026" cy="830997"/>
          </a:xfrm>
          <a:prstGeom prst="rect">
            <a:avLst/>
          </a:prstGeom>
          <a:noFill/>
        </p:spPr>
        <p:txBody>
          <a:bodyPr wrap="none" rtlCol="0">
            <a:spAutoFit/>
          </a:bodyPr>
          <a:lstStyle/>
          <a:p>
            <a:r>
              <a:rPr lang="en-US" sz="4800" dirty="0">
                <a:latin typeface="Chalk Board" panose="02000500000000000000" pitchFamily="2" charset="0"/>
              </a:rPr>
              <a:t>F</a:t>
            </a:r>
          </a:p>
        </p:txBody>
      </p:sp>
      <p:sp>
        <p:nvSpPr>
          <p:cNvPr id="15" name="TextBox 14">
            <a:extLst>
              <a:ext uri="{FF2B5EF4-FFF2-40B4-BE49-F238E27FC236}">
                <a16:creationId xmlns:a16="http://schemas.microsoft.com/office/drawing/2014/main" id="{57983A88-E3E3-CAB4-751D-7DD27012EB44}"/>
              </a:ext>
            </a:extLst>
          </p:cNvPr>
          <p:cNvSpPr txBox="1"/>
          <p:nvPr/>
        </p:nvSpPr>
        <p:spPr>
          <a:xfrm>
            <a:off x="6712809" y="2026809"/>
            <a:ext cx="426720" cy="830997"/>
          </a:xfrm>
          <a:prstGeom prst="rect">
            <a:avLst/>
          </a:prstGeom>
          <a:noFill/>
        </p:spPr>
        <p:txBody>
          <a:bodyPr wrap="none" rtlCol="0">
            <a:spAutoFit/>
          </a:bodyPr>
          <a:lstStyle/>
          <a:p>
            <a:r>
              <a:rPr lang="en-US" sz="4800" dirty="0">
                <a:latin typeface="Chalk Board" panose="02000500000000000000" pitchFamily="2" charset="0"/>
              </a:rPr>
              <a:t>G</a:t>
            </a:r>
          </a:p>
        </p:txBody>
      </p:sp>
      <p:sp>
        <p:nvSpPr>
          <p:cNvPr id="16" name="TextBox 15">
            <a:extLst>
              <a:ext uri="{FF2B5EF4-FFF2-40B4-BE49-F238E27FC236}">
                <a16:creationId xmlns:a16="http://schemas.microsoft.com/office/drawing/2014/main" id="{25306E9D-9FDC-3005-28BD-8F7A4A84A0AC}"/>
              </a:ext>
            </a:extLst>
          </p:cNvPr>
          <p:cNvSpPr txBox="1"/>
          <p:nvPr/>
        </p:nvSpPr>
        <p:spPr>
          <a:xfrm>
            <a:off x="6686177" y="3817819"/>
            <a:ext cx="426720" cy="830997"/>
          </a:xfrm>
          <a:prstGeom prst="rect">
            <a:avLst/>
          </a:prstGeom>
          <a:noFill/>
        </p:spPr>
        <p:txBody>
          <a:bodyPr wrap="none" rtlCol="0">
            <a:spAutoFit/>
          </a:bodyPr>
          <a:lstStyle/>
          <a:p>
            <a:r>
              <a:rPr lang="en-US" sz="4800" dirty="0">
                <a:latin typeface="Chalk Board" panose="02000500000000000000" pitchFamily="2" charset="0"/>
              </a:rPr>
              <a:t>G</a:t>
            </a:r>
          </a:p>
        </p:txBody>
      </p:sp>
      <p:sp>
        <p:nvSpPr>
          <p:cNvPr id="17" name="TextBox 16">
            <a:extLst>
              <a:ext uri="{FF2B5EF4-FFF2-40B4-BE49-F238E27FC236}">
                <a16:creationId xmlns:a16="http://schemas.microsoft.com/office/drawing/2014/main" id="{D29AC9BC-B0CA-6BAF-F8AC-6AE2556BC776}"/>
              </a:ext>
            </a:extLst>
          </p:cNvPr>
          <p:cNvSpPr txBox="1"/>
          <p:nvPr/>
        </p:nvSpPr>
        <p:spPr>
          <a:xfrm>
            <a:off x="7760125" y="2052987"/>
            <a:ext cx="447558" cy="830997"/>
          </a:xfrm>
          <a:prstGeom prst="rect">
            <a:avLst/>
          </a:prstGeom>
          <a:noFill/>
        </p:spPr>
        <p:txBody>
          <a:bodyPr wrap="none" rtlCol="0">
            <a:spAutoFit/>
          </a:bodyPr>
          <a:lstStyle/>
          <a:p>
            <a:r>
              <a:rPr lang="en-US" sz="4800" dirty="0">
                <a:latin typeface="Chalk Board" panose="02000500000000000000" pitchFamily="2" charset="0"/>
              </a:rPr>
              <a:t>H</a:t>
            </a:r>
          </a:p>
        </p:txBody>
      </p:sp>
      <p:sp>
        <p:nvSpPr>
          <p:cNvPr id="18" name="TextBox 17">
            <a:extLst>
              <a:ext uri="{FF2B5EF4-FFF2-40B4-BE49-F238E27FC236}">
                <a16:creationId xmlns:a16="http://schemas.microsoft.com/office/drawing/2014/main" id="{FCFA74F3-A26C-5DF2-1007-DA5757675E82}"/>
              </a:ext>
            </a:extLst>
          </p:cNvPr>
          <p:cNvSpPr txBox="1"/>
          <p:nvPr/>
        </p:nvSpPr>
        <p:spPr>
          <a:xfrm>
            <a:off x="7660211" y="3775328"/>
            <a:ext cx="447558" cy="830997"/>
          </a:xfrm>
          <a:prstGeom prst="rect">
            <a:avLst/>
          </a:prstGeom>
          <a:noFill/>
        </p:spPr>
        <p:txBody>
          <a:bodyPr wrap="none" rtlCol="0">
            <a:spAutoFit/>
          </a:bodyPr>
          <a:lstStyle/>
          <a:p>
            <a:r>
              <a:rPr lang="en-US" sz="4800" dirty="0">
                <a:latin typeface="Chalk Board" panose="02000500000000000000" pitchFamily="2" charset="0"/>
              </a:rPr>
              <a:t>H</a:t>
            </a:r>
          </a:p>
        </p:txBody>
      </p:sp>
      <p:cxnSp>
        <p:nvCxnSpPr>
          <p:cNvPr id="27" name="Straight Arrow Connector 26">
            <a:extLst>
              <a:ext uri="{FF2B5EF4-FFF2-40B4-BE49-F238E27FC236}">
                <a16:creationId xmlns:a16="http://schemas.microsoft.com/office/drawing/2014/main" id="{98101A22-25FD-7D5F-9EA8-6104EB3AD76F}"/>
              </a:ext>
            </a:extLst>
          </p:cNvPr>
          <p:cNvCxnSpPr>
            <a:cxnSpLocks/>
            <a:stCxn id="17" idx="2"/>
            <a:endCxn id="8" idx="0"/>
          </p:cNvCxnSpPr>
          <p:nvPr/>
        </p:nvCxnSpPr>
        <p:spPr>
          <a:xfrm flipH="1">
            <a:off x="2830876" y="2883984"/>
            <a:ext cx="5153028" cy="868077"/>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C4EAAF86-7C92-FC0B-BC28-9978A1CA69F5}"/>
              </a:ext>
            </a:extLst>
          </p:cNvPr>
          <p:cNvCxnSpPr>
            <a:cxnSpLocks/>
            <a:stCxn id="3" idx="2"/>
            <a:endCxn id="6" idx="0"/>
          </p:cNvCxnSpPr>
          <p:nvPr/>
        </p:nvCxnSpPr>
        <p:spPr>
          <a:xfrm>
            <a:off x="938024" y="2908793"/>
            <a:ext cx="893282" cy="909025"/>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940DF69B-8573-C7EC-BC77-CC3C8FD52028}"/>
              </a:ext>
            </a:extLst>
          </p:cNvPr>
          <p:cNvCxnSpPr>
            <a:cxnSpLocks/>
            <a:endCxn id="4" idx="0"/>
          </p:cNvCxnSpPr>
          <p:nvPr/>
        </p:nvCxnSpPr>
        <p:spPr>
          <a:xfrm flipH="1">
            <a:off x="921281" y="2859601"/>
            <a:ext cx="3245184" cy="992891"/>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CF9A915B-E856-05F7-02AA-066F509E3C7B}"/>
              </a:ext>
            </a:extLst>
          </p:cNvPr>
          <p:cNvCxnSpPr>
            <a:cxnSpLocks/>
            <a:endCxn id="18" idx="0"/>
          </p:cNvCxnSpPr>
          <p:nvPr/>
        </p:nvCxnSpPr>
        <p:spPr>
          <a:xfrm>
            <a:off x="2074126" y="2834538"/>
            <a:ext cx="5809864" cy="94079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758E478-A58B-B56B-A6FA-FB0606642DF4}"/>
              </a:ext>
            </a:extLst>
          </p:cNvPr>
          <p:cNvCxnSpPr>
            <a:cxnSpLocks/>
            <a:stCxn id="11" idx="2"/>
          </p:cNvCxnSpPr>
          <p:nvPr/>
        </p:nvCxnSpPr>
        <p:spPr>
          <a:xfrm>
            <a:off x="5027443" y="2908793"/>
            <a:ext cx="1063256" cy="909025"/>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D172B1F3-9737-EBB3-813D-BADD3180DA11}"/>
              </a:ext>
            </a:extLst>
          </p:cNvPr>
          <p:cNvCxnSpPr>
            <a:cxnSpLocks/>
            <a:endCxn id="12" idx="0"/>
          </p:cNvCxnSpPr>
          <p:nvPr/>
        </p:nvCxnSpPr>
        <p:spPr>
          <a:xfrm flipH="1">
            <a:off x="4960998" y="2846162"/>
            <a:ext cx="2035311" cy="93902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534D4738-2770-8C5D-FF1F-D57F56ED97A9}"/>
              </a:ext>
            </a:extLst>
          </p:cNvPr>
          <p:cNvCxnSpPr>
            <a:cxnSpLocks/>
            <a:endCxn id="10" idx="0"/>
          </p:cNvCxnSpPr>
          <p:nvPr/>
        </p:nvCxnSpPr>
        <p:spPr>
          <a:xfrm flipH="1">
            <a:off x="3949180" y="2849310"/>
            <a:ext cx="1941527" cy="901208"/>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7E353448-483F-2340-3087-0BE6A866DB58}"/>
              </a:ext>
            </a:extLst>
          </p:cNvPr>
          <p:cNvCxnSpPr>
            <a:cxnSpLocks/>
            <a:endCxn id="16" idx="0"/>
          </p:cNvCxnSpPr>
          <p:nvPr/>
        </p:nvCxnSpPr>
        <p:spPr>
          <a:xfrm>
            <a:off x="3228367" y="2750365"/>
            <a:ext cx="3671170" cy="1067454"/>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B88F8E14-4DBD-123B-14E9-79402E6FE4CD}"/>
              </a:ext>
            </a:extLst>
          </p:cNvPr>
          <p:cNvSpPr txBox="1"/>
          <p:nvPr/>
        </p:nvSpPr>
        <p:spPr>
          <a:xfrm>
            <a:off x="404844" y="5592514"/>
            <a:ext cx="4530407" cy="584775"/>
          </a:xfrm>
          <a:prstGeom prst="rect">
            <a:avLst/>
          </a:prstGeom>
          <a:noFill/>
        </p:spPr>
        <p:txBody>
          <a:bodyPr wrap="none" rtlCol="0">
            <a:spAutoFit/>
          </a:bodyPr>
          <a:lstStyle/>
          <a:p>
            <a:r>
              <a:rPr lang="en-US" sz="3200" dirty="0">
                <a:latin typeface="Chalk Board" panose="02000500000000000000" pitchFamily="2" charset="0"/>
              </a:rPr>
              <a:t>These ciphers are quite bad, though! </a:t>
            </a:r>
          </a:p>
        </p:txBody>
      </p:sp>
    </p:spTree>
    <p:extLst>
      <p:ext uri="{BB962C8B-B14F-4D97-AF65-F5344CB8AC3E}">
        <p14:creationId xmlns:p14="http://schemas.microsoft.com/office/powerpoint/2010/main" val="3152392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8467">
        <p159:morph option="byObject"/>
      </p:transition>
    </mc:Choice>
    <mc:Fallback xmlns="">
      <p:transition spd="slow" advTm="18467">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F4607-88DD-5748-28A5-90DA1956937E}"/>
              </a:ext>
            </a:extLst>
          </p:cNvPr>
          <p:cNvSpPr>
            <a:spLocks noGrp="1"/>
          </p:cNvSpPr>
          <p:nvPr>
            <p:ph type="title"/>
          </p:nvPr>
        </p:nvSpPr>
        <p:spPr/>
        <p:txBody>
          <a:bodyPr>
            <a:normAutofit/>
          </a:bodyPr>
          <a:lstStyle/>
          <a:p>
            <a:r>
              <a:rPr lang="en-US" sz="7200" dirty="0">
                <a:latin typeface="Chalk Board" panose="02000500000000000000" pitchFamily="2" charset="0"/>
              </a:rPr>
              <a:t>Tor vs. VPN</a:t>
            </a:r>
          </a:p>
        </p:txBody>
      </p:sp>
      <p:graphicFrame>
        <p:nvGraphicFramePr>
          <p:cNvPr id="3" name="Table 2">
            <a:extLst>
              <a:ext uri="{FF2B5EF4-FFF2-40B4-BE49-F238E27FC236}">
                <a16:creationId xmlns:a16="http://schemas.microsoft.com/office/drawing/2014/main" id="{608EF515-9AEC-5E14-3F7A-C5BE405B45C7}"/>
              </a:ext>
            </a:extLst>
          </p:cNvPr>
          <p:cNvGraphicFramePr>
            <a:graphicFrameLocks noGrp="1"/>
          </p:cNvGraphicFramePr>
          <p:nvPr>
            <p:extLst>
              <p:ext uri="{D42A27DB-BD31-4B8C-83A1-F6EECF244321}">
                <p14:modId xmlns:p14="http://schemas.microsoft.com/office/powerpoint/2010/main" val="2533905011"/>
              </p:ext>
            </p:extLst>
          </p:nvPr>
        </p:nvGraphicFramePr>
        <p:xfrm>
          <a:off x="77097" y="2355923"/>
          <a:ext cx="12037806" cy="4136952"/>
        </p:xfrm>
        <a:graphic>
          <a:graphicData uri="http://schemas.openxmlformats.org/drawingml/2006/table">
            <a:tbl>
              <a:tblPr>
                <a:tableStyleId>{2D5ABB26-0587-4C30-8999-92F81FD0307C}</a:tableStyleId>
              </a:tblPr>
              <a:tblGrid>
                <a:gridCol w="4012602">
                  <a:extLst>
                    <a:ext uri="{9D8B030D-6E8A-4147-A177-3AD203B41FA5}">
                      <a16:colId xmlns:a16="http://schemas.microsoft.com/office/drawing/2014/main" val="950605748"/>
                    </a:ext>
                  </a:extLst>
                </a:gridCol>
                <a:gridCol w="4012602">
                  <a:extLst>
                    <a:ext uri="{9D8B030D-6E8A-4147-A177-3AD203B41FA5}">
                      <a16:colId xmlns:a16="http://schemas.microsoft.com/office/drawing/2014/main" val="2050364784"/>
                    </a:ext>
                  </a:extLst>
                </a:gridCol>
                <a:gridCol w="4012602">
                  <a:extLst>
                    <a:ext uri="{9D8B030D-6E8A-4147-A177-3AD203B41FA5}">
                      <a16:colId xmlns:a16="http://schemas.microsoft.com/office/drawing/2014/main" val="3030920113"/>
                    </a:ext>
                  </a:extLst>
                </a:gridCol>
              </a:tblGrid>
              <a:tr h="694524">
                <a:tc>
                  <a:txBody>
                    <a:bodyPr/>
                    <a:lstStyle/>
                    <a:p>
                      <a:r>
                        <a:rPr lang="en-US" sz="2800" b="1" dirty="0">
                          <a:latin typeface="Chalk Board" panose="02000500000000000000" pitchFamily="2" charset="0"/>
                        </a:rPr>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Chalk Board" panose="02000500000000000000" pitchFamily="2" charset="0"/>
                        </a:rPr>
                        <a:t>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Chalk Board" panose="02000500000000000000" pitchFamily="2" charset="0"/>
                        </a:rPr>
                        <a:t>VPN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9825060"/>
                  </a:ext>
                </a:extLst>
              </a:tr>
              <a:tr h="573738">
                <a:tc>
                  <a:txBody>
                    <a:bodyPr/>
                    <a:lstStyle/>
                    <a:p>
                      <a:r>
                        <a:rPr lang="en-US" sz="2000">
                          <a:latin typeface="Chalk Board" panose="02000500000000000000" pitchFamily="2" charset="0"/>
                        </a:rPr>
                        <a:t>Anonymity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Chalk Board" panose="02000500000000000000" pitchFamily="2" charset="0"/>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Chalk Board" panose="02000500000000000000" pitchFamily="2" charset="0"/>
                        </a:rPr>
                        <a:t>Moderate (depends on provider)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0192270"/>
                  </a:ext>
                </a:extLst>
              </a:tr>
              <a:tr h="573738">
                <a:tc>
                  <a:txBody>
                    <a:bodyPr/>
                    <a:lstStyle/>
                    <a:p>
                      <a:r>
                        <a:rPr lang="en-US" sz="2000">
                          <a:latin typeface="Chalk Board" panose="02000500000000000000" pitchFamily="2" charset="0"/>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Chalk Board" panose="02000500000000000000" pitchFamily="2" charset="0"/>
                        </a:rPr>
                        <a:t>Slow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Chalk Board" panose="02000500000000000000" pitchFamily="2" charset="0"/>
                        </a:rPr>
                        <a:t>Fast (typically)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426809"/>
                  </a:ext>
                </a:extLst>
              </a:tr>
              <a:tr h="573738">
                <a:tc>
                  <a:txBody>
                    <a:bodyPr/>
                    <a:lstStyle/>
                    <a:p>
                      <a:r>
                        <a:rPr lang="en-US" sz="2000" dirty="0">
                          <a:latin typeface="Chalk Board" panose="02000500000000000000" pitchFamily="2" charset="0"/>
                        </a:rPr>
                        <a:t>Setup Difficulty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Chalk Board" panose="02000500000000000000" pitchFamily="2" charset="0"/>
                        </a:rPr>
                        <a:t>Moderate (needs Tor browser)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Chalk Board" panose="02000500000000000000" pitchFamily="2" charset="0"/>
                        </a:rPr>
                        <a:t>Easy (just install client)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9757484"/>
                  </a:ext>
                </a:extLst>
              </a:tr>
              <a:tr h="573738">
                <a:tc>
                  <a:txBody>
                    <a:bodyPr/>
                    <a:lstStyle/>
                    <a:p>
                      <a:r>
                        <a:rPr lang="en-US" sz="2000">
                          <a:latin typeface="Chalk Board" panose="02000500000000000000" pitchFamily="2" charset="0"/>
                        </a:rPr>
                        <a:t>Encryption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Chalk Board" panose="02000500000000000000" pitchFamily="2" charset="0"/>
                        </a:rPr>
                        <a:t>Multi-layered (onion)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Chalk Board" panose="02000500000000000000" pitchFamily="2" charset="0"/>
                        </a:rPr>
                        <a:t>Single encrypted tunnel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065927"/>
                  </a:ext>
                </a:extLst>
              </a:tr>
              <a:tr h="573738">
                <a:tc>
                  <a:txBody>
                    <a:bodyPr/>
                    <a:lstStyle/>
                    <a:p>
                      <a:r>
                        <a:rPr lang="en-US" sz="2000">
                          <a:latin typeface="Chalk Board" panose="02000500000000000000" pitchFamily="2" charset="0"/>
                        </a:rPr>
                        <a:t>Trust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Chalk Board" panose="02000500000000000000" pitchFamily="2" charset="0"/>
                        </a:rPr>
                        <a:t>Decentralized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Chalk Board" panose="02000500000000000000" pitchFamily="2" charset="0"/>
                        </a:rPr>
                        <a:t>Centralized (trust provider)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211355"/>
                  </a:ext>
                </a:extLst>
              </a:tr>
              <a:tr h="573738">
                <a:tc>
                  <a:txBody>
                    <a:bodyPr/>
                    <a:lstStyle/>
                    <a:p>
                      <a:r>
                        <a:rPr lang="en-US" sz="2000" dirty="0">
                          <a:latin typeface="Chalk Board" panose="02000500000000000000" pitchFamily="2" charset="0"/>
                        </a:rPr>
                        <a:t>Best For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Chalk Board" panose="02000500000000000000" pitchFamily="2" charset="0"/>
                        </a:rPr>
                        <a:t>Anonymity, censorship bypass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Chalk Board" panose="02000500000000000000" pitchFamily="2" charset="0"/>
                        </a:rPr>
                        <a:t>Secure browsing, geo-unblock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798682"/>
                  </a:ext>
                </a:extLst>
              </a:tr>
            </a:tbl>
          </a:graphicData>
        </a:graphic>
      </p:graphicFrame>
    </p:spTree>
    <p:extLst>
      <p:ext uri="{BB962C8B-B14F-4D97-AF65-F5344CB8AC3E}">
        <p14:creationId xmlns:p14="http://schemas.microsoft.com/office/powerpoint/2010/main" val="37326465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F551-7266-2683-B71F-158543D06A53}"/>
              </a:ext>
            </a:extLst>
          </p:cNvPr>
          <p:cNvSpPr txBox="1">
            <a:spLocks/>
          </p:cNvSpPr>
          <p:nvPr/>
        </p:nvSpPr>
        <p:spPr>
          <a:xfrm>
            <a:off x="992580" y="1900051"/>
            <a:ext cx="6714506" cy="384760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3100" dirty="0">
                <a:latin typeface="Chalk Board" panose="02000500000000000000" pitchFamily="2" charset="0"/>
              </a:rPr>
              <a:t>Application Layer Security</a:t>
            </a:r>
          </a:p>
        </p:txBody>
      </p:sp>
    </p:spTree>
    <p:extLst>
      <p:ext uri="{BB962C8B-B14F-4D97-AF65-F5344CB8AC3E}">
        <p14:creationId xmlns:p14="http://schemas.microsoft.com/office/powerpoint/2010/main" val="2423524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BF7F-6CC2-A966-54E9-71F7850DEE9B}"/>
              </a:ext>
            </a:extLst>
          </p:cNvPr>
          <p:cNvSpPr txBox="1">
            <a:spLocks/>
          </p:cNvSpPr>
          <p:nvPr/>
        </p:nvSpPr>
        <p:spPr>
          <a:xfrm>
            <a:off x="1509531" y="978583"/>
            <a:ext cx="188185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latin typeface="Chalk Board" panose="02000500000000000000" pitchFamily="2" charset="0"/>
              </a:rPr>
              <a:t>SSH</a:t>
            </a:r>
          </a:p>
        </p:txBody>
      </p:sp>
      <p:sp>
        <p:nvSpPr>
          <p:cNvPr id="3" name="Title 1">
            <a:extLst>
              <a:ext uri="{FF2B5EF4-FFF2-40B4-BE49-F238E27FC236}">
                <a16:creationId xmlns:a16="http://schemas.microsoft.com/office/drawing/2014/main" id="{5FBEED5D-9015-19B3-DA7A-B10AA2AF1672}"/>
              </a:ext>
            </a:extLst>
          </p:cNvPr>
          <p:cNvSpPr txBox="1">
            <a:spLocks/>
          </p:cNvSpPr>
          <p:nvPr/>
        </p:nvSpPr>
        <p:spPr>
          <a:xfrm>
            <a:off x="1407287" y="2195854"/>
            <a:ext cx="4240477"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latin typeface="Chalk Board" panose="02000500000000000000" pitchFamily="2" charset="0"/>
              </a:rPr>
              <a:t>(Secure Shell)</a:t>
            </a:r>
          </a:p>
        </p:txBody>
      </p:sp>
      <p:sp>
        <p:nvSpPr>
          <p:cNvPr id="4" name="TextBox 3">
            <a:extLst>
              <a:ext uri="{FF2B5EF4-FFF2-40B4-BE49-F238E27FC236}">
                <a16:creationId xmlns:a16="http://schemas.microsoft.com/office/drawing/2014/main" id="{63DBFFE1-C34F-1D9F-0B5D-4E6AD748D70C}"/>
              </a:ext>
            </a:extLst>
          </p:cNvPr>
          <p:cNvSpPr txBox="1"/>
          <p:nvPr/>
        </p:nvSpPr>
        <p:spPr>
          <a:xfrm>
            <a:off x="1407287" y="4331736"/>
            <a:ext cx="7050022" cy="1200329"/>
          </a:xfrm>
          <a:prstGeom prst="rect">
            <a:avLst/>
          </a:prstGeom>
          <a:noFill/>
        </p:spPr>
        <p:txBody>
          <a:bodyPr wrap="square">
            <a:spAutoFit/>
          </a:bodyPr>
          <a:lstStyle/>
          <a:p>
            <a:r>
              <a:rPr lang="en-US" sz="7200" dirty="0">
                <a:effectLst/>
                <a:latin typeface="Chalk Board" panose="02000500000000000000" pitchFamily="2" charset="0"/>
              </a:rPr>
              <a:t>Have you used SSH?</a:t>
            </a:r>
          </a:p>
        </p:txBody>
      </p:sp>
    </p:spTree>
    <p:extLst>
      <p:ext uri="{BB962C8B-B14F-4D97-AF65-F5344CB8AC3E}">
        <p14:creationId xmlns:p14="http://schemas.microsoft.com/office/powerpoint/2010/main" val="178180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C287-E38F-F036-63B0-F6F92D67EECC}"/>
              </a:ext>
            </a:extLst>
          </p:cNvPr>
          <p:cNvSpPr>
            <a:spLocks noGrp="1"/>
          </p:cNvSpPr>
          <p:nvPr>
            <p:ph type="title"/>
          </p:nvPr>
        </p:nvSpPr>
        <p:spPr/>
        <p:txBody>
          <a:bodyPr>
            <a:normAutofit/>
          </a:bodyPr>
          <a:lstStyle/>
          <a:p>
            <a:r>
              <a:rPr lang="en-US" sz="7200" dirty="0">
                <a:latin typeface="Chalk Board" panose="02000500000000000000" pitchFamily="2" charset="0"/>
              </a:rPr>
              <a:t>SSH</a:t>
            </a:r>
          </a:p>
        </p:txBody>
      </p:sp>
      <p:sp>
        <p:nvSpPr>
          <p:cNvPr id="4" name="TextBox 3">
            <a:extLst>
              <a:ext uri="{FF2B5EF4-FFF2-40B4-BE49-F238E27FC236}">
                <a16:creationId xmlns:a16="http://schemas.microsoft.com/office/drawing/2014/main" id="{486C2E9E-79AA-8074-AD90-F0A7B4153B22}"/>
              </a:ext>
            </a:extLst>
          </p:cNvPr>
          <p:cNvSpPr txBox="1"/>
          <p:nvPr/>
        </p:nvSpPr>
        <p:spPr>
          <a:xfrm>
            <a:off x="426542" y="4654983"/>
            <a:ext cx="9526978" cy="769441"/>
          </a:xfrm>
          <a:prstGeom prst="rect">
            <a:avLst/>
          </a:prstGeom>
          <a:noFill/>
        </p:spPr>
        <p:txBody>
          <a:bodyPr wrap="square">
            <a:spAutoFit/>
          </a:bodyPr>
          <a:lstStyle/>
          <a:p>
            <a:r>
              <a:rPr lang="en-US" sz="4400" dirty="0">
                <a:effectLst/>
                <a:latin typeface="Chalk Board" panose="02000500000000000000" pitchFamily="2" charset="0"/>
              </a:rPr>
              <a:t>Suppose that you want to connect to a remote machine. </a:t>
            </a:r>
          </a:p>
        </p:txBody>
      </p:sp>
      <p:sp>
        <p:nvSpPr>
          <p:cNvPr id="5" name="Rectangle 4">
            <a:extLst>
              <a:ext uri="{FF2B5EF4-FFF2-40B4-BE49-F238E27FC236}">
                <a16:creationId xmlns:a16="http://schemas.microsoft.com/office/drawing/2014/main" id="{D097DE3B-4B56-3433-2758-4FBF99CDF178}"/>
              </a:ext>
            </a:extLst>
          </p:cNvPr>
          <p:cNvSpPr/>
          <p:nvPr/>
        </p:nvSpPr>
        <p:spPr>
          <a:xfrm>
            <a:off x="731321" y="2232560"/>
            <a:ext cx="3392386" cy="19677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FCBA9137-1ECF-506A-E290-B7907F32BFCB}"/>
              </a:ext>
            </a:extLst>
          </p:cNvPr>
          <p:cNvCxnSpPr>
            <a:cxnSpLocks/>
          </p:cNvCxnSpPr>
          <p:nvPr/>
        </p:nvCxnSpPr>
        <p:spPr>
          <a:xfrm>
            <a:off x="731321" y="2802577"/>
            <a:ext cx="18931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805D2AE-1808-6F1F-E748-B0C66E71B33D}"/>
              </a:ext>
            </a:extLst>
          </p:cNvPr>
          <p:cNvCxnSpPr>
            <a:cxnSpLocks/>
          </p:cNvCxnSpPr>
          <p:nvPr/>
        </p:nvCxnSpPr>
        <p:spPr>
          <a:xfrm flipV="1">
            <a:off x="2624447" y="2232559"/>
            <a:ext cx="0" cy="5818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E0F637D-2A2E-6238-EF75-84E52A8BE82D}"/>
              </a:ext>
            </a:extLst>
          </p:cNvPr>
          <p:cNvCxnSpPr>
            <a:cxnSpLocks/>
          </p:cNvCxnSpPr>
          <p:nvPr/>
        </p:nvCxnSpPr>
        <p:spPr>
          <a:xfrm>
            <a:off x="731321" y="3560619"/>
            <a:ext cx="3849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A220DA6-B334-08A3-2E7F-55511B681369}"/>
              </a:ext>
            </a:extLst>
          </p:cNvPr>
          <p:cNvCxnSpPr>
            <a:cxnSpLocks/>
          </p:cNvCxnSpPr>
          <p:nvPr/>
        </p:nvCxnSpPr>
        <p:spPr>
          <a:xfrm>
            <a:off x="1116281" y="3560619"/>
            <a:ext cx="0" cy="63967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B4A9107-75BE-4EAC-F9F4-E8FAAD7841B2}"/>
              </a:ext>
            </a:extLst>
          </p:cNvPr>
          <p:cNvSpPr/>
          <p:nvPr/>
        </p:nvSpPr>
        <p:spPr>
          <a:xfrm>
            <a:off x="7510152" y="2232559"/>
            <a:ext cx="3392386" cy="19677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1756EFF-D6C3-5285-9F91-1695F5180027}"/>
              </a:ext>
            </a:extLst>
          </p:cNvPr>
          <p:cNvCxnSpPr>
            <a:cxnSpLocks/>
          </p:cNvCxnSpPr>
          <p:nvPr/>
        </p:nvCxnSpPr>
        <p:spPr>
          <a:xfrm>
            <a:off x="7510152" y="2802576"/>
            <a:ext cx="18931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D48B8E7-CF46-C62C-8A78-704D5ABCD605}"/>
              </a:ext>
            </a:extLst>
          </p:cNvPr>
          <p:cNvCxnSpPr>
            <a:cxnSpLocks/>
          </p:cNvCxnSpPr>
          <p:nvPr/>
        </p:nvCxnSpPr>
        <p:spPr>
          <a:xfrm flipV="1">
            <a:off x="9403278" y="2232558"/>
            <a:ext cx="0" cy="5818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E3E2D64-98A7-EDEE-5D1B-43901672C91C}"/>
              </a:ext>
            </a:extLst>
          </p:cNvPr>
          <p:cNvCxnSpPr>
            <a:cxnSpLocks/>
          </p:cNvCxnSpPr>
          <p:nvPr/>
        </p:nvCxnSpPr>
        <p:spPr>
          <a:xfrm>
            <a:off x="7510152" y="3560618"/>
            <a:ext cx="3849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77A2362-BE92-1A8C-BF15-5F710D78073C}"/>
              </a:ext>
            </a:extLst>
          </p:cNvPr>
          <p:cNvCxnSpPr>
            <a:cxnSpLocks/>
          </p:cNvCxnSpPr>
          <p:nvPr/>
        </p:nvCxnSpPr>
        <p:spPr>
          <a:xfrm>
            <a:off x="7895112" y="3560618"/>
            <a:ext cx="0" cy="639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E065516-00E6-5A99-B7D1-388F88D3FE54}"/>
              </a:ext>
            </a:extLst>
          </p:cNvPr>
          <p:cNvCxnSpPr>
            <a:cxnSpLocks/>
          </p:cNvCxnSpPr>
          <p:nvPr/>
        </p:nvCxnSpPr>
        <p:spPr>
          <a:xfrm>
            <a:off x="1116281" y="3830615"/>
            <a:ext cx="6393871" cy="0"/>
          </a:xfrm>
          <a:prstGeom prst="straightConnector1">
            <a:avLst/>
          </a:prstGeom>
          <a:ln w="50800">
            <a:solidFill>
              <a:schemeClr val="accent2">
                <a:lumMod val="75000"/>
              </a:schemeClr>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DEEB6774-3E4E-82CD-A64A-C7057AF58D1F}"/>
              </a:ext>
            </a:extLst>
          </p:cNvPr>
          <p:cNvSpPr txBox="1"/>
          <p:nvPr/>
        </p:nvSpPr>
        <p:spPr>
          <a:xfrm>
            <a:off x="426541" y="6134066"/>
            <a:ext cx="6163769" cy="769441"/>
          </a:xfrm>
          <a:prstGeom prst="rect">
            <a:avLst/>
          </a:prstGeom>
          <a:noFill/>
        </p:spPr>
        <p:txBody>
          <a:bodyPr wrap="square">
            <a:spAutoFit/>
          </a:bodyPr>
          <a:lstStyle/>
          <a:p>
            <a:r>
              <a:rPr lang="en-US" sz="4400" dirty="0">
                <a:effectLst/>
                <a:latin typeface="Chalk Board" panose="02000500000000000000" pitchFamily="2" charset="0"/>
              </a:rPr>
              <a:t>In Pre-SSH day, one could use Telnet</a:t>
            </a:r>
          </a:p>
        </p:txBody>
      </p:sp>
      <p:sp>
        <p:nvSpPr>
          <p:cNvPr id="28" name="TextBox 27">
            <a:extLst>
              <a:ext uri="{FF2B5EF4-FFF2-40B4-BE49-F238E27FC236}">
                <a16:creationId xmlns:a16="http://schemas.microsoft.com/office/drawing/2014/main" id="{32654F5F-0CCA-2AB8-AAB3-523C03CACC6E}"/>
              </a:ext>
            </a:extLst>
          </p:cNvPr>
          <p:cNvSpPr txBox="1"/>
          <p:nvPr/>
        </p:nvSpPr>
        <p:spPr>
          <a:xfrm>
            <a:off x="426542" y="5413025"/>
            <a:ext cx="6163769" cy="769441"/>
          </a:xfrm>
          <a:prstGeom prst="rect">
            <a:avLst/>
          </a:prstGeom>
          <a:noFill/>
        </p:spPr>
        <p:txBody>
          <a:bodyPr wrap="square">
            <a:spAutoFit/>
          </a:bodyPr>
          <a:lstStyle/>
          <a:p>
            <a:r>
              <a:rPr lang="en-US" sz="4400" dirty="0">
                <a:effectLst/>
                <a:latin typeface="Chalk Board" panose="02000500000000000000" pitchFamily="2" charset="0"/>
              </a:rPr>
              <a:t>All the data is plain text, though</a:t>
            </a:r>
          </a:p>
        </p:txBody>
      </p:sp>
      <p:sp>
        <p:nvSpPr>
          <p:cNvPr id="29" name="TextBox 28">
            <a:extLst>
              <a:ext uri="{FF2B5EF4-FFF2-40B4-BE49-F238E27FC236}">
                <a16:creationId xmlns:a16="http://schemas.microsoft.com/office/drawing/2014/main" id="{D141F931-A0C7-BDF6-3F21-CFEF2BDC7EE0}"/>
              </a:ext>
            </a:extLst>
          </p:cNvPr>
          <p:cNvSpPr txBox="1"/>
          <p:nvPr/>
        </p:nvSpPr>
        <p:spPr>
          <a:xfrm>
            <a:off x="923801" y="2338838"/>
            <a:ext cx="1433406" cy="369332"/>
          </a:xfrm>
          <a:prstGeom prst="rect">
            <a:avLst/>
          </a:prstGeom>
          <a:noFill/>
        </p:spPr>
        <p:txBody>
          <a:bodyPr wrap="none" rtlCol="0">
            <a:spAutoFit/>
          </a:bodyPr>
          <a:lstStyle/>
          <a:p>
            <a:r>
              <a:rPr lang="en-US" dirty="0">
                <a:latin typeface="American Typewriter" panose="02090604020004020304" pitchFamily="18" charset="77"/>
              </a:rPr>
              <a:t>Host A App</a:t>
            </a:r>
          </a:p>
        </p:txBody>
      </p:sp>
      <p:sp>
        <p:nvSpPr>
          <p:cNvPr id="30" name="TextBox 29">
            <a:extLst>
              <a:ext uri="{FF2B5EF4-FFF2-40B4-BE49-F238E27FC236}">
                <a16:creationId xmlns:a16="http://schemas.microsoft.com/office/drawing/2014/main" id="{5BDECF74-344F-3D48-BFE8-72035C3FB973}"/>
              </a:ext>
            </a:extLst>
          </p:cNvPr>
          <p:cNvSpPr txBox="1"/>
          <p:nvPr/>
        </p:nvSpPr>
        <p:spPr>
          <a:xfrm>
            <a:off x="7631076" y="2347914"/>
            <a:ext cx="1422184" cy="369332"/>
          </a:xfrm>
          <a:prstGeom prst="rect">
            <a:avLst/>
          </a:prstGeom>
          <a:noFill/>
        </p:spPr>
        <p:txBody>
          <a:bodyPr wrap="none" rtlCol="0">
            <a:spAutoFit/>
          </a:bodyPr>
          <a:lstStyle/>
          <a:p>
            <a:r>
              <a:rPr lang="en-US" dirty="0">
                <a:latin typeface="American Typewriter" panose="02090604020004020304" pitchFamily="18" charset="77"/>
              </a:rPr>
              <a:t>Host B App</a:t>
            </a:r>
          </a:p>
        </p:txBody>
      </p:sp>
      <p:sp>
        <p:nvSpPr>
          <p:cNvPr id="31" name="TextBox 30">
            <a:extLst>
              <a:ext uri="{FF2B5EF4-FFF2-40B4-BE49-F238E27FC236}">
                <a16:creationId xmlns:a16="http://schemas.microsoft.com/office/drawing/2014/main" id="{7DFEA40F-3B02-1DBA-FD79-DA0CD6CF9F29}"/>
              </a:ext>
            </a:extLst>
          </p:cNvPr>
          <p:cNvSpPr txBox="1"/>
          <p:nvPr/>
        </p:nvSpPr>
        <p:spPr>
          <a:xfrm>
            <a:off x="63312" y="3706367"/>
            <a:ext cx="987065" cy="369332"/>
          </a:xfrm>
          <a:prstGeom prst="rect">
            <a:avLst/>
          </a:prstGeom>
          <a:noFill/>
        </p:spPr>
        <p:txBody>
          <a:bodyPr wrap="none" rtlCol="0">
            <a:spAutoFit/>
          </a:bodyPr>
          <a:lstStyle/>
          <a:p>
            <a:r>
              <a:rPr lang="en-US" dirty="0">
                <a:latin typeface="American Typewriter" panose="02090604020004020304" pitchFamily="18" charset="77"/>
              </a:rPr>
              <a:t>Port   C</a:t>
            </a:r>
          </a:p>
        </p:txBody>
      </p:sp>
      <p:sp>
        <p:nvSpPr>
          <p:cNvPr id="32" name="TextBox 31">
            <a:extLst>
              <a:ext uri="{FF2B5EF4-FFF2-40B4-BE49-F238E27FC236}">
                <a16:creationId xmlns:a16="http://schemas.microsoft.com/office/drawing/2014/main" id="{B869E2F1-4E4F-143B-F87D-C8DEA0582028}"/>
              </a:ext>
            </a:extLst>
          </p:cNvPr>
          <p:cNvSpPr txBox="1"/>
          <p:nvPr/>
        </p:nvSpPr>
        <p:spPr>
          <a:xfrm>
            <a:off x="6831665" y="3870405"/>
            <a:ext cx="1007905" cy="369332"/>
          </a:xfrm>
          <a:prstGeom prst="rect">
            <a:avLst/>
          </a:prstGeom>
          <a:noFill/>
        </p:spPr>
        <p:txBody>
          <a:bodyPr wrap="none" rtlCol="0">
            <a:spAutoFit/>
          </a:bodyPr>
          <a:lstStyle/>
          <a:p>
            <a:r>
              <a:rPr lang="en-US" dirty="0">
                <a:latin typeface="American Typewriter" panose="02090604020004020304" pitchFamily="18" charset="77"/>
              </a:rPr>
              <a:t>Port   D</a:t>
            </a:r>
          </a:p>
        </p:txBody>
      </p:sp>
      <p:sp>
        <p:nvSpPr>
          <p:cNvPr id="33" name="TextBox 32">
            <a:extLst>
              <a:ext uri="{FF2B5EF4-FFF2-40B4-BE49-F238E27FC236}">
                <a16:creationId xmlns:a16="http://schemas.microsoft.com/office/drawing/2014/main" id="{C3C793E6-31B4-7099-5B02-F006AA15DC61}"/>
              </a:ext>
            </a:extLst>
          </p:cNvPr>
          <p:cNvSpPr txBox="1"/>
          <p:nvPr/>
        </p:nvSpPr>
        <p:spPr>
          <a:xfrm>
            <a:off x="1611994" y="1533875"/>
            <a:ext cx="1462260" cy="369332"/>
          </a:xfrm>
          <a:prstGeom prst="rect">
            <a:avLst/>
          </a:prstGeom>
          <a:noFill/>
        </p:spPr>
        <p:txBody>
          <a:bodyPr wrap="none" rtlCol="0">
            <a:spAutoFit/>
          </a:bodyPr>
          <a:lstStyle/>
          <a:p>
            <a:r>
              <a:rPr lang="en-US" dirty="0">
                <a:latin typeface="American Typewriter" panose="02090604020004020304" pitchFamily="18" charset="77"/>
              </a:rPr>
              <a:t>Localhost L</a:t>
            </a:r>
          </a:p>
        </p:txBody>
      </p:sp>
    </p:spTree>
    <p:extLst>
      <p:ext uri="{BB962C8B-B14F-4D97-AF65-F5344CB8AC3E}">
        <p14:creationId xmlns:p14="http://schemas.microsoft.com/office/powerpoint/2010/main" val="1462248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07AE-08B2-A869-C568-59E34F2898BE}"/>
              </a:ext>
            </a:extLst>
          </p:cNvPr>
          <p:cNvSpPr>
            <a:spLocks noGrp="1"/>
          </p:cNvSpPr>
          <p:nvPr>
            <p:ph type="title"/>
          </p:nvPr>
        </p:nvSpPr>
        <p:spPr/>
        <p:txBody>
          <a:bodyPr>
            <a:normAutofit/>
          </a:bodyPr>
          <a:lstStyle/>
          <a:p>
            <a:r>
              <a:rPr lang="en-US" sz="6600" dirty="0">
                <a:latin typeface="Chalk Board" panose="02000500000000000000" pitchFamily="2" charset="0"/>
              </a:rPr>
              <a:t>SSH</a:t>
            </a:r>
          </a:p>
        </p:txBody>
      </p:sp>
      <p:sp>
        <p:nvSpPr>
          <p:cNvPr id="3" name="TextBox 2">
            <a:extLst>
              <a:ext uri="{FF2B5EF4-FFF2-40B4-BE49-F238E27FC236}">
                <a16:creationId xmlns:a16="http://schemas.microsoft.com/office/drawing/2014/main" id="{6642CE1F-6479-95FA-1584-B92D4E58BBF8}"/>
              </a:ext>
            </a:extLst>
          </p:cNvPr>
          <p:cNvSpPr txBox="1"/>
          <p:nvPr/>
        </p:nvSpPr>
        <p:spPr>
          <a:xfrm>
            <a:off x="453437" y="1812395"/>
            <a:ext cx="9526978" cy="769441"/>
          </a:xfrm>
          <a:prstGeom prst="rect">
            <a:avLst/>
          </a:prstGeom>
          <a:noFill/>
        </p:spPr>
        <p:txBody>
          <a:bodyPr wrap="square">
            <a:spAutoFit/>
          </a:bodyPr>
          <a:lstStyle/>
          <a:p>
            <a:r>
              <a:rPr lang="en-US" sz="4400" dirty="0">
                <a:effectLst/>
                <a:latin typeface="Chalk Board" panose="02000500000000000000" pitchFamily="2" charset="0"/>
              </a:rPr>
              <a:t>Begins with setting up a TCP connection</a:t>
            </a:r>
          </a:p>
        </p:txBody>
      </p:sp>
      <p:sp>
        <p:nvSpPr>
          <p:cNvPr id="4" name="Rectangle 3">
            <a:extLst>
              <a:ext uri="{FF2B5EF4-FFF2-40B4-BE49-F238E27FC236}">
                <a16:creationId xmlns:a16="http://schemas.microsoft.com/office/drawing/2014/main" id="{33930261-DD46-DC29-84F6-4A9AAE6E753B}"/>
              </a:ext>
            </a:extLst>
          </p:cNvPr>
          <p:cNvSpPr/>
          <p:nvPr/>
        </p:nvSpPr>
        <p:spPr>
          <a:xfrm>
            <a:off x="703729" y="3078694"/>
            <a:ext cx="6315635" cy="34141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99FB1D48-7BA2-A2C4-A19A-F4386ECB6159}"/>
              </a:ext>
            </a:extLst>
          </p:cNvPr>
          <p:cNvSpPr/>
          <p:nvPr/>
        </p:nvSpPr>
        <p:spPr>
          <a:xfrm>
            <a:off x="759758" y="3145929"/>
            <a:ext cx="6152030" cy="5385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Packet Length</a:t>
            </a:r>
          </a:p>
        </p:txBody>
      </p:sp>
      <p:sp>
        <p:nvSpPr>
          <p:cNvPr id="7" name="Rectangle 6">
            <a:extLst>
              <a:ext uri="{FF2B5EF4-FFF2-40B4-BE49-F238E27FC236}">
                <a16:creationId xmlns:a16="http://schemas.microsoft.com/office/drawing/2014/main" id="{F3085951-90EF-D4C5-89A5-E345F9C396AA}"/>
              </a:ext>
            </a:extLst>
          </p:cNvPr>
          <p:cNvSpPr/>
          <p:nvPr/>
        </p:nvSpPr>
        <p:spPr>
          <a:xfrm>
            <a:off x="785531" y="3751729"/>
            <a:ext cx="6152030" cy="5385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Padding Amount</a:t>
            </a:r>
          </a:p>
        </p:txBody>
      </p:sp>
      <p:sp>
        <p:nvSpPr>
          <p:cNvPr id="8" name="Rectangle 7">
            <a:extLst>
              <a:ext uri="{FF2B5EF4-FFF2-40B4-BE49-F238E27FC236}">
                <a16:creationId xmlns:a16="http://schemas.microsoft.com/office/drawing/2014/main" id="{8E78DAFA-E105-3831-2038-2A779797AE7D}"/>
              </a:ext>
            </a:extLst>
          </p:cNvPr>
          <p:cNvSpPr/>
          <p:nvPr/>
        </p:nvSpPr>
        <p:spPr>
          <a:xfrm>
            <a:off x="773205" y="4344764"/>
            <a:ext cx="6152030" cy="9399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Payload</a:t>
            </a:r>
          </a:p>
        </p:txBody>
      </p:sp>
      <p:sp>
        <p:nvSpPr>
          <p:cNvPr id="9" name="Rectangle 8">
            <a:extLst>
              <a:ext uri="{FF2B5EF4-FFF2-40B4-BE49-F238E27FC236}">
                <a16:creationId xmlns:a16="http://schemas.microsoft.com/office/drawing/2014/main" id="{AA26CA8C-4DE0-EFD5-E734-E9D2B4C34F73}"/>
              </a:ext>
            </a:extLst>
          </p:cNvPr>
          <p:cNvSpPr/>
          <p:nvPr/>
        </p:nvSpPr>
        <p:spPr>
          <a:xfrm>
            <a:off x="763120" y="5329513"/>
            <a:ext cx="6152030" cy="5385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Padding</a:t>
            </a:r>
          </a:p>
        </p:txBody>
      </p:sp>
      <p:sp>
        <p:nvSpPr>
          <p:cNvPr id="10" name="Rectangle 9">
            <a:extLst>
              <a:ext uri="{FF2B5EF4-FFF2-40B4-BE49-F238E27FC236}">
                <a16:creationId xmlns:a16="http://schemas.microsoft.com/office/drawing/2014/main" id="{8EB424C6-3798-6507-5821-9E094605380D}"/>
              </a:ext>
            </a:extLst>
          </p:cNvPr>
          <p:cNvSpPr/>
          <p:nvPr/>
        </p:nvSpPr>
        <p:spPr>
          <a:xfrm>
            <a:off x="759758" y="5904615"/>
            <a:ext cx="6152030" cy="5385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Message Authentication Code</a:t>
            </a:r>
          </a:p>
        </p:txBody>
      </p:sp>
      <p:pic>
        <p:nvPicPr>
          <p:cNvPr id="13" name="Graphic 12" descr="Lock outline">
            <a:extLst>
              <a:ext uri="{FF2B5EF4-FFF2-40B4-BE49-F238E27FC236}">
                <a16:creationId xmlns:a16="http://schemas.microsoft.com/office/drawing/2014/main" id="{B6ED64D1-53AF-DC39-5241-8B7EE3A3C7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3041" y="3707138"/>
            <a:ext cx="2197477" cy="2197477"/>
          </a:xfrm>
          <a:prstGeom prst="rect">
            <a:avLst/>
          </a:prstGeom>
        </p:spPr>
      </p:pic>
      <p:sp>
        <p:nvSpPr>
          <p:cNvPr id="14" name="Rectangle 13">
            <a:extLst>
              <a:ext uri="{FF2B5EF4-FFF2-40B4-BE49-F238E27FC236}">
                <a16:creationId xmlns:a16="http://schemas.microsoft.com/office/drawing/2014/main" id="{74F23F6A-425A-25C9-B820-8BF37516D405}"/>
              </a:ext>
            </a:extLst>
          </p:cNvPr>
          <p:cNvSpPr/>
          <p:nvPr/>
        </p:nvSpPr>
        <p:spPr>
          <a:xfrm>
            <a:off x="207896" y="3695815"/>
            <a:ext cx="10018059" cy="2220121"/>
          </a:xfrm>
          <a:prstGeom prst="rect">
            <a:avLst/>
          </a:prstGeom>
          <a:solidFill>
            <a:srgbClr val="FFFF00">
              <a:alpha val="2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77763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E4C7-3B76-609A-8A29-CCF47B48909F}"/>
              </a:ext>
            </a:extLst>
          </p:cNvPr>
          <p:cNvSpPr>
            <a:spLocks noGrp="1"/>
          </p:cNvSpPr>
          <p:nvPr>
            <p:ph type="title"/>
          </p:nvPr>
        </p:nvSpPr>
        <p:spPr/>
        <p:txBody>
          <a:bodyPr/>
          <a:lstStyle/>
          <a:p>
            <a:r>
              <a:rPr lang="en-US" sz="4400" dirty="0">
                <a:latin typeface="Chalk Board" panose="02000500000000000000" pitchFamily="2" charset="0"/>
              </a:rPr>
              <a:t>SSH</a:t>
            </a:r>
            <a:endParaRPr lang="en-US" dirty="0"/>
          </a:p>
        </p:txBody>
      </p:sp>
      <p:sp>
        <p:nvSpPr>
          <p:cNvPr id="4" name="TextBox 3">
            <a:extLst>
              <a:ext uri="{FF2B5EF4-FFF2-40B4-BE49-F238E27FC236}">
                <a16:creationId xmlns:a16="http://schemas.microsoft.com/office/drawing/2014/main" id="{412BCFFC-D444-5BAE-1CE2-E9EA6DE9BFAB}"/>
              </a:ext>
            </a:extLst>
          </p:cNvPr>
          <p:cNvSpPr txBox="1"/>
          <p:nvPr/>
        </p:nvSpPr>
        <p:spPr>
          <a:xfrm>
            <a:off x="583602" y="2065462"/>
            <a:ext cx="11421932" cy="584775"/>
          </a:xfrm>
          <a:prstGeom prst="rect">
            <a:avLst/>
          </a:prstGeom>
          <a:noFill/>
        </p:spPr>
        <p:txBody>
          <a:bodyPr wrap="square">
            <a:spAutoFit/>
          </a:bodyPr>
          <a:lstStyle/>
          <a:p>
            <a:r>
              <a:rPr lang="en-US" sz="3200" dirty="0">
                <a:effectLst/>
                <a:latin typeface="Chalk Board" panose="02000500000000000000" pitchFamily="2" charset="0"/>
              </a:rPr>
              <a:t>Are you already familiar with this tool for securely logging in to a remote computer? </a:t>
            </a:r>
          </a:p>
        </p:txBody>
      </p:sp>
      <p:sp>
        <p:nvSpPr>
          <p:cNvPr id="6" name="TextBox 5">
            <a:extLst>
              <a:ext uri="{FF2B5EF4-FFF2-40B4-BE49-F238E27FC236}">
                <a16:creationId xmlns:a16="http://schemas.microsoft.com/office/drawing/2014/main" id="{C0804D8B-C36D-4120-4C69-8BA42F2EF47A}"/>
              </a:ext>
            </a:extLst>
          </p:cNvPr>
          <p:cNvSpPr txBox="1"/>
          <p:nvPr/>
        </p:nvSpPr>
        <p:spPr>
          <a:xfrm>
            <a:off x="583602" y="2842087"/>
            <a:ext cx="6094206" cy="584775"/>
          </a:xfrm>
          <a:prstGeom prst="rect">
            <a:avLst/>
          </a:prstGeom>
          <a:noFill/>
        </p:spPr>
        <p:txBody>
          <a:bodyPr wrap="square">
            <a:spAutoFit/>
          </a:bodyPr>
          <a:lstStyle/>
          <a:p>
            <a:r>
              <a:rPr lang="en-US" sz="3200" dirty="0">
                <a:effectLst/>
                <a:latin typeface="Chalk Board" panose="02000500000000000000" pitchFamily="2" charset="0"/>
              </a:rPr>
              <a:t>Usual usage (simplified): </a:t>
            </a:r>
          </a:p>
        </p:txBody>
      </p:sp>
      <p:sp>
        <p:nvSpPr>
          <p:cNvPr id="8" name="TextBox 7">
            <a:extLst>
              <a:ext uri="{FF2B5EF4-FFF2-40B4-BE49-F238E27FC236}">
                <a16:creationId xmlns:a16="http://schemas.microsoft.com/office/drawing/2014/main" id="{5FF241E9-C5AD-DCA0-3682-6AFEC2FA4A48}"/>
              </a:ext>
            </a:extLst>
          </p:cNvPr>
          <p:cNvSpPr txBox="1"/>
          <p:nvPr/>
        </p:nvSpPr>
        <p:spPr>
          <a:xfrm>
            <a:off x="838200" y="3479023"/>
            <a:ext cx="6094206" cy="584775"/>
          </a:xfrm>
          <a:prstGeom prst="rect">
            <a:avLst/>
          </a:prstGeom>
          <a:noFill/>
        </p:spPr>
        <p:txBody>
          <a:bodyPr wrap="square">
            <a:spAutoFit/>
          </a:bodyPr>
          <a:lstStyle/>
          <a:p>
            <a:r>
              <a:rPr lang="en-US" sz="3200" dirty="0">
                <a:effectLst/>
                <a:latin typeface="Chalk Board" panose="02000500000000000000" pitchFamily="2" charset="0"/>
              </a:rPr>
              <a:t>Client connects to server </a:t>
            </a:r>
          </a:p>
        </p:txBody>
      </p:sp>
      <p:sp>
        <p:nvSpPr>
          <p:cNvPr id="10" name="TextBox 9">
            <a:extLst>
              <a:ext uri="{FF2B5EF4-FFF2-40B4-BE49-F238E27FC236}">
                <a16:creationId xmlns:a16="http://schemas.microsoft.com/office/drawing/2014/main" id="{93013D99-4892-53F9-8897-BABF013A5410}"/>
              </a:ext>
            </a:extLst>
          </p:cNvPr>
          <p:cNvSpPr txBox="1"/>
          <p:nvPr/>
        </p:nvSpPr>
        <p:spPr>
          <a:xfrm>
            <a:off x="838200" y="4115960"/>
            <a:ext cx="6094206" cy="584775"/>
          </a:xfrm>
          <a:prstGeom prst="rect">
            <a:avLst/>
          </a:prstGeom>
          <a:noFill/>
        </p:spPr>
        <p:txBody>
          <a:bodyPr wrap="square">
            <a:spAutoFit/>
          </a:bodyPr>
          <a:lstStyle/>
          <a:p>
            <a:r>
              <a:rPr lang="en-US" sz="3200" dirty="0">
                <a:effectLst/>
                <a:latin typeface="Chalk Board" panose="02000500000000000000" pitchFamily="2" charset="0"/>
              </a:rPr>
              <a:t>Server sends its verification key </a:t>
            </a:r>
          </a:p>
        </p:txBody>
      </p:sp>
      <p:sp>
        <p:nvSpPr>
          <p:cNvPr id="22" name="TextBox 21">
            <a:extLst>
              <a:ext uri="{FF2B5EF4-FFF2-40B4-BE49-F238E27FC236}">
                <a16:creationId xmlns:a16="http://schemas.microsoft.com/office/drawing/2014/main" id="{DC6B8CF2-1DF0-675B-8255-70B175B0EFB2}"/>
              </a:ext>
            </a:extLst>
          </p:cNvPr>
          <p:cNvSpPr txBox="1"/>
          <p:nvPr/>
        </p:nvSpPr>
        <p:spPr>
          <a:xfrm>
            <a:off x="1035424" y="4752897"/>
            <a:ext cx="4235823" cy="369332"/>
          </a:xfrm>
          <a:prstGeom prst="rect">
            <a:avLst/>
          </a:prstGeom>
          <a:noFill/>
        </p:spPr>
        <p:txBody>
          <a:bodyPr wrap="square">
            <a:spAutoFit/>
          </a:bodyPr>
          <a:lstStyle/>
          <a:p>
            <a:r>
              <a:rPr lang="en-US" sz="1800" dirty="0">
                <a:effectLst/>
                <a:latin typeface="Chalk Board" panose="02000500000000000000" pitchFamily="2" charset="0"/>
              </a:rPr>
              <a:t>The client </a:t>
            </a:r>
            <a:r>
              <a:rPr lang="en-US" sz="1800" dirty="0">
                <a:solidFill>
                  <a:srgbClr val="FF0000"/>
                </a:solidFill>
                <a:effectLst/>
                <a:latin typeface="Chalk Board" panose="02000500000000000000" pitchFamily="2" charset="0"/>
              </a:rPr>
              <a:t>should </a:t>
            </a:r>
            <a:r>
              <a:rPr lang="en-US" sz="1800" dirty="0">
                <a:effectLst/>
                <a:latin typeface="Chalk Board" panose="02000500000000000000" pitchFamily="2" charset="0"/>
              </a:rPr>
              <a:t>verify that this is the correct key </a:t>
            </a:r>
          </a:p>
        </p:txBody>
      </p:sp>
      <p:pic>
        <p:nvPicPr>
          <p:cNvPr id="23" name="Picture 22">
            <a:extLst>
              <a:ext uri="{FF2B5EF4-FFF2-40B4-BE49-F238E27FC236}">
                <a16:creationId xmlns:a16="http://schemas.microsoft.com/office/drawing/2014/main" id="{BE481BFB-DA2A-2E7A-B68C-D7778B2724F4}"/>
              </a:ext>
            </a:extLst>
          </p:cNvPr>
          <p:cNvPicPr>
            <a:picLocks noChangeAspect="1"/>
          </p:cNvPicPr>
          <p:nvPr/>
        </p:nvPicPr>
        <p:blipFill>
          <a:blip r:embed="rId2"/>
          <a:stretch>
            <a:fillRect/>
          </a:stretch>
        </p:blipFill>
        <p:spPr>
          <a:xfrm>
            <a:off x="316454" y="5174391"/>
            <a:ext cx="7772400" cy="947492"/>
          </a:xfrm>
          <a:prstGeom prst="rect">
            <a:avLst/>
          </a:prstGeom>
        </p:spPr>
      </p:pic>
    </p:spTree>
    <p:extLst>
      <p:ext uri="{BB962C8B-B14F-4D97-AF65-F5344CB8AC3E}">
        <p14:creationId xmlns:p14="http://schemas.microsoft.com/office/powerpoint/2010/main" val="38690552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6F71E-3D88-4A99-6515-A7F569D77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029FD-104B-6819-3433-FFDDDCA8395F}"/>
              </a:ext>
            </a:extLst>
          </p:cNvPr>
          <p:cNvSpPr>
            <a:spLocks noGrp="1"/>
          </p:cNvSpPr>
          <p:nvPr>
            <p:ph type="title"/>
          </p:nvPr>
        </p:nvSpPr>
        <p:spPr/>
        <p:txBody>
          <a:bodyPr>
            <a:normAutofit fontScale="90000"/>
          </a:bodyPr>
          <a:lstStyle/>
          <a:p>
            <a:r>
              <a:rPr lang="en-US" sz="8800" dirty="0">
                <a:latin typeface="Chalk Board" panose="02000500000000000000" pitchFamily="2" charset="0"/>
              </a:rPr>
              <a:t>SSH</a:t>
            </a:r>
            <a:endParaRPr lang="en-US" sz="8800" dirty="0"/>
          </a:p>
        </p:txBody>
      </p:sp>
      <p:sp>
        <p:nvSpPr>
          <p:cNvPr id="6" name="TextBox 5">
            <a:extLst>
              <a:ext uri="{FF2B5EF4-FFF2-40B4-BE49-F238E27FC236}">
                <a16:creationId xmlns:a16="http://schemas.microsoft.com/office/drawing/2014/main" id="{DC392CED-C1DF-A32E-05D9-E1767A0BC5EE}"/>
              </a:ext>
            </a:extLst>
          </p:cNvPr>
          <p:cNvSpPr txBox="1"/>
          <p:nvPr/>
        </p:nvSpPr>
        <p:spPr>
          <a:xfrm>
            <a:off x="687593" y="2143817"/>
            <a:ext cx="6094206" cy="584775"/>
          </a:xfrm>
          <a:prstGeom prst="rect">
            <a:avLst/>
          </a:prstGeom>
          <a:noFill/>
        </p:spPr>
        <p:txBody>
          <a:bodyPr wrap="square">
            <a:spAutoFit/>
          </a:bodyPr>
          <a:lstStyle/>
          <a:p>
            <a:r>
              <a:rPr lang="en-US" sz="3200" dirty="0">
                <a:effectLst/>
                <a:latin typeface="Chalk Board" panose="02000500000000000000" pitchFamily="2" charset="0"/>
              </a:rPr>
              <a:t>Usual usage (simplified): </a:t>
            </a:r>
          </a:p>
        </p:txBody>
      </p:sp>
      <p:sp>
        <p:nvSpPr>
          <p:cNvPr id="8" name="TextBox 7">
            <a:extLst>
              <a:ext uri="{FF2B5EF4-FFF2-40B4-BE49-F238E27FC236}">
                <a16:creationId xmlns:a16="http://schemas.microsoft.com/office/drawing/2014/main" id="{03E6D679-729A-A3B4-A6BE-095FC32A4603}"/>
              </a:ext>
            </a:extLst>
          </p:cNvPr>
          <p:cNvSpPr txBox="1"/>
          <p:nvPr/>
        </p:nvSpPr>
        <p:spPr>
          <a:xfrm>
            <a:off x="1092798" y="2782783"/>
            <a:ext cx="3791174" cy="584775"/>
          </a:xfrm>
          <a:prstGeom prst="rect">
            <a:avLst/>
          </a:prstGeom>
          <a:noFill/>
        </p:spPr>
        <p:txBody>
          <a:bodyPr wrap="square">
            <a:spAutoFit/>
          </a:bodyPr>
          <a:lstStyle/>
          <a:p>
            <a:r>
              <a:rPr lang="en-US" sz="3200" dirty="0">
                <a:effectLst/>
                <a:latin typeface="Chalk Board" panose="02000500000000000000" pitchFamily="2" charset="0"/>
              </a:rPr>
              <a:t>Client connects to a server </a:t>
            </a:r>
          </a:p>
        </p:txBody>
      </p:sp>
      <p:sp>
        <p:nvSpPr>
          <p:cNvPr id="10" name="TextBox 9">
            <a:extLst>
              <a:ext uri="{FF2B5EF4-FFF2-40B4-BE49-F238E27FC236}">
                <a16:creationId xmlns:a16="http://schemas.microsoft.com/office/drawing/2014/main" id="{14851F06-A097-B6B7-8460-0BF44870058E}"/>
              </a:ext>
            </a:extLst>
          </p:cNvPr>
          <p:cNvSpPr txBox="1"/>
          <p:nvPr/>
        </p:nvSpPr>
        <p:spPr>
          <a:xfrm>
            <a:off x="1092798" y="3372523"/>
            <a:ext cx="6094206" cy="584775"/>
          </a:xfrm>
          <a:prstGeom prst="rect">
            <a:avLst/>
          </a:prstGeom>
          <a:noFill/>
        </p:spPr>
        <p:txBody>
          <a:bodyPr wrap="square">
            <a:spAutoFit/>
          </a:bodyPr>
          <a:lstStyle/>
          <a:p>
            <a:r>
              <a:rPr lang="en-US" sz="3200" dirty="0">
                <a:effectLst/>
                <a:latin typeface="Chalk Board" panose="02000500000000000000" pitchFamily="2" charset="0"/>
              </a:rPr>
              <a:t>The server sends its verification key </a:t>
            </a:r>
          </a:p>
        </p:txBody>
      </p:sp>
      <p:sp>
        <p:nvSpPr>
          <p:cNvPr id="12" name="TextBox 11">
            <a:extLst>
              <a:ext uri="{FF2B5EF4-FFF2-40B4-BE49-F238E27FC236}">
                <a16:creationId xmlns:a16="http://schemas.microsoft.com/office/drawing/2014/main" id="{36F3A6F6-04A4-A49A-DC8C-A8526CBA9457}"/>
              </a:ext>
            </a:extLst>
          </p:cNvPr>
          <p:cNvSpPr txBox="1"/>
          <p:nvPr/>
        </p:nvSpPr>
        <p:spPr>
          <a:xfrm>
            <a:off x="687593" y="4752679"/>
            <a:ext cx="10389197" cy="523220"/>
          </a:xfrm>
          <a:prstGeom prst="rect">
            <a:avLst/>
          </a:prstGeom>
          <a:noFill/>
        </p:spPr>
        <p:txBody>
          <a:bodyPr wrap="square">
            <a:spAutoFit/>
          </a:bodyPr>
          <a:lstStyle/>
          <a:p>
            <a:r>
              <a:rPr lang="en-US" sz="2800" dirty="0">
                <a:effectLst/>
                <a:latin typeface="Chalk Board" panose="02000500000000000000" pitchFamily="2" charset="0"/>
              </a:rPr>
              <a:t>Client and server run a key agreement protocol to establish session keys, server signs its messages </a:t>
            </a:r>
          </a:p>
        </p:txBody>
      </p:sp>
      <p:sp>
        <p:nvSpPr>
          <p:cNvPr id="14" name="TextBox 13">
            <a:extLst>
              <a:ext uri="{FF2B5EF4-FFF2-40B4-BE49-F238E27FC236}">
                <a16:creationId xmlns:a16="http://schemas.microsoft.com/office/drawing/2014/main" id="{61D4E1A2-9D21-9D62-1710-DD8351472B8C}"/>
              </a:ext>
            </a:extLst>
          </p:cNvPr>
          <p:cNvSpPr txBox="1"/>
          <p:nvPr/>
        </p:nvSpPr>
        <p:spPr>
          <a:xfrm>
            <a:off x="2094155" y="5326496"/>
            <a:ext cx="9410252" cy="400110"/>
          </a:xfrm>
          <a:prstGeom prst="rect">
            <a:avLst/>
          </a:prstGeom>
          <a:noFill/>
        </p:spPr>
        <p:txBody>
          <a:bodyPr wrap="square">
            <a:spAutoFit/>
          </a:bodyPr>
          <a:lstStyle/>
          <a:p>
            <a:r>
              <a:rPr lang="en-US" sz="2000" dirty="0">
                <a:effectLst/>
                <a:latin typeface="Chalk Board" panose="02000500000000000000" pitchFamily="2" charset="0"/>
              </a:rPr>
              <a:t>All communication from here on in is encrypted and MAC-ed with the session keys </a:t>
            </a:r>
          </a:p>
        </p:txBody>
      </p:sp>
      <p:sp>
        <p:nvSpPr>
          <p:cNvPr id="17" name="TextBox 16">
            <a:extLst>
              <a:ext uri="{FF2B5EF4-FFF2-40B4-BE49-F238E27FC236}">
                <a16:creationId xmlns:a16="http://schemas.microsoft.com/office/drawing/2014/main" id="{FFAD47E0-B6C1-2D59-EF2E-A7E390E89EFA}"/>
              </a:ext>
            </a:extLst>
          </p:cNvPr>
          <p:cNvSpPr txBox="1"/>
          <p:nvPr/>
        </p:nvSpPr>
        <p:spPr>
          <a:xfrm>
            <a:off x="455855" y="5790583"/>
            <a:ext cx="7525189" cy="523220"/>
          </a:xfrm>
          <a:prstGeom prst="rect">
            <a:avLst/>
          </a:prstGeom>
          <a:noFill/>
        </p:spPr>
        <p:txBody>
          <a:bodyPr wrap="square">
            <a:spAutoFit/>
          </a:bodyPr>
          <a:lstStyle/>
          <a:p>
            <a:r>
              <a:rPr lang="en-US" sz="2800" dirty="0">
                <a:effectLst/>
                <a:latin typeface="Chalk Board" panose="02000500000000000000" pitchFamily="2" charset="0"/>
              </a:rPr>
              <a:t>Client authenticates to the server </a:t>
            </a:r>
          </a:p>
        </p:txBody>
      </p:sp>
      <p:sp>
        <p:nvSpPr>
          <p:cNvPr id="20" name="TextBox 19">
            <a:extLst>
              <a:ext uri="{FF2B5EF4-FFF2-40B4-BE49-F238E27FC236}">
                <a16:creationId xmlns:a16="http://schemas.microsoft.com/office/drawing/2014/main" id="{2752CCCA-E087-2736-39F8-6839AB020ED9}"/>
              </a:ext>
            </a:extLst>
          </p:cNvPr>
          <p:cNvSpPr txBox="1"/>
          <p:nvPr/>
        </p:nvSpPr>
        <p:spPr>
          <a:xfrm>
            <a:off x="447338" y="6316099"/>
            <a:ext cx="5921189" cy="523220"/>
          </a:xfrm>
          <a:prstGeom prst="rect">
            <a:avLst/>
          </a:prstGeom>
          <a:noFill/>
        </p:spPr>
        <p:txBody>
          <a:bodyPr wrap="square">
            <a:spAutoFit/>
          </a:bodyPr>
          <a:lstStyle/>
          <a:p>
            <a:r>
              <a:rPr lang="en-US" sz="2800" dirty="0">
                <a:effectLst/>
                <a:latin typeface="Chalk Board" panose="02000500000000000000" pitchFamily="2" charset="0"/>
              </a:rPr>
              <a:t>Server accepts authentication, login proceeds </a:t>
            </a:r>
          </a:p>
        </p:txBody>
      </p:sp>
      <p:sp>
        <p:nvSpPr>
          <p:cNvPr id="7" name="TextBox 6">
            <a:extLst>
              <a:ext uri="{FF2B5EF4-FFF2-40B4-BE49-F238E27FC236}">
                <a16:creationId xmlns:a16="http://schemas.microsoft.com/office/drawing/2014/main" id="{9F679E42-0AD6-D609-9915-852C3001184B}"/>
              </a:ext>
            </a:extLst>
          </p:cNvPr>
          <p:cNvSpPr txBox="1"/>
          <p:nvPr/>
        </p:nvSpPr>
        <p:spPr>
          <a:xfrm>
            <a:off x="1939067" y="3957298"/>
            <a:ext cx="6094206" cy="523220"/>
          </a:xfrm>
          <a:prstGeom prst="rect">
            <a:avLst/>
          </a:prstGeom>
          <a:noFill/>
        </p:spPr>
        <p:txBody>
          <a:bodyPr wrap="square">
            <a:spAutoFit/>
          </a:bodyPr>
          <a:lstStyle/>
          <a:p>
            <a:r>
              <a:rPr lang="en-US" sz="2800" dirty="0">
                <a:effectLst/>
                <a:latin typeface="Chalk Board" panose="02000500000000000000" pitchFamily="2" charset="0"/>
              </a:rPr>
              <a:t>The client </a:t>
            </a:r>
            <a:r>
              <a:rPr lang="en-US" sz="2800" dirty="0">
                <a:solidFill>
                  <a:srgbClr val="FF0000"/>
                </a:solidFill>
                <a:effectLst/>
                <a:latin typeface="Chalk Board" panose="02000500000000000000" pitchFamily="2" charset="0"/>
              </a:rPr>
              <a:t>should </a:t>
            </a:r>
            <a:r>
              <a:rPr lang="en-US" sz="2800" dirty="0">
                <a:effectLst/>
                <a:latin typeface="Chalk Board" panose="02000500000000000000" pitchFamily="2" charset="0"/>
              </a:rPr>
              <a:t>verify that this is the correct key </a:t>
            </a:r>
          </a:p>
        </p:txBody>
      </p:sp>
    </p:spTree>
    <p:extLst>
      <p:ext uri="{BB962C8B-B14F-4D97-AF65-F5344CB8AC3E}">
        <p14:creationId xmlns:p14="http://schemas.microsoft.com/office/powerpoint/2010/main" val="3972965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5D0B-92C2-53B8-1EFF-D2D625225C66}"/>
              </a:ext>
            </a:extLst>
          </p:cNvPr>
          <p:cNvSpPr>
            <a:spLocks noGrp="1"/>
          </p:cNvSpPr>
          <p:nvPr>
            <p:ph type="title"/>
          </p:nvPr>
        </p:nvSpPr>
        <p:spPr/>
        <p:txBody>
          <a:bodyPr>
            <a:normAutofit fontScale="90000"/>
          </a:bodyPr>
          <a:lstStyle/>
          <a:p>
            <a:r>
              <a:rPr lang="en-US" sz="8800" dirty="0">
                <a:latin typeface="Chalk Board" panose="02000500000000000000" pitchFamily="2" charset="0"/>
              </a:rPr>
              <a:t>SSH</a:t>
            </a:r>
            <a:endParaRPr lang="en-US" sz="8800" dirty="0"/>
          </a:p>
        </p:txBody>
      </p:sp>
      <p:sp>
        <p:nvSpPr>
          <p:cNvPr id="6" name="TextBox 5">
            <a:extLst>
              <a:ext uri="{FF2B5EF4-FFF2-40B4-BE49-F238E27FC236}">
                <a16:creationId xmlns:a16="http://schemas.microsoft.com/office/drawing/2014/main" id="{B9B0A06D-4A8B-46B6-A8BA-1A8ADCA61A06}"/>
              </a:ext>
            </a:extLst>
          </p:cNvPr>
          <p:cNvSpPr txBox="1"/>
          <p:nvPr/>
        </p:nvSpPr>
        <p:spPr>
          <a:xfrm>
            <a:off x="290457" y="2272755"/>
            <a:ext cx="7207622" cy="646331"/>
          </a:xfrm>
          <a:prstGeom prst="rect">
            <a:avLst/>
          </a:prstGeom>
          <a:noFill/>
        </p:spPr>
        <p:txBody>
          <a:bodyPr wrap="square">
            <a:spAutoFit/>
          </a:bodyPr>
          <a:lstStyle/>
          <a:p>
            <a:r>
              <a:rPr lang="en-US" sz="3600" dirty="0">
                <a:effectLst/>
                <a:latin typeface="Chalk Board" panose="02000500000000000000" pitchFamily="2" charset="0"/>
              </a:rPr>
              <a:t>There are two main ways to authenticate with ssh: </a:t>
            </a:r>
          </a:p>
        </p:txBody>
      </p:sp>
      <p:sp>
        <p:nvSpPr>
          <p:cNvPr id="8" name="TextBox 7">
            <a:extLst>
              <a:ext uri="{FF2B5EF4-FFF2-40B4-BE49-F238E27FC236}">
                <a16:creationId xmlns:a16="http://schemas.microsoft.com/office/drawing/2014/main" id="{0B7F47EF-E92C-B362-1BD8-27D505832C62}"/>
              </a:ext>
            </a:extLst>
          </p:cNvPr>
          <p:cNvSpPr txBox="1"/>
          <p:nvPr/>
        </p:nvSpPr>
        <p:spPr>
          <a:xfrm>
            <a:off x="742278" y="3105834"/>
            <a:ext cx="9035375" cy="646331"/>
          </a:xfrm>
          <a:prstGeom prst="rect">
            <a:avLst/>
          </a:prstGeom>
          <a:noFill/>
        </p:spPr>
        <p:txBody>
          <a:bodyPr wrap="square">
            <a:spAutoFit/>
          </a:bodyPr>
          <a:lstStyle/>
          <a:p>
            <a:r>
              <a:rPr lang="en-US" sz="3600" dirty="0">
                <a:effectLst/>
                <a:latin typeface="Chalk Board" panose="02000500000000000000" pitchFamily="2" charset="0"/>
              </a:rPr>
              <a:t>Send a password over the encrypted channel</a:t>
            </a:r>
            <a:endParaRPr lang="en-US" sz="3600" dirty="0"/>
          </a:p>
        </p:txBody>
      </p:sp>
      <p:sp>
        <p:nvSpPr>
          <p:cNvPr id="10" name="TextBox 9">
            <a:extLst>
              <a:ext uri="{FF2B5EF4-FFF2-40B4-BE49-F238E27FC236}">
                <a16:creationId xmlns:a16="http://schemas.microsoft.com/office/drawing/2014/main" id="{6F89E1D2-2A99-436E-0658-A5CC19CB5BEF}"/>
              </a:ext>
            </a:extLst>
          </p:cNvPr>
          <p:cNvSpPr txBox="1"/>
          <p:nvPr/>
        </p:nvSpPr>
        <p:spPr>
          <a:xfrm>
            <a:off x="2175734" y="3687901"/>
            <a:ext cx="9035375" cy="646331"/>
          </a:xfrm>
          <a:prstGeom prst="rect">
            <a:avLst/>
          </a:prstGeom>
          <a:noFill/>
        </p:spPr>
        <p:txBody>
          <a:bodyPr wrap="square">
            <a:spAutoFit/>
          </a:bodyPr>
          <a:lstStyle/>
          <a:p>
            <a:r>
              <a:rPr lang="en-US" sz="3600" dirty="0">
                <a:effectLst/>
                <a:latin typeface="Chalk Board" panose="02000500000000000000" pitchFamily="2" charset="0"/>
              </a:rPr>
              <a:t>The server needs to know (a hash of) your password </a:t>
            </a:r>
            <a:endParaRPr lang="en-US" sz="3600" dirty="0"/>
          </a:p>
        </p:txBody>
      </p:sp>
      <p:sp>
        <p:nvSpPr>
          <p:cNvPr id="12" name="TextBox 11">
            <a:extLst>
              <a:ext uri="{FF2B5EF4-FFF2-40B4-BE49-F238E27FC236}">
                <a16:creationId xmlns:a16="http://schemas.microsoft.com/office/drawing/2014/main" id="{4F5063BD-4156-CA34-C802-74B2491AD8B5}"/>
              </a:ext>
            </a:extLst>
          </p:cNvPr>
          <p:cNvSpPr txBox="1"/>
          <p:nvPr/>
        </p:nvSpPr>
        <p:spPr>
          <a:xfrm>
            <a:off x="838200" y="4438714"/>
            <a:ext cx="9231356" cy="646331"/>
          </a:xfrm>
          <a:prstGeom prst="rect">
            <a:avLst/>
          </a:prstGeom>
          <a:noFill/>
        </p:spPr>
        <p:txBody>
          <a:bodyPr wrap="square">
            <a:spAutoFit/>
          </a:bodyPr>
          <a:lstStyle/>
          <a:p>
            <a:r>
              <a:rPr lang="en-US" sz="3600" dirty="0">
                <a:effectLst/>
                <a:latin typeface="Chalk Board" panose="02000500000000000000" pitchFamily="2" charset="0"/>
              </a:rPr>
              <a:t>Sign a random challenge with your private signature key </a:t>
            </a:r>
            <a:endParaRPr lang="en-US" sz="3600" dirty="0"/>
          </a:p>
        </p:txBody>
      </p:sp>
      <p:sp>
        <p:nvSpPr>
          <p:cNvPr id="14" name="TextBox 13">
            <a:extLst>
              <a:ext uri="{FF2B5EF4-FFF2-40B4-BE49-F238E27FC236}">
                <a16:creationId xmlns:a16="http://schemas.microsoft.com/office/drawing/2014/main" id="{E913FA0A-B331-0D0B-9524-B076395FF7EB}"/>
              </a:ext>
            </a:extLst>
          </p:cNvPr>
          <p:cNvSpPr txBox="1"/>
          <p:nvPr/>
        </p:nvSpPr>
        <p:spPr>
          <a:xfrm>
            <a:off x="2000226" y="5125383"/>
            <a:ext cx="7656754" cy="646331"/>
          </a:xfrm>
          <a:prstGeom prst="rect">
            <a:avLst/>
          </a:prstGeom>
          <a:noFill/>
        </p:spPr>
        <p:txBody>
          <a:bodyPr wrap="square">
            <a:spAutoFit/>
          </a:bodyPr>
          <a:lstStyle/>
          <a:p>
            <a:r>
              <a:rPr lang="en-US" sz="3600" dirty="0">
                <a:effectLst/>
                <a:latin typeface="Chalk Board" panose="02000500000000000000" pitchFamily="2" charset="0"/>
              </a:rPr>
              <a:t>The server needs to know your public verification key </a:t>
            </a:r>
          </a:p>
        </p:txBody>
      </p:sp>
    </p:spTree>
    <p:extLst>
      <p:ext uri="{BB962C8B-B14F-4D97-AF65-F5344CB8AC3E}">
        <p14:creationId xmlns:p14="http://schemas.microsoft.com/office/powerpoint/2010/main" val="1954004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4E2A-5F88-50B8-601B-657F8C6B5D00}"/>
              </a:ext>
            </a:extLst>
          </p:cNvPr>
          <p:cNvSpPr>
            <a:spLocks noGrp="1"/>
          </p:cNvSpPr>
          <p:nvPr>
            <p:ph type="title"/>
          </p:nvPr>
        </p:nvSpPr>
        <p:spPr/>
        <p:txBody>
          <a:bodyPr>
            <a:normAutofit/>
          </a:bodyPr>
          <a:lstStyle/>
          <a:p>
            <a:r>
              <a:rPr lang="en-US" sz="7200" dirty="0">
                <a:latin typeface="Chalk Board" panose="02000500000000000000" pitchFamily="2" charset="0"/>
              </a:rPr>
              <a:t>PGP</a:t>
            </a:r>
          </a:p>
        </p:txBody>
      </p:sp>
      <p:sp>
        <p:nvSpPr>
          <p:cNvPr id="6" name="TextBox 5">
            <a:extLst>
              <a:ext uri="{FF2B5EF4-FFF2-40B4-BE49-F238E27FC236}">
                <a16:creationId xmlns:a16="http://schemas.microsoft.com/office/drawing/2014/main" id="{52973F78-53D5-450E-225E-7D52E1AC0188}"/>
              </a:ext>
            </a:extLst>
          </p:cNvPr>
          <p:cNvSpPr txBox="1"/>
          <p:nvPr/>
        </p:nvSpPr>
        <p:spPr>
          <a:xfrm>
            <a:off x="354105" y="5118079"/>
            <a:ext cx="9959789" cy="923330"/>
          </a:xfrm>
          <a:prstGeom prst="rect">
            <a:avLst/>
          </a:prstGeom>
          <a:noFill/>
        </p:spPr>
        <p:txBody>
          <a:bodyPr wrap="square">
            <a:spAutoFit/>
          </a:bodyPr>
          <a:lstStyle/>
          <a:p>
            <a:r>
              <a:rPr lang="en-US" sz="5400" dirty="0">
                <a:effectLst/>
                <a:latin typeface="Chalk Board" panose="02000500000000000000" pitchFamily="2" charset="0"/>
              </a:rPr>
              <a:t>Originally made by Phil Zimmermann in 1991 </a:t>
            </a:r>
          </a:p>
        </p:txBody>
      </p:sp>
      <p:sp>
        <p:nvSpPr>
          <p:cNvPr id="8" name="TextBox 7">
            <a:extLst>
              <a:ext uri="{FF2B5EF4-FFF2-40B4-BE49-F238E27FC236}">
                <a16:creationId xmlns:a16="http://schemas.microsoft.com/office/drawing/2014/main" id="{C5E0F44A-8530-8359-8EF5-BEE085AED02C}"/>
              </a:ext>
            </a:extLst>
          </p:cNvPr>
          <p:cNvSpPr txBox="1"/>
          <p:nvPr/>
        </p:nvSpPr>
        <p:spPr>
          <a:xfrm>
            <a:off x="354105" y="2551837"/>
            <a:ext cx="10201835" cy="1754326"/>
          </a:xfrm>
          <a:prstGeom prst="rect">
            <a:avLst/>
          </a:prstGeom>
          <a:noFill/>
        </p:spPr>
        <p:txBody>
          <a:bodyPr wrap="square">
            <a:spAutoFit/>
          </a:bodyPr>
          <a:lstStyle/>
          <a:p>
            <a:r>
              <a:rPr lang="en-US" sz="5400" dirty="0">
                <a:effectLst/>
                <a:latin typeface="Chalk Board" panose="02000500000000000000" pitchFamily="2" charset="0"/>
              </a:rPr>
              <a:t>The first popular implementation of public-key cryptography. </a:t>
            </a:r>
            <a:endParaRPr lang="en-US" sz="5400" dirty="0">
              <a:latin typeface="Chalk Board" panose="02000500000000000000" pitchFamily="2" charset="0"/>
            </a:endParaRPr>
          </a:p>
        </p:txBody>
      </p:sp>
    </p:spTree>
    <p:extLst>
      <p:ext uri="{BB962C8B-B14F-4D97-AF65-F5344CB8AC3E}">
        <p14:creationId xmlns:p14="http://schemas.microsoft.com/office/powerpoint/2010/main" val="353242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3B02-4461-A81E-9847-47176A522FAA}"/>
              </a:ext>
            </a:extLst>
          </p:cNvPr>
          <p:cNvSpPr>
            <a:spLocks noGrp="1"/>
          </p:cNvSpPr>
          <p:nvPr>
            <p:ph type="title"/>
          </p:nvPr>
        </p:nvSpPr>
        <p:spPr/>
        <p:txBody>
          <a:bodyPr>
            <a:normAutofit fontScale="90000"/>
          </a:bodyPr>
          <a:lstStyle/>
          <a:p>
            <a:r>
              <a:rPr lang="en-US" sz="8800" dirty="0">
                <a:latin typeface="Chalk Board" panose="02000500000000000000" pitchFamily="2" charset="0"/>
              </a:rPr>
              <a:t>PGP</a:t>
            </a:r>
          </a:p>
        </p:txBody>
      </p:sp>
      <p:sp>
        <p:nvSpPr>
          <p:cNvPr id="6" name="TextBox 5">
            <a:extLst>
              <a:ext uri="{FF2B5EF4-FFF2-40B4-BE49-F238E27FC236}">
                <a16:creationId xmlns:a16="http://schemas.microsoft.com/office/drawing/2014/main" id="{A3E113E5-8F13-49C0-E6C5-7C54F0B36963}"/>
              </a:ext>
            </a:extLst>
          </p:cNvPr>
          <p:cNvSpPr txBox="1"/>
          <p:nvPr/>
        </p:nvSpPr>
        <p:spPr>
          <a:xfrm>
            <a:off x="203106" y="1967541"/>
            <a:ext cx="6098240" cy="707886"/>
          </a:xfrm>
          <a:prstGeom prst="rect">
            <a:avLst/>
          </a:prstGeom>
          <a:noFill/>
        </p:spPr>
        <p:txBody>
          <a:bodyPr wrap="square">
            <a:spAutoFit/>
          </a:bodyPr>
          <a:lstStyle/>
          <a:p>
            <a:r>
              <a:rPr lang="en-US" sz="4000" dirty="0">
                <a:solidFill>
                  <a:srgbClr val="FF0000"/>
                </a:solidFill>
                <a:effectLst/>
                <a:latin typeface="Chalk Board" panose="02000500000000000000" pitchFamily="2" charset="0"/>
              </a:rPr>
              <a:t>What does it do?</a:t>
            </a:r>
            <a:endParaRPr lang="en-US" sz="4000" dirty="0">
              <a:solidFill>
                <a:srgbClr val="FF0000"/>
              </a:solidFill>
              <a:latin typeface="Chalk Board" panose="02000500000000000000" pitchFamily="2" charset="0"/>
            </a:endParaRPr>
          </a:p>
        </p:txBody>
      </p:sp>
      <p:sp>
        <p:nvSpPr>
          <p:cNvPr id="8" name="TextBox 7">
            <a:extLst>
              <a:ext uri="{FF2B5EF4-FFF2-40B4-BE49-F238E27FC236}">
                <a16:creationId xmlns:a16="http://schemas.microsoft.com/office/drawing/2014/main" id="{64A2FB3E-A87E-E538-07D9-CA2182597DAB}"/>
              </a:ext>
            </a:extLst>
          </p:cNvPr>
          <p:cNvSpPr txBox="1"/>
          <p:nvPr/>
        </p:nvSpPr>
        <p:spPr>
          <a:xfrm>
            <a:off x="203106" y="3345331"/>
            <a:ext cx="10922373" cy="584775"/>
          </a:xfrm>
          <a:prstGeom prst="rect">
            <a:avLst/>
          </a:prstGeom>
          <a:noFill/>
        </p:spPr>
        <p:txBody>
          <a:bodyPr wrap="square">
            <a:spAutoFit/>
          </a:bodyPr>
          <a:lstStyle/>
          <a:p>
            <a:r>
              <a:rPr lang="en-US" sz="3200" dirty="0">
                <a:solidFill>
                  <a:schemeClr val="accent6">
                    <a:lumMod val="50000"/>
                  </a:schemeClr>
                </a:solidFill>
                <a:effectLst/>
                <a:latin typeface="Chalk Board" panose="02000500000000000000" pitchFamily="2" charset="0"/>
              </a:rPr>
              <a:t>Provides confidentiality, integrity, authentication, and non-</a:t>
            </a:r>
            <a:r>
              <a:rPr lang="en-US" sz="3200" dirty="0" err="1">
                <a:solidFill>
                  <a:schemeClr val="accent6">
                    <a:lumMod val="50000"/>
                  </a:schemeClr>
                </a:solidFill>
                <a:effectLst/>
                <a:latin typeface="Chalk Board" panose="02000500000000000000" pitchFamily="2" charset="0"/>
              </a:rPr>
              <a:t>repudation</a:t>
            </a:r>
            <a:r>
              <a:rPr lang="en-US" sz="3200" dirty="0">
                <a:solidFill>
                  <a:schemeClr val="accent6">
                    <a:lumMod val="50000"/>
                  </a:schemeClr>
                </a:solidFill>
                <a:effectLst/>
                <a:latin typeface="Chalk Board" panose="02000500000000000000" pitchFamily="2" charset="0"/>
              </a:rPr>
              <a:t>. </a:t>
            </a:r>
          </a:p>
        </p:txBody>
      </p:sp>
      <p:sp>
        <p:nvSpPr>
          <p:cNvPr id="10" name="TextBox 9">
            <a:extLst>
              <a:ext uri="{FF2B5EF4-FFF2-40B4-BE49-F238E27FC236}">
                <a16:creationId xmlns:a16="http://schemas.microsoft.com/office/drawing/2014/main" id="{872C6630-6863-F2B9-D870-BF7E89F77DE0}"/>
              </a:ext>
            </a:extLst>
          </p:cNvPr>
          <p:cNvSpPr txBox="1"/>
          <p:nvPr/>
        </p:nvSpPr>
        <p:spPr>
          <a:xfrm>
            <a:off x="76482" y="3967923"/>
            <a:ext cx="6735294" cy="707886"/>
          </a:xfrm>
          <a:prstGeom prst="rect">
            <a:avLst/>
          </a:prstGeom>
          <a:noFill/>
        </p:spPr>
        <p:txBody>
          <a:bodyPr wrap="square">
            <a:spAutoFit/>
          </a:bodyPr>
          <a:lstStyle/>
          <a:p>
            <a:r>
              <a:rPr lang="en-US" sz="4000" dirty="0">
                <a:solidFill>
                  <a:srgbClr val="FF0000"/>
                </a:solidFill>
                <a:effectLst/>
                <a:latin typeface="Chalk Board" panose="02000500000000000000" pitchFamily="2" charset="0"/>
              </a:rPr>
              <a:t>What do we use for non-repudiation? </a:t>
            </a:r>
            <a:endParaRPr lang="en-US" sz="4000" dirty="0">
              <a:solidFill>
                <a:srgbClr val="FF0000"/>
              </a:solidFill>
              <a:latin typeface="Chalk Board" panose="02000500000000000000" pitchFamily="2" charset="0"/>
            </a:endParaRPr>
          </a:p>
        </p:txBody>
      </p:sp>
      <p:sp>
        <p:nvSpPr>
          <p:cNvPr id="12" name="TextBox 11">
            <a:extLst>
              <a:ext uri="{FF2B5EF4-FFF2-40B4-BE49-F238E27FC236}">
                <a16:creationId xmlns:a16="http://schemas.microsoft.com/office/drawing/2014/main" id="{BC52259D-6C2A-1935-7F44-021DB40D82C6}"/>
              </a:ext>
            </a:extLst>
          </p:cNvPr>
          <p:cNvSpPr txBox="1"/>
          <p:nvPr/>
        </p:nvSpPr>
        <p:spPr>
          <a:xfrm>
            <a:off x="242327" y="4608939"/>
            <a:ext cx="6098240" cy="523220"/>
          </a:xfrm>
          <a:prstGeom prst="rect">
            <a:avLst/>
          </a:prstGeom>
          <a:noFill/>
        </p:spPr>
        <p:txBody>
          <a:bodyPr wrap="square">
            <a:spAutoFit/>
          </a:bodyPr>
          <a:lstStyle/>
          <a:p>
            <a:r>
              <a:rPr lang="en-US" sz="2800" dirty="0">
                <a:solidFill>
                  <a:schemeClr val="accent6">
                    <a:lumMod val="50000"/>
                  </a:schemeClr>
                </a:solidFill>
                <a:effectLst/>
                <a:latin typeface="Chalk Board" panose="02000500000000000000" pitchFamily="2" charset="0"/>
              </a:rPr>
              <a:t>Digital signatures! </a:t>
            </a:r>
            <a:endParaRPr lang="en-US" sz="2800" dirty="0">
              <a:solidFill>
                <a:schemeClr val="accent6">
                  <a:lumMod val="50000"/>
                </a:schemeClr>
              </a:solidFill>
              <a:latin typeface="Chalk Board" panose="02000500000000000000" pitchFamily="2" charset="0"/>
            </a:endParaRPr>
          </a:p>
        </p:txBody>
      </p:sp>
      <p:sp>
        <p:nvSpPr>
          <p:cNvPr id="16" name="TextBox 15">
            <a:extLst>
              <a:ext uri="{FF2B5EF4-FFF2-40B4-BE49-F238E27FC236}">
                <a16:creationId xmlns:a16="http://schemas.microsoft.com/office/drawing/2014/main" id="{C7FE621B-05BE-4CC6-D572-61D43511AB79}"/>
              </a:ext>
            </a:extLst>
          </p:cNvPr>
          <p:cNvSpPr txBox="1"/>
          <p:nvPr/>
        </p:nvSpPr>
        <p:spPr>
          <a:xfrm>
            <a:off x="76482" y="5318851"/>
            <a:ext cx="6098240" cy="707886"/>
          </a:xfrm>
          <a:prstGeom prst="rect">
            <a:avLst/>
          </a:prstGeom>
          <a:noFill/>
        </p:spPr>
        <p:txBody>
          <a:bodyPr wrap="square">
            <a:spAutoFit/>
          </a:bodyPr>
          <a:lstStyle/>
          <a:p>
            <a:r>
              <a:rPr lang="en-US" sz="4000" dirty="0">
                <a:solidFill>
                  <a:srgbClr val="FF0000"/>
                </a:solidFill>
                <a:effectLst/>
                <a:latin typeface="Chalk Board" panose="02000500000000000000" pitchFamily="2" charset="0"/>
              </a:rPr>
              <a:t>How does it work?</a:t>
            </a:r>
            <a:endParaRPr lang="en-US" sz="4000" dirty="0">
              <a:solidFill>
                <a:srgbClr val="FF0000"/>
              </a:solidFill>
              <a:latin typeface="Chalk Board" panose="02000500000000000000" pitchFamily="2" charset="0"/>
            </a:endParaRPr>
          </a:p>
        </p:txBody>
      </p:sp>
      <p:sp>
        <p:nvSpPr>
          <p:cNvPr id="18" name="TextBox 17">
            <a:extLst>
              <a:ext uri="{FF2B5EF4-FFF2-40B4-BE49-F238E27FC236}">
                <a16:creationId xmlns:a16="http://schemas.microsoft.com/office/drawing/2014/main" id="{FF8B7352-7497-2AAE-1835-69935F7BF871}"/>
              </a:ext>
            </a:extLst>
          </p:cNvPr>
          <p:cNvSpPr txBox="1"/>
          <p:nvPr/>
        </p:nvSpPr>
        <p:spPr>
          <a:xfrm>
            <a:off x="76482" y="5911997"/>
            <a:ext cx="4508965" cy="523220"/>
          </a:xfrm>
          <a:prstGeom prst="rect">
            <a:avLst/>
          </a:prstGeom>
          <a:noFill/>
        </p:spPr>
        <p:txBody>
          <a:bodyPr wrap="square">
            <a:spAutoFit/>
          </a:bodyPr>
          <a:lstStyle/>
          <a:p>
            <a:r>
              <a:rPr lang="en-US" sz="2800" dirty="0">
                <a:solidFill>
                  <a:schemeClr val="accent6">
                    <a:lumMod val="50000"/>
                  </a:schemeClr>
                </a:solidFill>
                <a:effectLst/>
                <a:latin typeface="Chalk Board" panose="02000500000000000000" pitchFamily="2" charset="0"/>
              </a:rPr>
              <a:t>Uses public-key cryptography to provide: </a:t>
            </a:r>
          </a:p>
        </p:txBody>
      </p:sp>
      <p:sp>
        <p:nvSpPr>
          <p:cNvPr id="20" name="TextBox 19">
            <a:extLst>
              <a:ext uri="{FF2B5EF4-FFF2-40B4-BE49-F238E27FC236}">
                <a16:creationId xmlns:a16="http://schemas.microsoft.com/office/drawing/2014/main" id="{BC521A2D-9413-D81A-7A78-45420CB89E56}"/>
              </a:ext>
            </a:extLst>
          </p:cNvPr>
          <p:cNvSpPr txBox="1"/>
          <p:nvPr/>
        </p:nvSpPr>
        <p:spPr>
          <a:xfrm>
            <a:off x="4530538" y="5717257"/>
            <a:ext cx="6823262" cy="523220"/>
          </a:xfrm>
          <a:prstGeom prst="rect">
            <a:avLst/>
          </a:prstGeom>
          <a:noFill/>
        </p:spPr>
        <p:txBody>
          <a:bodyPr wrap="square">
            <a:spAutoFit/>
          </a:bodyPr>
          <a:lstStyle/>
          <a:p>
            <a:r>
              <a:rPr lang="en-US" sz="2800" dirty="0">
                <a:solidFill>
                  <a:schemeClr val="accent6">
                    <a:lumMod val="50000"/>
                  </a:schemeClr>
                </a:solidFill>
                <a:effectLst/>
                <a:latin typeface="Chalk Board" panose="02000500000000000000" pitchFamily="2" charset="0"/>
              </a:rPr>
              <a:t>Encryption of email messages (using hybrid encryption)</a:t>
            </a:r>
            <a:endParaRPr lang="en-US" sz="2800" dirty="0">
              <a:solidFill>
                <a:schemeClr val="accent6">
                  <a:lumMod val="50000"/>
                </a:schemeClr>
              </a:solidFill>
              <a:latin typeface="Chalk Board" panose="02000500000000000000" pitchFamily="2" charset="0"/>
            </a:endParaRPr>
          </a:p>
        </p:txBody>
      </p:sp>
      <p:sp>
        <p:nvSpPr>
          <p:cNvPr id="22" name="TextBox 21">
            <a:extLst>
              <a:ext uri="{FF2B5EF4-FFF2-40B4-BE49-F238E27FC236}">
                <a16:creationId xmlns:a16="http://schemas.microsoft.com/office/drawing/2014/main" id="{8CA90C74-F801-4C8C-09D6-0F61E29B492A}"/>
              </a:ext>
            </a:extLst>
          </p:cNvPr>
          <p:cNvSpPr txBox="1"/>
          <p:nvPr/>
        </p:nvSpPr>
        <p:spPr>
          <a:xfrm>
            <a:off x="203106" y="2668772"/>
            <a:ext cx="8609478" cy="1077218"/>
          </a:xfrm>
          <a:prstGeom prst="rect">
            <a:avLst/>
          </a:prstGeom>
          <a:noFill/>
        </p:spPr>
        <p:txBody>
          <a:bodyPr wrap="square">
            <a:spAutoFit/>
          </a:bodyPr>
          <a:lstStyle/>
          <a:p>
            <a:r>
              <a:rPr lang="en-US" sz="3200" dirty="0">
                <a:solidFill>
                  <a:schemeClr val="accent6">
                    <a:lumMod val="50000"/>
                  </a:schemeClr>
                </a:solidFill>
                <a:effectLst/>
                <a:latin typeface="Chalk Board" panose="02000500000000000000" pitchFamily="2" charset="0"/>
              </a:rPr>
              <a:t>Its primary use is to protect the contents of email messages.</a:t>
            </a:r>
            <a:br>
              <a:rPr lang="en-US" sz="3200" dirty="0">
                <a:solidFill>
                  <a:schemeClr val="accent6">
                    <a:lumMod val="50000"/>
                  </a:schemeClr>
                </a:solidFill>
                <a:effectLst/>
                <a:latin typeface="Chalk Board" panose="02000500000000000000" pitchFamily="2" charset="0"/>
              </a:rPr>
            </a:br>
            <a:endParaRPr lang="en-US" sz="3200" dirty="0">
              <a:solidFill>
                <a:schemeClr val="accent6">
                  <a:lumMod val="50000"/>
                </a:schemeClr>
              </a:solidFill>
            </a:endParaRPr>
          </a:p>
        </p:txBody>
      </p:sp>
      <p:sp>
        <p:nvSpPr>
          <p:cNvPr id="24" name="TextBox 23">
            <a:extLst>
              <a:ext uri="{FF2B5EF4-FFF2-40B4-BE49-F238E27FC236}">
                <a16:creationId xmlns:a16="http://schemas.microsoft.com/office/drawing/2014/main" id="{5DB6A629-B7F8-5B0E-50B8-4186B43684D5}"/>
              </a:ext>
            </a:extLst>
          </p:cNvPr>
          <p:cNvSpPr txBox="1"/>
          <p:nvPr/>
        </p:nvSpPr>
        <p:spPr>
          <a:xfrm>
            <a:off x="4550711" y="6241519"/>
            <a:ext cx="6111688" cy="523220"/>
          </a:xfrm>
          <a:prstGeom prst="rect">
            <a:avLst/>
          </a:prstGeom>
          <a:noFill/>
        </p:spPr>
        <p:txBody>
          <a:bodyPr wrap="square">
            <a:spAutoFit/>
          </a:bodyPr>
          <a:lstStyle/>
          <a:p>
            <a:r>
              <a:rPr lang="en-US" sz="2800" dirty="0">
                <a:solidFill>
                  <a:schemeClr val="accent6">
                    <a:lumMod val="50000"/>
                  </a:schemeClr>
                </a:solidFill>
                <a:effectLst/>
                <a:latin typeface="Chalk Board" panose="02000500000000000000" pitchFamily="2" charset="0"/>
              </a:rPr>
              <a:t>Digital signatures on email messages (hash-then-sign) </a:t>
            </a:r>
            <a:endParaRPr lang="en-US" sz="2800" dirty="0">
              <a:solidFill>
                <a:schemeClr val="accent6">
                  <a:lumMod val="50000"/>
                </a:schemeClr>
              </a:solidFill>
            </a:endParaRPr>
          </a:p>
        </p:txBody>
      </p:sp>
    </p:spTree>
    <p:extLst>
      <p:ext uri="{BB962C8B-B14F-4D97-AF65-F5344CB8AC3E}">
        <p14:creationId xmlns:p14="http://schemas.microsoft.com/office/powerpoint/2010/main" val="247534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6" grpId="0"/>
      <p:bldP spid="18" grpId="0"/>
      <p:bldP spid="20" grpId="0"/>
      <p:bldP spid="22"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99EE4-7FC9-D36A-8C1D-47D1091743D3}"/>
              </a:ext>
            </a:extLst>
          </p:cNvPr>
          <p:cNvSpPr>
            <a:spLocks noGrp="1"/>
          </p:cNvSpPr>
          <p:nvPr>
            <p:ph type="title"/>
          </p:nvPr>
        </p:nvSpPr>
        <p:spPr/>
        <p:txBody>
          <a:bodyPr/>
          <a:lstStyle/>
          <a:p>
            <a:r>
              <a:rPr lang="en-US" dirty="0" err="1">
                <a:latin typeface="Chalk Board" panose="02000500000000000000" pitchFamily="2" charset="0"/>
              </a:rPr>
              <a:t>Vernam</a:t>
            </a:r>
            <a:r>
              <a:rPr lang="en-US" dirty="0">
                <a:latin typeface="Chalk Board" panose="02000500000000000000" pitchFamily="2" charset="0"/>
              </a:rPr>
              <a:t> Pad</a:t>
            </a:r>
          </a:p>
        </p:txBody>
      </p:sp>
      <p:sp>
        <p:nvSpPr>
          <p:cNvPr id="3" name="TextBox 2">
            <a:extLst>
              <a:ext uri="{FF2B5EF4-FFF2-40B4-BE49-F238E27FC236}">
                <a16:creationId xmlns:a16="http://schemas.microsoft.com/office/drawing/2014/main" id="{D129D18E-9304-33F7-0EFE-C1CA2B5EA222}"/>
              </a:ext>
            </a:extLst>
          </p:cNvPr>
          <p:cNvSpPr txBox="1"/>
          <p:nvPr/>
        </p:nvSpPr>
        <p:spPr>
          <a:xfrm>
            <a:off x="1133506" y="3151303"/>
            <a:ext cx="588623" cy="1323439"/>
          </a:xfrm>
          <a:prstGeom prst="rect">
            <a:avLst/>
          </a:prstGeom>
          <a:noFill/>
        </p:spPr>
        <p:txBody>
          <a:bodyPr wrap="none" rtlCol="0">
            <a:spAutoFit/>
          </a:bodyPr>
          <a:lstStyle/>
          <a:p>
            <a:r>
              <a:rPr lang="en-US" sz="8000" dirty="0">
                <a:latin typeface="Chalk Board" panose="02000500000000000000" pitchFamily="2" charset="0"/>
              </a:rPr>
              <a:t>0</a:t>
            </a:r>
          </a:p>
        </p:txBody>
      </p:sp>
      <p:sp>
        <p:nvSpPr>
          <p:cNvPr id="4" name="TextBox 3">
            <a:extLst>
              <a:ext uri="{FF2B5EF4-FFF2-40B4-BE49-F238E27FC236}">
                <a16:creationId xmlns:a16="http://schemas.microsoft.com/office/drawing/2014/main" id="{0CA6F78D-C898-A500-FF94-D728B6767C6A}"/>
              </a:ext>
            </a:extLst>
          </p:cNvPr>
          <p:cNvSpPr txBox="1"/>
          <p:nvPr/>
        </p:nvSpPr>
        <p:spPr>
          <a:xfrm>
            <a:off x="2330155" y="3151303"/>
            <a:ext cx="388248" cy="1323439"/>
          </a:xfrm>
          <a:prstGeom prst="rect">
            <a:avLst/>
          </a:prstGeom>
          <a:noFill/>
        </p:spPr>
        <p:txBody>
          <a:bodyPr wrap="none" rtlCol="0">
            <a:spAutoFit/>
          </a:bodyPr>
          <a:lstStyle/>
          <a:p>
            <a:r>
              <a:rPr lang="en-US" sz="8000" dirty="0">
                <a:latin typeface="Chalk Board" panose="02000500000000000000" pitchFamily="2" charset="0"/>
              </a:rPr>
              <a:t>1</a:t>
            </a:r>
          </a:p>
        </p:txBody>
      </p:sp>
      <p:sp>
        <p:nvSpPr>
          <p:cNvPr id="5" name="TextBox 4">
            <a:extLst>
              <a:ext uri="{FF2B5EF4-FFF2-40B4-BE49-F238E27FC236}">
                <a16:creationId xmlns:a16="http://schemas.microsoft.com/office/drawing/2014/main" id="{87B0D2E0-41D9-61F5-1C17-6024828D5253}"/>
              </a:ext>
            </a:extLst>
          </p:cNvPr>
          <p:cNvSpPr txBox="1"/>
          <p:nvPr/>
        </p:nvSpPr>
        <p:spPr>
          <a:xfrm>
            <a:off x="3677559" y="3151303"/>
            <a:ext cx="588623" cy="1323439"/>
          </a:xfrm>
          <a:prstGeom prst="rect">
            <a:avLst/>
          </a:prstGeom>
          <a:noFill/>
        </p:spPr>
        <p:txBody>
          <a:bodyPr wrap="none" rtlCol="0">
            <a:spAutoFit/>
          </a:bodyPr>
          <a:lstStyle/>
          <a:p>
            <a:r>
              <a:rPr lang="en-US" sz="8000" dirty="0">
                <a:latin typeface="Chalk Board" panose="02000500000000000000" pitchFamily="2" charset="0"/>
              </a:rPr>
              <a:t>0</a:t>
            </a:r>
          </a:p>
        </p:txBody>
      </p:sp>
      <p:sp>
        <p:nvSpPr>
          <p:cNvPr id="6" name="TextBox 5">
            <a:extLst>
              <a:ext uri="{FF2B5EF4-FFF2-40B4-BE49-F238E27FC236}">
                <a16:creationId xmlns:a16="http://schemas.microsoft.com/office/drawing/2014/main" id="{91AF2F1E-5E46-5F11-C37D-18EA1360F313}"/>
              </a:ext>
            </a:extLst>
          </p:cNvPr>
          <p:cNvSpPr txBox="1"/>
          <p:nvPr/>
        </p:nvSpPr>
        <p:spPr>
          <a:xfrm>
            <a:off x="5142508" y="3158980"/>
            <a:ext cx="588623" cy="1323439"/>
          </a:xfrm>
          <a:prstGeom prst="rect">
            <a:avLst/>
          </a:prstGeom>
          <a:noFill/>
        </p:spPr>
        <p:txBody>
          <a:bodyPr wrap="none" rtlCol="0">
            <a:spAutoFit/>
          </a:bodyPr>
          <a:lstStyle/>
          <a:p>
            <a:r>
              <a:rPr lang="en-US" sz="8000" dirty="0">
                <a:latin typeface="Chalk Board" panose="02000500000000000000" pitchFamily="2" charset="0"/>
              </a:rPr>
              <a:t>0</a:t>
            </a:r>
          </a:p>
        </p:txBody>
      </p:sp>
      <p:sp>
        <p:nvSpPr>
          <p:cNvPr id="7" name="TextBox 6">
            <a:extLst>
              <a:ext uri="{FF2B5EF4-FFF2-40B4-BE49-F238E27FC236}">
                <a16:creationId xmlns:a16="http://schemas.microsoft.com/office/drawing/2014/main" id="{5AC7C221-F5F7-66F0-2ABF-D53C4C1812FA}"/>
              </a:ext>
            </a:extLst>
          </p:cNvPr>
          <p:cNvSpPr txBox="1"/>
          <p:nvPr/>
        </p:nvSpPr>
        <p:spPr>
          <a:xfrm>
            <a:off x="6700807" y="3158979"/>
            <a:ext cx="388248" cy="1323439"/>
          </a:xfrm>
          <a:prstGeom prst="rect">
            <a:avLst/>
          </a:prstGeom>
          <a:noFill/>
        </p:spPr>
        <p:txBody>
          <a:bodyPr wrap="none" rtlCol="0">
            <a:spAutoFit/>
          </a:bodyPr>
          <a:lstStyle/>
          <a:p>
            <a:r>
              <a:rPr lang="en-US" sz="8000" dirty="0">
                <a:latin typeface="Chalk Board" panose="02000500000000000000" pitchFamily="2" charset="0"/>
              </a:rPr>
              <a:t>1</a:t>
            </a:r>
          </a:p>
        </p:txBody>
      </p:sp>
      <p:sp>
        <p:nvSpPr>
          <p:cNvPr id="8" name="TextBox 7">
            <a:extLst>
              <a:ext uri="{FF2B5EF4-FFF2-40B4-BE49-F238E27FC236}">
                <a16:creationId xmlns:a16="http://schemas.microsoft.com/office/drawing/2014/main" id="{68A77DB1-47F8-532C-E238-ADCC90B6047F}"/>
              </a:ext>
            </a:extLst>
          </p:cNvPr>
          <p:cNvSpPr txBox="1"/>
          <p:nvPr/>
        </p:nvSpPr>
        <p:spPr>
          <a:xfrm>
            <a:off x="8053008" y="3158980"/>
            <a:ext cx="588623" cy="1323439"/>
          </a:xfrm>
          <a:prstGeom prst="rect">
            <a:avLst/>
          </a:prstGeom>
          <a:noFill/>
        </p:spPr>
        <p:txBody>
          <a:bodyPr wrap="none" rtlCol="0">
            <a:spAutoFit/>
          </a:bodyPr>
          <a:lstStyle/>
          <a:p>
            <a:r>
              <a:rPr lang="en-US" sz="8000" dirty="0">
                <a:latin typeface="Chalk Board" panose="02000500000000000000" pitchFamily="2" charset="0"/>
              </a:rPr>
              <a:t>0</a:t>
            </a:r>
          </a:p>
        </p:txBody>
      </p:sp>
      <p:sp>
        <p:nvSpPr>
          <p:cNvPr id="9" name="TextBox 8">
            <a:extLst>
              <a:ext uri="{FF2B5EF4-FFF2-40B4-BE49-F238E27FC236}">
                <a16:creationId xmlns:a16="http://schemas.microsoft.com/office/drawing/2014/main" id="{3A22AB85-894F-CE09-19A6-2AA6BD74A859}"/>
              </a:ext>
            </a:extLst>
          </p:cNvPr>
          <p:cNvSpPr txBox="1"/>
          <p:nvPr/>
        </p:nvSpPr>
        <p:spPr>
          <a:xfrm>
            <a:off x="9405209" y="3158979"/>
            <a:ext cx="388248" cy="1323439"/>
          </a:xfrm>
          <a:prstGeom prst="rect">
            <a:avLst/>
          </a:prstGeom>
          <a:noFill/>
        </p:spPr>
        <p:txBody>
          <a:bodyPr wrap="none" rtlCol="0">
            <a:spAutoFit/>
          </a:bodyPr>
          <a:lstStyle/>
          <a:p>
            <a:r>
              <a:rPr lang="en-US" sz="8000" dirty="0">
                <a:latin typeface="Chalk Board" panose="02000500000000000000" pitchFamily="2" charset="0"/>
              </a:rPr>
              <a:t>1</a:t>
            </a:r>
          </a:p>
        </p:txBody>
      </p:sp>
      <p:sp>
        <p:nvSpPr>
          <p:cNvPr id="10" name="TextBox 9">
            <a:extLst>
              <a:ext uri="{FF2B5EF4-FFF2-40B4-BE49-F238E27FC236}">
                <a16:creationId xmlns:a16="http://schemas.microsoft.com/office/drawing/2014/main" id="{89187580-853D-899C-303B-C0A9F769DEA6}"/>
              </a:ext>
            </a:extLst>
          </p:cNvPr>
          <p:cNvSpPr txBox="1"/>
          <p:nvPr/>
        </p:nvSpPr>
        <p:spPr>
          <a:xfrm>
            <a:off x="10757410" y="3158979"/>
            <a:ext cx="388248" cy="1323439"/>
          </a:xfrm>
          <a:prstGeom prst="rect">
            <a:avLst/>
          </a:prstGeom>
          <a:noFill/>
        </p:spPr>
        <p:txBody>
          <a:bodyPr wrap="none" rtlCol="0">
            <a:spAutoFit/>
          </a:bodyPr>
          <a:lstStyle/>
          <a:p>
            <a:r>
              <a:rPr lang="en-US" sz="8000" dirty="0">
                <a:latin typeface="Chalk Board" panose="02000500000000000000" pitchFamily="2" charset="0"/>
              </a:rPr>
              <a:t>1</a:t>
            </a:r>
          </a:p>
        </p:txBody>
      </p:sp>
      <p:grpSp>
        <p:nvGrpSpPr>
          <p:cNvPr id="11" name="Group 10">
            <a:extLst>
              <a:ext uri="{FF2B5EF4-FFF2-40B4-BE49-F238E27FC236}">
                <a16:creationId xmlns:a16="http://schemas.microsoft.com/office/drawing/2014/main" id="{FE50E5C6-799E-ABF7-F678-0FBC1EB25754}"/>
              </a:ext>
            </a:extLst>
          </p:cNvPr>
          <p:cNvGrpSpPr/>
          <p:nvPr/>
        </p:nvGrpSpPr>
        <p:grpSpPr>
          <a:xfrm>
            <a:off x="6416268" y="1800424"/>
            <a:ext cx="1151828" cy="1079839"/>
            <a:chOff x="5375920" y="2756382"/>
            <a:chExt cx="1152128" cy="1080120"/>
          </a:xfrm>
        </p:grpSpPr>
        <p:pic>
          <p:nvPicPr>
            <p:cNvPr id="12" name="Picture 11">
              <a:extLst>
                <a:ext uri="{FF2B5EF4-FFF2-40B4-BE49-F238E27FC236}">
                  <a16:creationId xmlns:a16="http://schemas.microsoft.com/office/drawing/2014/main" id="{B6E80CD1-94D6-A133-482E-746C150131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5305" y="2861079"/>
              <a:ext cx="704590" cy="778243"/>
            </a:xfrm>
            <a:prstGeom prst="rect">
              <a:avLst/>
            </a:prstGeom>
          </p:spPr>
        </p:pic>
        <p:grpSp>
          <p:nvGrpSpPr>
            <p:cNvPr id="13" name="Group 12">
              <a:extLst>
                <a:ext uri="{FF2B5EF4-FFF2-40B4-BE49-F238E27FC236}">
                  <a16:creationId xmlns:a16="http://schemas.microsoft.com/office/drawing/2014/main" id="{F8ECC4B2-DE90-458E-B3B2-E42A89064036}"/>
                </a:ext>
              </a:extLst>
            </p:cNvPr>
            <p:cNvGrpSpPr/>
            <p:nvPr/>
          </p:nvGrpSpPr>
          <p:grpSpPr>
            <a:xfrm>
              <a:off x="5375920" y="2756382"/>
              <a:ext cx="1152128" cy="1080120"/>
              <a:chOff x="7976394" y="2138538"/>
              <a:chExt cx="700881" cy="696380"/>
            </a:xfrm>
            <a:solidFill>
              <a:schemeClr val="accent2"/>
            </a:solidFill>
          </p:grpSpPr>
          <p:grpSp>
            <p:nvGrpSpPr>
              <p:cNvPr id="14" name="Group 186">
                <a:extLst>
                  <a:ext uri="{FF2B5EF4-FFF2-40B4-BE49-F238E27FC236}">
                    <a16:creationId xmlns:a16="http://schemas.microsoft.com/office/drawing/2014/main" id="{433B5A61-5687-7D10-FB0C-20774B8AADEC}"/>
                  </a:ext>
                </a:extLst>
              </p:cNvPr>
              <p:cNvGrpSpPr>
                <a:grpSpLocks noChangeAspect="1"/>
              </p:cNvGrpSpPr>
              <p:nvPr>
                <p:custDataLst>
                  <p:custData r:id="rId10"/>
                </p:custDataLst>
              </p:nvPr>
            </p:nvGrpSpPr>
            <p:grpSpPr bwMode="auto">
              <a:xfrm>
                <a:off x="7976394" y="2138538"/>
                <a:ext cx="700881" cy="696380"/>
                <a:chOff x="5236" y="2673"/>
                <a:chExt cx="623" cy="619"/>
              </a:xfrm>
              <a:grpFill/>
            </p:grpSpPr>
            <p:sp>
              <p:nvSpPr>
                <p:cNvPr id="16" name="Freeform 187">
                  <a:extLst>
                    <a:ext uri="{FF2B5EF4-FFF2-40B4-BE49-F238E27FC236}">
                      <a16:creationId xmlns:a16="http://schemas.microsoft.com/office/drawing/2014/main" id="{8E2F6484-0206-DA1B-0B3A-DA7A1CA62173}"/>
                    </a:ext>
                  </a:extLst>
                </p:cNvPr>
                <p:cNvSpPr>
                  <a:spLocks noEditPoints="1"/>
                </p:cNvSpPr>
                <p:nvPr/>
              </p:nvSpPr>
              <p:spPr bwMode="auto">
                <a:xfrm>
                  <a:off x="5236" y="2673"/>
                  <a:ext cx="623" cy="619"/>
                </a:xfrm>
                <a:custGeom>
                  <a:avLst/>
                  <a:gdLst>
                    <a:gd name="T0" fmla="*/ 104 w 509"/>
                    <a:gd name="T1" fmla="*/ 43 h 508"/>
                    <a:gd name="T2" fmla="*/ 194 w 509"/>
                    <a:gd name="T3" fmla="*/ 492 h 508"/>
                    <a:gd name="T4" fmla="*/ 504 w 509"/>
                    <a:gd name="T5" fmla="*/ 301 h 508"/>
                    <a:gd name="T6" fmla="*/ 462 w 509"/>
                    <a:gd name="T7" fmla="*/ 266 h 508"/>
                    <a:gd name="T8" fmla="*/ 466 w 509"/>
                    <a:gd name="T9" fmla="*/ 361 h 508"/>
                    <a:gd name="T10" fmla="*/ 458 w 509"/>
                    <a:gd name="T11" fmla="*/ 328 h 508"/>
                    <a:gd name="T12" fmla="*/ 457 w 509"/>
                    <a:gd name="T13" fmla="*/ 294 h 508"/>
                    <a:gd name="T14" fmla="*/ 415 w 509"/>
                    <a:gd name="T15" fmla="*/ 384 h 508"/>
                    <a:gd name="T16" fmla="*/ 443 w 509"/>
                    <a:gd name="T17" fmla="*/ 401 h 508"/>
                    <a:gd name="T18" fmla="*/ 427 w 509"/>
                    <a:gd name="T19" fmla="*/ 418 h 508"/>
                    <a:gd name="T20" fmla="*/ 412 w 509"/>
                    <a:gd name="T21" fmla="*/ 432 h 508"/>
                    <a:gd name="T22" fmla="*/ 406 w 509"/>
                    <a:gd name="T23" fmla="*/ 437 h 508"/>
                    <a:gd name="T24" fmla="*/ 366 w 509"/>
                    <a:gd name="T25" fmla="*/ 442 h 508"/>
                    <a:gd name="T26" fmla="*/ 431 w 509"/>
                    <a:gd name="T27" fmla="*/ 362 h 508"/>
                    <a:gd name="T28" fmla="*/ 456 w 509"/>
                    <a:gd name="T29" fmla="*/ 384 h 508"/>
                    <a:gd name="T30" fmla="*/ 463 w 509"/>
                    <a:gd name="T31" fmla="*/ 207 h 508"/>
                    <a:gd name="T32" fmla="*/ 488 w 509"/>
                    <a:gd name="T33" fmla="*/ 234 h 508"/>
                    <a:gd name="T34" fmla="*/ 485 w 509"/>
                    <a:gd name="T35" fmla="*/ 208 h 508"/>
                    <a:gd name="T36" fmla="*/ 460 w 509"/>
                    <a:gd name="T37" fmla="*/ 186 h 508"/>
                    <a:gd name="T38" fmla="*/ 485 w 509"/>
                    <a:gd name="T39" fmla="*/ 208 h 508"/>
                    <a:gd name="T40" fmla="*/ 463 w 509"/>
                    <a:gd name="T41" fmla="*/ 164 h 508"/>
                    <a:gd name="T42" fmla="*/ 492 w 509"/>
                    <a:gd name="T43" fmla="*/ 257 h 508"/>
                    <a:gd name="T44" fmla="*/ 462 w 509"/>
                    <a:gd name="T45" fmla="*/ 159 h 508"/>
                    <a:gd name="T46" fmla="*/ 28 w 509"/>
                    <a:gd name="T47" fmla="*/ 174 h 508"/>
                    <a:gd name="T48" fmla="*/ 107 w 509"/>
                    <a:gd name="T49" fmla="*/ 57 h 508"/>
                    <a:gd name="T50" fmla="*/ 113 w 509"/>
                    <a:gd name="T51" fmla="*/ 53 h 508"/>
                    <a:gd name="T52" fmla="*/ 396 w 509"/>
                    <a:gd name="T53" fmla="*/ 108 h 508"/>
                    <a:gd name="T54" fmla="*/ 441 w 509"/>
                    <a:gd name="T55" fmla="*/ 163 h 508"/>
                    <a:gd name="T56" fmla="*/ 428 w 509"/>
                    <a:gd name="T57" fmla="*/ 336 h 508"/>
                    <a:gd name="T58" fmla="*/ 390 w 509"/>
                    <a:gd name="T59" fmla="*/ 382 h 508"/>
                    <a:gd name="T60" fmla="*/ 363 w 509"/>
                    <a:gd name="T61" fmla="*/ 411 h 508"/>
                    <a:gd name="T62" fmla="*/ 323 w 509"/>
                    <a:gd name="T63" fmla="*/ 435 h 508"/>
                    <a:gd name="T64" fmla="*/ 105 w 509"/>
                    <a:gd name="T65" fmla="*/ 406 h 508"/>
                    <a:gd name="T66" fmla="*/ 56 w 509"/>
                    <a:gd name="T67" fmla="*/ 356 h 508"/>
                    <a:gd name="T68" fmla="*/ 38 w 509"/>
                    <a:gd name="T69" fmla="*/ 322 h 508"/>
                    <a:gd name="T70" fmla="*/ 85 w 509"/>
                    <a:gd name="T71" fmla="*/ 380 h 508"/>
                    <a:gd name="T72" fmla="*/ 117 w 509"/>
                    <a:gd name="T73" fmla="*/ 369 h 508"/>
                    <a:gd name="T74" fmla="*/ 94 w 509"/>
                    <a:gd name="T75" fmla="*/ 110 h 508"/>
                    <a:gd name="T76" fmla="*/ 53 w 509"/>
                    <a:gd name="T77" fmla="*/ 193 h 508"/>
                    <a:gd name="T78" fmla="*/ 296 w 509"/>
                    <a:gd name="T79" fmla="*/ 485 h 508"/>
                    <a:gd name="T80" fmla="*/ 271 w 509"/>
                    <a:gd name="T81" fmla="*/ 488 h 508"/>
                    <a:gd name="T82" fmla="*/ 271 w 509"/>
                    <a:gd name="T83" fmla="*/ 488 h 508"/>
                    <a:gd name="T84" fmla="*/ 203 w 509"/>
                    <a:gd name="T85" fmla="*/ 481 h 508"/>
                    <a:gd name="T86" fmla="*/ 205 w 509"/>
                    <a:gd name="T87" fmla="*/ 460 h 508"/>
                    <a:gd name="T88" fmla="*/ 157 w 509"/>
                    <a:gd name="T89" fmla="*/ 448 h 508"/>
                    <a:gd name="T90" fmla="*/ 125 w 509"/>
                    <a:gd name="T91" fmla="*/ 434 h 508"/>
                    <a:gd name="T92" fmla="*/ 58 w 509"/>
                    <a:gd name="T93" fmla="*/ 285 h 508"/>
                    <a:gd name="T94" fmla="*/ 50 w 509"/>
                    <a:gd name="T95" fmla="*/ 258 h 508"/>
                    <a:gd name="T96" fmla="*/ 126 w 509"/>
                    <a:gd name="T97" fmla="*/ 442 h 508"/>
                    <a:gd name="T98" fmla="*/ 217 w 509"/>
                    <a:gd name="T99" fmla="*/ 461 h 508"/>
                    <a:gd name="T100" fmla="*/ 327 w 509"/>
                    <a:gd name="T101" fmla="*/ 478 h 508"/>
                    <a:gd name="T102" fmla="*/ 349 w 509"/>
                    <a:gd name="T103" fmla="*/ 4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9" h="508">
                      <a:moveTo>
                        <a:pt x="498" y="210"/>
                      </a:moveTo>
                      <a:cubicBezTo>
                        <a:pt x="493" y="185"/>
                        <a:pt x="480" y="161"/>
                        <a:pt x="467" y="142"/>
                      </a:cubicBezTo>
                      <a:cubicBezTo>
                        <a:pt x="457" y="128"/>
                        <a:pt x="439" y="100"/>
                        <a:pt x="420" y="89"/>
                      </a:cubicBezTo>
                      <a:cubicBezTo>
                        <a:pt x="395" y="59"/>
                        <a:pt x="361" y="38"/>
                        <a:pt x="322" y="25"/>
                      </a:cubicBezTo>
                      <a:cubicBezTo>
                        <a:pt x="247" y="0"/>
                        <a:pt x="166" y="4"/>
                        <a:pt x="104" y="43"/>
                      </a:cubicBezTo>
                      <a:cubicBezTo>
                        <a:pt x="103" y="42"/>
                        <a:pt x="102" y="43"/>
                        <a:pt x="102" y="44"/>
                      </a:cubicBezTo>
                      <a:cubicBezTo>
                        <a:pt x="72" y="64"/>
                        <a:pt x="47" y="92"/>
                        <a:pt x="30" y="130"/>
                      </a:cubicBezTo>
                      <a:cubicBezTo>
                        <a:pt x="1" y="194"/>
                        <a:pt x="0" y="279"/>
                        <a:pt x="32" y="345"/>
                      </a:cubicBezTo>
                      <a:cubicBezTo>
                        <a:pt x="43" y="385"/>
                        <a:pt x="78" y="423"/>
                        <a:pt x="109" y="447"/>
                      </a:cubicBezTo>
                      <a:cubicBezTo>
                        <a:pt x="129" y="463"/>
                        <a:pt x="163" y="487"/>
                        <a:pt x="194" y="492"/>
                      </a:cubicBezTo>
                      <a:cubicBezTo>
                        <a:pt x="200" y="496"/>
                        <a:pt x="207" y="498"/>
                        <a:pt x="214" y="501"/>
                      </a:cubicBezTo>
                      <a:cubicBezTo>
                        <a:pt x="220" y="502"/>
                        <a:pt x="227" y="504"/>
                        <a:pt x="233" y="503"/>
                      </a:cubicBezTo>
                      <a:cubicBezTo>
                        <a:pt x="270" y="508"/>
                        <a:pt x="316" y="497"/>
                        <a:pt x="348" y="486"/>
                      </a:cubicBezTo>
                      <a:cubicBezTo>
                        <a:pt x="390" y="471"/>
                        <a:pt x="425" y="442"/>
                        <a:pt x="454" y="408"/>
                      </a:cubicBezTo>
                      <a:cubicBezTo>
                        <a:pt x="482" y="376"/>
                        <a:pt x="498" y="343"/>
                        <a:pt x="504" y="301"/>
                      </a:cubicBezTo>
                      <a:cubicBezTo>
                        <a:pt x="508" y="276"/>
                        <a:pt x="509" y="238"/>
                        <a:pt x="498" y="210"/>
                      </a:cubicBezTo>
                      <a:close/>
                      <a:moveTo>
                        <a:pt x="492" y="292"/>
                      </a:moveTo>
                      <a:cubicBezTo>
                        <a:pt x="491" y="296"/>
                        <a:pt x="490" y="300"/>
                        <a:pt x="490" y="304"/>
                      </a:cubicBezTo>
                      <a:cubicBezTo>
                        <a:pt x="480" y="297"/>
                        <a:pt x="470" y="293"/>
                        <a:pt x="458" y="291"/>
                      </a:cubicBezTo>
                      <a:cubicBezTo>
                        <a:pt x="460" y="283"/>
                        <a:pt x="461" y="274"/>
                        <a:pt x="462" y="266"/>
                      </a:cubicBezTo>
                      <a:cubicBezTo>
                        <a:pt x="467" y="268"/>
                        <a:pt x="472" y="270"/>
                        <a:pt x="478" y="272"/>
                      </a:cubicBezTo>
                      <a:cubicBezTo>
                        <a:pt x="483" y="274"/>
                        <a:pt x="488" y="277"/>
                        <a:pt x="492" y="281"/>
                      </a:cubicBezTo>
                      <a:cubicBezTo>
                        <a:pt x="492" y="284"/>
                        <a:pt x="492" y="288"/>
                        <a:pt x="492" y="292"/>
                      </a:cubicBezTo>
                      <a:close/>
                      <a:moveTo>
                        <a:pt x="469" y="363"/>
                      </a:moveTo>
                      <a:cubicBezTo>
                        <a:pt x="468" y="363"/>
                        <a:pt x="467" y="362"/>
                        <a:pt x="466" y="361"/>
                      </a:cubicBezTo>
                      <a:cubicBezTo>
                        <a:pt x="462" y="359"/>
                        <a:pt x="458" y="356"/>
                        <a:pt x="454" y="353"/>
                      </a:cubicBezTo>
                      <a:cubicBezTo>
                        <a:pt x="451" y="350"/>
                        <a:pt x="448" y="347"/>
                        <a:pt x="445" y="344"/>
                      </a:cubicBezTo>
                      <a:cubicBezTo>
                        <a:pt x="444" y="344"/>
                        <a:pt x="443" y="343"/>
                        <a:pt x="442" y="342"/>
                      </a:cubicBezTo>
                      <a:cubicBezTo>
                        <a:pt x="445" y="336"/>
                        <a:pt x="448" y="329"/>
                        <a:pt x="450" y="321"/>
                      </a:cubicBezTo>
                      <a:cubicBezTo>
                        <a:pt x="453" y="324"/>
                        <a:pt x="455" y="326"/>
                        <a:pt x="458" y="328"/>
                      </a:cubicBezTo>
                      <a:cubicBezTo>
                        <a:pt x="463" y="332"/>
                        <a:pt x="470" y="339"/>
                        <a:pt x="476" y="341"/>
                      </a:cubicBezTo>
                      <a:cubicBezTo>
                        <a:pt x="479" y="342"/>
                        <a:pt x="482" y="338"/>
                        <a:pt x="480" y="336"/>
                      </a:cubicBezTo>
                      <a:cubicBezTo>
                        <a:pt x="475" y="331"/>
                        <a:pt x="468" y="328"/>
                        <a:pt x="462" y="325"/>
                      </a:cubicBezTo>
                      <a:cubicBezTo>
                        <a:pt x="459" y="323"/>
                        <a:pt x="455" y="321"/>
                        <a:pt x="451" y="318"/>
                      </a:cubicBezTo>
                      <a:cubicBezTo>
                        <a:pt x="454" y="310"/>
                        <a:pt x="456" y="303"/>
                        <a:pt x="457" y="294"/>
                      </a:cubicBezTo>
                      <a:cubicBezTo>
                        <a:pt x="467" y="299"/>
                        <a:pt x="478" y="304"/>
                        <a:pt x="486" y="311"/>
                      </a:cubicBezTo>
                      <a:cubicBezTo>
                        <a:pt x="486" y="312"/>
                        <a:pt x="487" y="312"/>
                        <a:pt x="488" y="312"/>
                      </a:cubicBezTo>
                      <a:cubicBezTo>
                        <a:pt x="484" y="331"/>
                        <a:pt x="478" y="347"/>
                        <a:pt x="469" y="363"/>
                      </a:cubicBezTo>
                      <a:close/>
                      <a:moveTo>
                        <a:pt x="443" y="401"/>
                      </a:moveTo>
                      <a:cubicBezTo>
                        <a:pt x="433" y="395"/>
                        <a:pt x="425" y="389"/>
                        <a:pt x="415" y="384"/>
                      </a:cubicBezTo>
                      <a:cubicBezTo>
                        <a:pt x="420" y="379"/>
                        <a:pt x="425" y="372"/>
                        <a:pt x="429" y="366"/>
                      </a:cubicBezTo>
                      <a:cubicBezTo>
                        <a:pt x="431" y="369"/>
                        <a:pt x="434" y="373"/>
                        <a:pt x="438" y="376"/>
                      </a:cubicBezTo>
                      <a:cubicBezTo>
                        <a:pt x="441" y="379"/>
                        <a:pt x="444" y="382"/>
                        <a:pt x="447" y="385"/>
                      </a:cubicBezTo>
                      <a:cubicBezTo>
                        <a:pt x="448" y="387"/>
                        <a:pt x="449" y="389"/>
                        <a:pt x="451" y="391"/>
                      </a:cubicBezTo>
                      <a:cubicBezTo>
                        <a:pt x="448" y="394"/>
                        <a:pt x="446" y="398"/>
                        <a:pt x="443" y="401"/>
                      </a:cubicBezTo>
                      <a:close/>
                      <a:moveTo>
                        <a:pt x="427" y="418"/>
                      </a:moveTo>
                      <a:cubicBezTo>
                        <a:pt x="419" y="411"/>
                        <a:pt x="410" y="405"/>
                        <a:pt x="401" y="400"/>
                      </a:cubicBezTo>
                      <a:cubicBezTo>
                        <a:pt x="405" y="396"/>
                        <a:pt x="409" y="392"/>
                        <a:pt x="413" y="387"/>
                      </a:cubicBezTo>
                      <a:cubicBezTo>
                        <a:pt x="421" y="394"/>
                        <a:pt x="429" y="400"/>
                        <a:pt x="438" y="406"/>
                      </a:cubicBezTo>
                      <a:cubicBezTo>
                        <a:pt x="435" y="410"/>
                        <a:pt x="431" y="414"/>
                        <a:pt x="427" y="418"/>
                      </a:cubicBezTo>
                      <a:close/>
                      <a:moveTo>
                        <a:pt x="412" y="432"/>
                      </a:moveTo>
                      <a:cubicBezTo>
                        <a:pt x="404" y="425"/>
                        <a:pt x="394" y="419"/>
                        <a:pt x="384" y="415"/>
                      </a:cubicBezTo>
                      <a:cubicBezTo>
                        <a:pt x="389" y="411"/>
                        <a:pt x="393" y="407"/>
                        <a:pt x="398" y="403"/>
                      </a:cubicBezTo>
                      <a:cubicBezTo>
                        <a:pt x="405" y="410"/>
                        <a:pt x="413" y="417"/>
                        <a:pt x="422" y="423"/>
                      </a:cubicBezTo>
                      <a:cubicBezTo>
                        <a:pt x="418" y="426"/>
                        <a:pt x="415" y="429"/>
                        <a:pt x="412" y="432"/>
                      </a:cubicBezTo>
                      <a:close/>
                      <a:moveTo>
                        <a:pt x="388" y="449"/>
                      </a:moveTo>
                      <a:cubicBezTo>
                        <a:pt x="384" y="445"/>
                        <a:pt x="377" y="441"/>
                        <a:pt x="372" y="438"/>
                      </a:cubicBezTo>
                      <a:cubicBezTo>
                        <a:pt x="368" y="436"/>
                        <a:pt x="365" y="433"/>
                        <a:pt x="361" y="431"/>
                      </a:cubicBezTo>
                      <a:cubicBezTo>
                        <a:pt x="367" y="428"/>
                        <a:pt x="373" y="423"/>
                        <a:pt x="379" y="419"/>
                      </a:cubicBezTo>
                      <a:cubicBezTo>
                        <a:pt x="389" y="423"/>
                        <a:pt x="397" y="431"/>
                        <a:pt x="406" y="437"/>
                      </a:cubicBezTo>
                      <a:cubicBezTo>
                        <a:pt x="400" y="441"/>
                        <a:pt x="394" y="446"/>
                        <a:pt x="388" y="449"/>
                      </a:cubicBezTo>
                      <a:close/>
                      <a:moveTo>
                        <a:pt x="346" y="456"/>
                      </a:moveTo>
                      <a:cubicBezTo>
                        <a:pt x="341" y="453"/>
                        <a:pt x="336" y="450"/>
                        <a:pt x="332" y="446"/>
                      </a:cubicBezTo>
                      <a:cubicBezTo>
                        <a:pt x="340" y="443"/>
                        <a:pt x="348" y="439"/>
                        <a:pt x="356" y="434"/>
                      </a:cubicBezTo>
                      <a:cubicBezTo>
                        <a:pt x="359" y="437"/>
                        <a:pt x="363" y="439"/>
                        <a:pt x="366" y="442"/>
                      </a:cubicBezTo>
                      <a:cubicBezTo>
                        <a:pt x="371" y="446"/>
                        <a:pt x="375" y="450"/>
                        <a:pt x="380" y="454"/>
                      </a:cubicBezTo>
                      <a:cubicBezTo>
                        <a:pt x="373" y="459"/>
                        <a:pt x="366" y="462"/>
                        <a:pt x="358" y="466"/>
                      </a:cubicBezTo>
                      <a:cubicBezTo>
                        <a:pt x="355" y="462"/>
                        <a:pt x="349" y="459"/>
                        <a:pt x="346" y="456"/>
                      </a:cubicBezTo>
                      <a:close/>
                      <a:moveTo>
                        <a:pt x="446" y="375"/>
                      </a:moveTo>
                      <a:cubicBezTo>
                        <a:pt x="441" y="371"/>
                        <a:pt x="436" y="366"/>
                        <a:pt x="431" y="362"/>
                      </a:cubicBezTo>
                      <a:cubicBezTo>
                        <a:pt x="434" y="357"/>
                        <a:pt x="437" y="351"/>
                        <a:pt x="440" y="346"/>
                      </a:cubicBezTo>
                      <a:cubicBezTo>
                        <a:pt x="440" y="347"/>
                        <a:pt x="441" y="347"/>
                        <a:pt x="441" y="348"/>
                      </a:cubicBezTo>
                      <a:cubicBezTo>
                        <a:pt x="444" y="352"/>
                        <a:pt x="447" y="355"/>
                        <a:pt x="451" y="358"/>
                      </a:cubicBezTo>
                      <a:cubicBezTo>
                        <a:pt x="455" y="362"/>
                        <a:pt x="460" y="368"/>
                        <a:pt x="466" y="369"/>
                      </a:cubicBezTo>
                      <a:cubicBezTo>
                        <a:pt x="463" y="374"/>
                        <a:pt x="459" y="379"/>
                        <a:pt x="456" y="384"/>
                      </a:cubicBezTo>
                      <a:cubicBezTo>
                        <a:pt x="453" y="380"/>
                        <a:pt x="449" y="377"/>
                        <a:pt x="446" y="375"/>
                      </a:cubicBezTo>
                      <a:close/>
                      <a:moveTo>
                        <a:pt x="486" y="215"/>
                      </a:moveTo>
                      <a:cubicBezTo>
                        <a:pt x="487" y="219"/>
                        <a:pt x="488" y="224"/>
                        <a:pt x="489" y="229"/>
                      </a:cubicBezTo>
                      <a:cubicBezTo>
                        <a:pt x="481" y="224"/>
                        <a:pt x="472" y="222"/>
                        <a:pt x="463" y="221"/>
                      </a:cubicBezTo>
                      <a:cubicBezTo>
                        <a:pt x="463" y="216"/>
                        <a:pt x="463" y="211"/>
                        <a:pt x="463" y="207"/>
                      </a:cubicBezTo>
                      <a:cubicBezTo>
                        <a:pt x="465" y="207"/>
                        <a:pt x="468" y="208"/>
                        <a:pt x="470" y="208"/>
                      </a:cubicBezTo>
                      <a:cubicBezTo>
                        <a:pt x="475" y="210"/>
                        <a:pt x="480" y="213"/>
                        <a:pt x="486" y="215"/>
                      </a:cubicBezTo>
                      <a:cubicBezTo>
                        <a:pt x="486" y="215"/>
                        <a:pt x="486" y="215"/>
                        <a:pt x="486" y="215"/>
                      </a:cubicBezTo>
                      <a:close/>
                      <a:moveTo>
                        <a:pt x="464" y="224"/>
                      </a:moveTo>
                      <a:cubicBezTo>
                        <a:pt x="472" y="226"/>
                        <a:pt x="481" y="229"/>
                        <a:pt x="488" y="234"/>
                      </a:cubicBezTo>
                      <a:cubicBezTo>
                        <a:pt x="488" y="235"/>
                        <a:pt x="489" y="235"/>
                        <a:pt x="490" y="235"/>
                      </a:cubicBezTo>
                      <a:cubicBezTo>
                        <a:pt x="490" y="240"/>
                        <a:pt x="491" y="245"/>
                        <a:pt x="491" y="249"/>
                      </a:cubicBezTo>
                      <a:cubicBezTo>
                        <a:pt x="482" y="246"/>
                        <a:pt x="473" y="245"/>
                        <a:pt x="463" y="242"/>
                      </a:cubicBezTo>
                      <a:cubicBezTo>
                        <a:pt x="464" y="236"/>
                        <a:pt x="464" y="230"/>
                        <a:pt x="464" y="224"/>
                      </a:cubicBezTo>
                      <a:close/>
                      <a:moveTo>
                        <a:pt x="485" y="208"/>
                      </a:moveTo>
                      <a:cubicBezTo>
                        <a:pt x="479" y="205"/>
                        <a:pt x="470" y="204"/>
                        <a:pt x="462" y="203"/>
                      </a:cubicBezTo>
                      <a:cubicBezTo>
                        <a:pt x="462" y="199"/>
                        <a:pt x="461" y="195"/>
                        <a:pt x="461" y="190"/>
                      </a:cubicBezTo>
                      <a:cubicBezTo>
                        <a:pt x="467" y="194"/>
                        <a:pt x="473" y="197"/>
                        <a:pt x="479" y="201"/>
                      </a:cubicBezTo>
                      <a:cubicBezTo>
                        <a:pt x="482" y="203"/>
                        <a:pt x="485" y="198"/>
                        <a:pt x="482" y="196"/>
                      </a:cubicBezTo>
                      <a:cubicBezTo>
                        <a:pt x="476" y="191"/>
                        <a:pt x="468" y="189"/>
                        <a:pt x="460" y="186"/>
                      </a:cubicBezTo>
                      <a:cubicBezTo>
                        <a:pt x="460" y="181"/>
                        <a:pt x="459" y="177"/>
                        <a:pt x="458" y="172"/>
                      </a:cubicBezTo>
                      <a:cubicBezTo>
                        <a:pt x="461" y="174"/>
                        <a:pt x="464" y="176"/>
                        <a:pt x="468" y="178"/>
                      </a:cubicBezTo>
                      <a:cubicBezTo>
                        <a:pt x="472" y="181"/>
                        <a:pt x="476" y="184"/>
                        <a:pt x="480" y="184"/>
                      </a:cubicBezTo>
                      <a:cubicBezTo>
                        <a:pt x="481" y="185"/>
                        <a:pt x="481" y="186"/>
                        <a:pt x="482" y="187"/>
                      </a:cubicBezTo>
                      <a:cubicBezTo>
                        <a:pt x="483" y="194"/>
                        <a:pt x="484" y="201"/>
                        <a:pt x="485" y="208"/>
                      </a:cubicBezTo>
                      <a:close/>
                      <a:moveTo>
                        <a:pt x="476" y="177"/>
                      </a:moveTo>
                      <a:cubicBezTo>
                        <a:pt x="474" y="176"/>
                        <a:pt x="473" y="176"/>
                        <a:pt x="472" y="175"/>
                      </a:cubicBezTo>
                      <a:cubicBezTo>
                        <a:pt x="467" y="173"/>
                        <a:pt x="462" y="171"/>
                        <a:pt x="457" y="168"/>
                      </a:cubicBezTo>
                      <a:cubicBezTo>
                        <a:pt x="457" y="166"/>
                        <a:pt x="456" y="163"/>
                        <a:pt x="455" y="161"/>
                      </a:cubicBezTo>
                      <a:cubicBezTo>
                        <a:pt x="458" y="162"/>
                        <a:pt x="460" y="163"/>
                        <a:pt x="463" y="164"/>
                      </a:cubicBezTo>
                      <a:cubicBezTo>
                        <a:pt x="465" y="164"/>
                        <a:pt x="467" y="165"/>
                        <a:pt x="469" y="166"/>
                      </a:cubicBezTo>
                      <a:cubicBezTo>
                        <a:pt x="471" y="170"/>
                        <a:pt x="474" y="173"/>
                        <a:pt x="476" y="177"/>
                      </a:cubicBezTo>
                      <a:close/>
                      <a:moveTo>
                        <a:pt x="462" y="263"/>
                      </a:moveTo>
                      <a:cubicBezTo>
                        <a:pt x="463" y="257"/>
                        <a:pt x="463" y="252"/>
                        <a:pt x="463" y="246"/>
                      </a:cubicBezTo>
                      <a:cubicBezTo>
                        <a:pt x="473" y="250"/>
                        <a:pt x="483" y="253"/>
                        <a:pt x="492" y="257"/>
                      </a:cubicBezTo>
                      <a:cubicBezTo>
                        <a:pt x="492" y="262"/>
                        <a:pt x="492" y="267"/>
                        <a:pt x="492" y="272"/>
                      </a:cubicBezTo>
                      <a:cubicBezTo>
                        <a:pt x="484" y="267"/>
                        <a:pt x="471" y="265"/>
                        <a:pt x="462" y="263"/>
                      </a:cubicBezTo>
                      <a:close/>
                      <a:moveTo>
                        <a:pt x="453" y="144"/>
                      </a:moveTo>
                      <a:cubicBezTo>
                        <a:pt x="457" y="149"/>
                        <a:pt x="461" y="155"/>
                        <a:pt x="465" y="160"/>
                      </a:cubicBezTo>
                      <a:cubicBezTo>
                        <a:pt x="464" y="160"/>
                        <a:pt x="463" y="160"/>
                        <a:pt x="462" y="159"/>
                      </a:cubicBezTo>
                      <a:cubicBezTo>
                        <a:pt x="459" y="159"/>
                        <a:pt x="457" y="158"/>
                        <a:pt x="455" y="158"/>
                      </a:cubicBezTo>
                      <a:cubicBezTo>
                        <a:pt x="454" y="157"/>
                        <a:pt x="454" y="155"/>
                        <a:pt x="454" y="154"/>
                      </a:cubicBezTo>
                      <a:cubicBezTo>
                        <a:pt x="452" y="148"/>
                        <a:pt x="450" y="143"/>
                        <a:pt x="448" y="138"/>
                      </a:cubicBezTo>
                      <a:cubicBezTo>
                        <a:pt x="450" y="140"/>
                        <a:pt x="451" y="142"/>
                        <a:pt x="453" y="144"/>
                      </a:cubicBezTo>
                      <a:close/>
                      <a:moveTo>
                        <a:pt x="28" y="174"/>
                      </a:moveTo>
                      <a:cubicBezTo>
                        <a:pt x="38" y="136"/>
                        <a:pt x="59" y="101"/>
                        <a:pt x="87" y="74"/>
                      </a:cubicBezTo>
                      <a:cubicBezTo>
                        <a:pt x="93" y="80"/>
                        <a:pt x="102" y="84"/>
                        <a:pt x="110" y="85"/>
                      </a:cubicBezTo>
                      <a:cubicBezTo>
                        <a:pt x="111" y="86"/>
                        <a:pt x="112" y="84"/>
                        <a:pt x="110" y="83"/>
                      </a:cubicBezTo>
                      <a:cubicBezTo>
                        <a:pt x="102" y="81"/>
                        <a:pt x="97" y="76"/>
                        <a:pt x="90" y="71"/>
                      </a:cubicBezTo>
                      <a:cubicBezTo>
                        <a:pt x="95" y="66"/>
                        <a:pt x="101" y="62"/>
                        <a:pt x="107" y="57"/>
                      </a:cubicBezTo>
                      <a:cubicBezTo>
                        <a:pt x="108" y="57"/>
                        <a:pt x="109" y="56"/>
                        <a:pt x="109" y="56"/>
                      </a:cubicBezTo>
                      <a:cubicBezTo>
                        <a:pt x="114" y="61"/>
                        <a:pt x="120" y="65"/>
                        <a:pt x="125" y="69"/>
                      </a:cubicBezTo>
                      <a:cubicBezTo>
                        <a:pt x="126" y="70"/>
                        <a:pt x="127" y="69"/>
                        <a:pt x="126" y="68"/>
                      </a:cubicBezTo>
                      <a:cubicBezTo>
                        <a:pt x="123" y="64"/>
                        <a:pt x="119" y="60"/>
                        <a:pt x="116" y="56"/>
                      </a:cubicBezTo>
                      <a:cubicBezTo>
                        <a:pt x="115" y="55"/>
                        <a:pt x="114" y="54"/>
                        <a:pt x="113" y="53"/>
                      </a:cubicBezTo>
                      <a:cubicBezTo>
                        <a:pt x="159" y="21"/>
                        <a:pt x="215" y="19"/>
                        <a:pt x="269" y="27"/>
                      </a:cubicBezTo>
                      <a:cubicBezTo>
                        <a:pt x="329" y="36"/>
                        <a:pt x="383" y="61"/>
                        <a:pt x="417" y="111"/>
                      </a:cubicBezTo>
                      <a:cubicBezTo>
                        <a:pt x="406" y="102"/>
                        <a:pt x="385" y="103"/>
                        <a:pt x="373" y="100"/>
                      </a:cubicBezTo>
                      <a:cubicBezTo>
                        <a:pt x="372" y="100"/>
                        <a:pt x="372" y="101"/>
                        <a:pt x="373" y="101"/>
                      </a:cubicBezTo>
                      <a:cubicBezTo>
                        <a:pt x="380" y="104"/>
                        <a:pt x="388" y="106"/>
                        <a:pt x="396" y="108"/>
                      </a:cubicBezTo>
                      <a:cubicBezTo>
                        <a:pt x="401" y="109"/>
                        <a:pt x="406" y="111"/>
                        <a:pt x="410" y="113"/>
                      </a:cubicBezTo>
                      <a:cubicBezTo>
                        <a:pt x="414" y="115"/>
                        <a:pt x="417" y="118"/>
                        <a:pt x="421" y="121"/>
                      </a:cubicBezTo>
                      <a:cubicBezTo>
                        <a:pt x="421" y="121"/>
                        <a:pt x="423" y="121"/>
                        <a:pt x="423" y="120"/>
                      </a:cubicBezTo>
                      <a:cubicBezTo>
                        <a:pt x="424" y="121"/>
                        <a:pt x="425" y="122"/>
                        <a:pt x="425" y="123"/>
                      </a:cubicBezTo>
                      <a:cubicBezTo>
                        <a:pt x="432" y="136"/>
                        <a:pt x="438" y="149"/>
                        <a:pt x="441" y="163"/>
                      </a:cubicBezTo>
                      <a:cubicBezTo>
                        <a:pt x="435" y="149"/>
                        <a:pt x="413" y="150"/>
                        <a:pt x="401" y="144"/>
                      </a:cubicBezTo>
                      <a:cubicBezTo>
                        <a:pt x="400" y="144"/>
                        <a:pt x="399" y="145"/>
                        <a:pt x="400" y="146"/>
                      </a:cubicBezTo>
                      <a:cubicBezTo>
                        <a:pt x="414" y="152"/>
                        <a:pt x="438" y="151"/>
                        <a:pt x="442" y="169"/>
                      </a:cubicBezTo>
                      <a:cubicBezTo>
                        <a:pt x="442" y="170"/>
                        <a:pt x="443" y="170"/>
                        <a:pt x="443" y="169"/>
                      </a:cubicBezTo>
                      <a:cubicBezTo>
                        <a:pt x="456" y="224"/>
                        <a:pt x="447" y="286"/>
                        <a:pt x="428" y="336"/>
                      </a:cubicBezTo>
                      <a:cubicBezTo>
                        <a:pt x="421" y="356"/>
                        <a:pt x="409" y="373"/>
                        <a:pt x="394" y="388"/>
                      </a:cubicBezTo>
                      <a:cubicBezTo>
                        <a:pt x="394" y="386"/>
                        <a:pt x="394" y="384"/>
                        <a:pt x="394" y="382"/>
                      </a:cubicBezTo>
                      <a:cubicBezTo>
                        <a:pt x="394" y="377"/>
                        <a:pt x="394" y="373"/>
                        <a:pt x="394" y="368"/>
                      </a:cubicBezTo>
                      <a:cubicBezTo>
                        <a:pt x="394" y="367"/>
                        <a:pt x="392" y="367"/>
                        <a:pt x="391" y="368"/>
                      </a:cubicBezTo>
                      <a:cubicBezTo>
                        <a:pt x="391" y="373"/>
                        <a:pt x="391" y="377"/>
                        <a:pt x="390" y="382"/>
                      </a:cubicBezTo>
                      <a:cubicBezTo>
                        <a:pt x="390" y="385"/>
                        <a:pt x="389" y="389"/>
                        <a:pt x="390" y="392"/>
                      </a:cubicBezTo>
                      <a:cubicBezTo>
                        <a:pt x="382" y="399"/>
                        <a:pt x="374" y="406"/>
                        <a:pt x="366" y="411"/>
                      </a:cubicBezTo>
                      <a:cubicBezTo>
                        <a:pt x="366" y="405"/>
                        <a:pt x="366" y="400"/>
                        <a:pt x="366" y="394"/>
                      </a:cubicBezTo>
                      <a:cubicBezTo>
                        <a:pt x="366" y="393"/>
                        <a:pt x="365" y="393"/>
                        <a:pt x="365" y="394"/>
                      </a:cubicBezTo>
                      <a:cubicBezTo>
                        <a:pt x="363" y="411"/>
                        <a:pt x="363" y="411"/>
                        <a:pt x="363" y="411"/>
                      </a:cubicBezTo>
                      <a:cubicBezTo>
                        <a:pt x="363" y="412"/>
                        <a:pt x="363" y="413"/>
                        <a:pt x="362" y="414"/>
                      </a:cubicBezTo>
                      <a:cubicBezTo>
                        <a:pt x="351" y="421"/>
                        <a:pt x="338" y="428"/>
                        <a:pt x="326" y="433"/>
                      </a:cubicBezTo>
                      <a:cubicBezTo>
                        <a:pt x="328" y="424"/>
                        <a:pt x="331" y="415"/>
                        <a:pt x="336" y="406"/>
                      </a:cubicBezTo>
                      <a:cubicBezTo>
                        <a:pt x="337" y="405"/>
                        <a:pt x="334" y="403"/>
                        <a:pt x="334" y="405"/>
                      </a:cubicBezTo>
                      <a:cubicBezTo>
                        <a:pt x="328" y="414"/>
                        <a:pt x="325" y="424"/>
                        <a:pt x="323" y="435"/>
                      </a:cubicBezTo>
                      <a:cubicBezTo>
                        <a:pt x="308" y="440"/>
                        <a:pt x="293" y="445"/>
                        <a:pt x="279" y="448"/>
                      </a:cubicBezTo>
                      <a:cubicBezTo>
                        <a:pt x="244" y="454"/>
                        <a:pt x="211" y="450"/>
                        <a:pt x="179" y="440"/>
                      </a:cubicBezTo>
                      <a:cubicBezTo>
                        <a:pt x="179" y="440"/>
                        <a:pt x="178" y="439"/>
                        <a:pt x="178" y="439"/>
                      </a:cubicBezTo>
                      <a:cubicBezTo>
                        <a:pt x="165" y="433"/>
                        <a:pt x="151" y="429"/>
                        <a:pt x="138" y="424"/>
                      </a:cubicBezTo>
                      <a:cubicBezTo>
                        <a:pt x="127" y="418"/>
                        <a:pt x="116" y="412"/>
                        <a:pt x="105" y="406"/>
                      </a:cubicBezTo>
                      <a:cubicBezTo>
                        <a:pt x="107" y="399"/>
                        <a:pt x="108" y="393"/>
                        <a:pt x="111" y="386"/>
                      </a:cubicBezTo>
                      <a:cubicBezTo>
                        <a:pt x="111" y="385"/>
                        <a:pt x="110" y="385"/>
                        <a:pt x="109" y="386"/>
                      </a:cubicBezTo>
                      <a:cubicBezTo>
                        <a:pt x="106" y="392"/>
                        <a:pt x="104" y="398"/>
                        <a:pt x="102" y="405"/>
                      </a:cubicBezTo>
                      <a:cubicBezTo>
                        <a:pt x="98" y="402"/>
                        <a:pt x="94" y="400"/>
                        <a:pt x="90" y="397"/>
                      </a:cubicBezTo>
                      <a:cubicBezTo>
                        <a:pt x="77" y="386"/>
                        <a:pt x="66" y="371"/>
                        <a:pt x="56" y="356"/>
                      </a:cubicBezTo>
                      <a:cubicBezTo>
                        <a:pt x="61" y="346"/>
                        <a:pt x="66" y="337"/>
                        <a:pt x="69" y="326"/>
                      </a:cubicBezTo>
                      <a:cubicBezTo>
                        <a:pt x="69" y="326"/>
                        <a:pt x="68" y="325"/>
                        <a:pt x="68" y="326"/>
                      </a:cubicBezTo>
                      <a:cubicBezTo>
                        <a:pt x="65" y="336"/>
                        <a:pt x="60" y="346"/>
                        <a:pt x="55" y="355"/>
                      </a:cubicBezTo>
                      <a:cubicBezTo>
                        <a:pt x="52" y="349"/>
                        <a:pt x="49" y="343"/>
                        <a:pt x="45" y="337"/>
                      </a:cubicBezTo>
                      <a:cubicBezTo>
                        <a:pt x="43" y="332"/>
                        <a:pt x="40" y="327"/>
                        <a:pt x="38" y="322"/>
                      </a:cubicBezTo>
                      <a:cubicBezTo>
                        <a:pt x="45" y="310"/>
                        <a:pt x="53" y="299"/>
                        <a:pt x="58" y="286"/>
                      </a:cubicBezTo>
                      <a:cubicBezTo>
                        <a:pt x="62" y="294"/>
                        <a:pt x="65" y="301"/>
                        <a:pt x="70" y="308"/>
                      </a:cubicBezTo>
                      <a:cubicBezTo>
                        <a:pt x="78" y="321"/>
                        <a:pt x="85" y="337"/>
                        <a:pt x="94" y="351"/>
                      </a:cubicBezTo>
                      <a:cubicBezTo>
                        <a:pt x="89" y="360"/>
                        <a:pt x="86" y="370"/>
                        <a:pt x="83" y="380"/>
                      </a:cubicBezTo>
                      <a:cubicBezTo>
                        <a:pt x="82" y="381"/>
                        <a:pt x="85" y="382"/>
                        <a:pt x="85" y="380"/>
                      </a:cubicBezTo>
                      <a:cubicBezTo>
                        <a:pt x="88" y="371"/>
                        <a:pt x="91" y="362"/>
                        <a:pt x="95" y="353"/>
                      </a:cubicBezTo>
                      <a:cubicBezTo>
                        <a:pt x="98" y="359"/>
                        <a:pt x="102" y="363"/>
                        <a:pt x="106" y="368"/>
                      </a:cubicBezTo>
                      <a:cubicBezTo>
                        <a:pt x="123" y="387"/>
                        <a:pt x="143" y="395"/>
                        <a:pt x="167" y="402"/>
                      </a:cubicBezTo>
                      <a:cubicBezTo>
                        <a:pt x="169" y="403"/>
                        <a:pt x="170" y="400"/>
                        <a:pt x="168" y="399"/>
                      </a:cubicBezTo>
                      <a:cubicBezTo>
                        <a:pt x="152" y="388"/>
                        <a:pt x="132" y="383"/>
                        <a:pt x="117" y="369"/>
                      </a:cubicBezTo>
                      <a:cubicBezTo>
                        <a:pt x="102" y="355"/>
                        <a:pt x="98" y="334"/>
                        <a:pt x="86" y="318"/>
                      </a:cubicBezTo>
                      <a:cubicBezTo>
                        <a:pt x="59" y="281"/>
                        <a:pt x="48" y="240"/>
                        <a:pt x="61" y="196"/>
                      </a:cubicBezTo>
                      <a:cubicBezTo>
                        <a:pt x="76" y="142"/>
                        <a:pt x="132" y="45"/>
                        <a:pt x="198" y="50"/>
                      </a:cubicBezTo>
                      <a:cubicBezTo>
                        <a:pt x="202" y="50"/>
                        <a:pt x="202" y="45"/>
                        <a:pt x="198" y="44"/>
                      </a:cubicBezTo>
                      <a:cubicBezTo>
                        <a:pt x="156" y="40"/>
                        <a:pt x="120" y="71"/>
                        <a:pt x="94" y="110"/>
                      </a:cubicBezTo>
                      <a:cubicBezTo>
                        <a:pt x="94" y="110"/>
                        <a:pt x="94" y="110"/>
                        <a:pt x="94" y="110"/>
                      </a:cubicBezTo>
                      <a:cubicBezTo>
                        <a:pt x="86" y="107"/>
                        <a:pt x="77" y="104"/>
                        <a:pt x="71" y="98"/>
                      </a:cubicBezTo>
                      <a:cubicBezTo>
                        <a:pt x="69" y="96"/>
                        <a:pt x="66" y="99"/>
                        <a:pt x="68" y="100"/>
                      </a:cubicBezTo>
                      <a:cubicBezTo>
                        <a:pt x="76" y="106"/>
                        <a:pt x="85" y="109"/>
                        <a:pt x="94" y="110"/>
                      </a:cubicBezTo>
                      <a:cubicBezTo>
                        <a:pt x="74" y="138"/>
                        <a:pt x="60" y="169"/>
                        <a:pt x="53" y="193"/>
                      </a:cubicBezTo>
                      <a:cubicBezTo>
                        <a:pt x="46" y="214"/>
                        <a:pt x="45" y="236"/>
                        <a:pt x="49" y="257"/>
                      </a:cubicBezTo>
                      <a:cubicBezTo>
                        <a:pt x="44" y="261"/>
                        <a:pt x="38" y="265"/>
                        <a:pt x="32" y="269"/>
                      </a:cubicBezTo>
                      <a:cubicBezTo>
                        <a:pt x="30" y="270"/>
                        <a:pt x="27" y="272"/>
                        <a:pt x="24" y="275"/>
                      </a:cubicBezTo>
                      <a:cubicBezTo>
                        <a:pt x="18" y="242"/>
                        <a:pt x="20" y="207"/>
                        <a:pt x="28" y="174"/>
                      </a:cubicBezTo>
                      <a:close/>
                      <a:moveTo>
                        <a:pt x="296" y="485"/>
                      </a:moveTo>
                      <a:cubicBezTo>
                        <a:pt x="289" y="476"/>
                        <a:pt x="281" y="468"/>
                        <a:pt x="272" y="461"/>
                      </a:cubicBezTo>
                      <a:cubicBezTo>
                        <a:pt x="281" y="460"/>
                        <a:pt x="290" y="458"/>
                        <a:pt x="300" y="456"/>
                      </a:cubicBezTo>
                      <a:cubicBezTo>
                        <a:pt x="305" y="465"/>
                        <a:pt x="311" y="473"/>
                        <a:pt x="319" y="480"/>
                      </a:cubicBezTo>
                      <a:cubicBezTo>
                        <a:pt x="312" y="482"/>
                        <a:pt x="304" y="484"/>
                        <a:pt x="296" y="485"/>
                      </a:cubicBezTo>
                      <a:close/>
                      <a:moveTo>
                        <a:pt x="271" y="488"/>
                      </a:moveTo>
                      <a:cubicBezTo>
                        <a:pt x="267" y="483"/>
                        <a:pt x="263" y="478"/>
                        <a:pt x="259" y="473"/>
                      </a:cubicBezTo>
                      <a:cubicBezTo>
                        <a:pt x="256" y="470"/>
                        <a:pt x="253" y="466"/>
                        <a:pt x="250" y="463"/>
                      </a:cubicBezTo>
                      <a:cubicBezTo>
                        <a:pt x="256" y="462"/>
                        <a:pt x="263" y="462"/>
                        <a:pt x="269" y="461"/>
                      </a:cubicBezTo>
                      <a:cubicBezTo>
                        <a:pt x="277" y="469"/>
                        <a:pt x="283" y="478"/>
                        <a:pt x="289" y="486"/>
                      </a:cubicBezTo>
                      <a:cubicBezTo>
                        <a:pt x="283" y="487"/>
                        <a:pt x="277" y="488"/>
                        <a:pt x="271" y="488"/>
                      </a:cubicBezTo>
                      <a:close/>
                      <a:moveTo>
                        <a:pt x="205" y="460"/>
                      </a:moveTo>
                      <a:cubicBezTo>
                        <a:pt x="210" y="463"/>
                        <a:pt x="214" y="468"/>
                        <a:pt x="218" y="473"/>
                      </a:cubicBezTo>
                      <a:cubicBezTo>
                        <a:pt x="222" y="478"/>
                        <a:pt x="225" y="483"/>
                        <a:pt x="228" y="488"/>
                      </a:cubicBezTo>
                      <a:cubicBezTo>
                        <a:pt x="225" y="488"/>
                        <a:pt x="221" y="488"/>
                        <a:pt x="218" y="487"/>
                      </a:cubicBezTo>
                      <a:cubicBezTo>
                        <a:pt x="213" y="485"/>
                        <a:pt x="208" y="483"/>
                        <a:pt x="203" y="481"/>
                      </a:cubicBezTo>
                      <a:cubicBezTo>
                        <a:pt x="203" y="481"/>
                        <a:pt x="203" y="481"/>
                        <a:pt x="203" y="481"/>
                      </a:cubicBezTo>
                      <a:cubicBezTo>
                        <a:pt x="197" y="476"/>
                        <a:pt x="193" y="470"/>
                        <a:pt x="188" y="464"/>
                      </a:cubicBezTo>
                      <a:cubicBezTo>
                        <a:pt x="183" y="459"/>
                        <a:pt x="178" y="455"/>
                        <a:pt x="172" y="452"/>
                      </a:cubicBezTo>
                      <a:cubicBezTo>
                        <a:pt x="183" y="455"/>
                        <a:pt x="194" y="458"/>
                        <a:pt x="205" y="459"/>
                      </a:cubicBezTo>
                      <a:cubicBezTo>
                        <a:pt x="205" y="460"/>
                        <a:pt x="205" y="460"/>
                        <a:pt x="205" y="460"/>
                      </a:cubicBezTo>
                      <a:close/>
                      <a:moveTo>
                        <a:pt x="168" y="467"/>
                      </a:moveTo>
                      <a:cubicBezTo>
                        <a:pt x="161" y="459"/>
                        <a:pt x="155" y="452"/>
                        <a:pt x="150" y="444"/>
                      </a:cubicBezTo>
                      <a:cubicBezTo>
                        <a:pt x="153" y="446"/>
                        <a:pt x="157" y="447"/>
                        <a:pt x="160" y="448"/>
                      </a:cubicBezTo>
                      <a:cubicBezTo>
                        <a:pt x="159" y="448"/>
                        <a:pt x="158" y="448"/>
                        <a:pt x="157" y="448"/>
                      </a:cubicBezTo>
                      <a:cubicBezTo>
                        <a:pt x="157" y="448"/>
                        <a:pt x="156" y="448"/>
                        <a:pt x="157" y="448"/>
                      </a:cubicBezTo>
                      <a:cubicBezTo>
                        <a:pt x="171" y="450"/>
                        <a:pt x="180" y="465"/>
                        <a:pt x="188" y="475"/>
                      </a:cubicBezTo>
                      <a:cubicBezTo>
                        <a:pt x="181" y="473"/>
                        <a:pt x="174" y="470"/>
                        <a:pt x="168" y="467"/>
                      </a:cubicBezTo>
                      <a:close/>
                      <a:moveTo>
                        <a:pt x="135" y="449"/>
                      </a:moveTo>
                      <a:cubicBezTo>
                        <a:pt x="134" y="448"/>
                        <a:pt x="134" y="447"/>
                        <a:pt x="133" y="446"/>
                      </a:cubicBezTo>
                      <a:cubicBezTo>
                        <a:pt x="130" y="442"/>
                        <a:pt x="128" y="438"/>
                        <a:pt x="125" y="434"/>
                      </a:cubicBezTo>
                      <a:cubicBezTo>
                        <a:pt x="128" y="435"/>
                        <a:pt x="131" y="437"/>
                        <a:pt x="134" y="438"/>
                      </a:cubicBezTo>
                      <a:cubicBezTo>
                        <a:pt x="137" y="439"/>
                        <a:pt x="141" y="441"/>
                        <a:pt x="145" y="442"/>
                      </a:cubicBezTo>
                      <a:cubicBezTo>
                        <a:pt x="148" y="449"/>
                        <a:pt x="152" y="455"/>
                        <a:pt x="156" y="461"/>
                      </a:cubicBezTo>
                      <a:cubicBezTo>
                        <a:pt x="149" y="457"/>
                        <a:pt x="142" y="453"/>
                        <a:pt x="135" y="449"/>
                      </a:cubicBezTo>
                      <a:close/>
                      <a:moveTo>
                        <a:pt x="58" y="285"/>
                      </a:moveTo>
                      <a:cubicBezTo>
                        <a:pt x="53" y="297"/>
                        <a:pt x="43" y="307"/>
                        <a:pt x="36" y="318"/>
                      </a:cubicBezTo>
                      <a:cubicBezTo>
                        <a:pt x="32" y="306"/>
                        <a:pt x="28" y="294"/>
                        <a:pt x="26" y="282"/>
                      </a:cubicBezTo>
                      <a:cubicBezTo>
                        <a:pt x="26" y="281"/>
                        <a:pt x="27" y="280"/>
                        <a:pt x="28" y="279"/>
                      </a:cubicBezTo>
                      <a:cubicBezTo>
                        <a:pt x="30" y="275"/>
                        <a:pt x="33" y="273"/>
                        <a:pt x="36" y="270"/>
                      </a:cubicBezTo>
                      <a:cubicBezTo>
                        <a:pt x="40" y="266"/>
                        <a:pt x="45" y="263"/>
                        <a:pt x="50" y="258"/>
                      </a:cubicBezTo>
                      <a:cubicBezTo>
                        <a:pt x="52" y="268"/>
                        <a:pt x="54" y="276"/>
                        <a:pt x="58" y="285"/>
                      </a:cubicBezTo>
                      <a:close/>
                      <a:moveTo>
                        <a:pt x="102" y="423"/>
                      </a:moveTo>
                      <a:cubicBezTo>
                        <a:pt x="108" y="426"/>
                        <a:pt x="113" y="429"/>
                        <a:pt x="118" y="431"/>
                      </a:cubicBezTo>
                      <a:cubicBezTo>
                        <a:pt x="119" y="432"/>
                        <a:pt x="120" y="432"/>
                        <a:pt x="120" y="432"/>
                      </a:cubicBezTo>
                      <a:cubicBezTo>
                        <a:pt x="122" y="435"/>
                        <a:pt x="124" y="439"/>
                        <a:pt x="126" y="442"/>
                      </a:cubicBezTo>
                      <a:cubicBezTo>
                        <a:pt x="123" y="440"/>
                        <a:pt x="119" y="438"/>
                        <a:pt x="116" y="435"/>
                      </a:cubicBezTo>
                      <a:cubicBezTo>
                        <a:pt x="111" y="431"/>
                        <a:pt x="107" y="427"/>
                        <a:pt x="102" y="423"/>
                      </a:cubicBezTo>
                      <a:close/>
                      <a:moveTo>
                        <a:pt x="240" y="489"/>
                      </a:moveTo>
                      <a:cubicBezTo>
                        <a:pt x="235" y="482"/>
                        <a:pt x="229" y="474"/>
                        <a:pt x="223" y="468"/>
                      </a:cubicBezTo>
                      <a:cubicBezTo>
                        <a:pt x="222" y="466"/>
                        <a:pt x="220" y="464"/>
                        <a:pt x="217" y="461"/>
                      </a:cubicBezTo>
                      <a:cubicBezTo>
                        <a:pt x="226" y="462"/>
                        <a:pt x="235" y="463"/>
                        <a:pt x="244" y="463"/>
                      </a:cubicBezTo>
                      <a:cubicBezTo>
                        <a:pt x="247" y="468"/>
                        <a:pt x="251" y="474"/>
                        <a:pt x="255" y="479"/>
                      </a:cubicBezTo>
                      <a:cubicBezTo>
                        <a:pt x="257" y="482"/>
                        <a:pt x="259" y="486"/>
                        <a:pt x="260" y="489"/>
                      </a:cubicBezTo>
                      <a:cubicBezTo>
                        <a:pt x="254" y="489"/>
                        <a:pt x="247" y="489"/>
                        <a:pt x="240" y="489"/>
                      </a:cubicBezTo>
                      <a:close/>
                      <a:moveTo>
                        <a:pt x="327" y="478"/>
                      </a:moveTo>
                      <a:cubicBezTo>
                        <a:pt x="327" y="477"/>
                        <a:pt x="327" y="477"/>
                        <a:pt x="326" y="477"/>
                      </a:cubicBezTo>
                      <a:cubicBezTo>
                        <a:pt x="317" y="471"/>
                        <a:pt x="309" y="464"/>
                        <a:pt x="302" y="456"/>
                      </a:cubicBezTo>
                      <a:cubicBezTo>
                        <a:pt x="311" y="453"/>
                        <a:pt x="319" y="451"/>
                        <a:pt x="328" y="447"/>
                      </a:cubicBezTo>
                      <a:cubicBezTo>
                        <a:pt x="331" y="451"/>
                        <a:pt x="334" y="455"/>
                        <a:pt x="338" y="458"/>
                      </a:cubicBezTo>
                      <a:cubicBezTo>
                        <a:pt x="341" y="461"/>
                        <a:pt x="345" y="466"/>
                        <a:pt x="349" y="470"/>
                      </a:cubicBezTo>
                      <a:cubicBezTo>
                        <a:pt x="342" y="473"/>
                        <a:pt x="335" y="475"/>
                        <a:pt x="327" y="4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baseline="-25000" dirty="0">
                    <a:solidFill>
                      <a:schemeClr val="accent4"/>
                    </a:solidFill>
                    <a:latin typeface="Chalk Board" panose="02000500000000000000" pitchFamily="2" charset="0"/>
                  </a:endParaRPr>
                </a:p>
              </p:txBody>
            </p:sp>
            <p:sp>
              <p:nvSpPr>
                <p:cNvPr id="17" name="Freeform 189">
                  <a:extLst>
                    <a:ext uri="{FF2B5EF4-FFF2-40B4-BE49-F238E27FC236}">
                      <a16:creationId xmlns:a16="http://schemas.microsoft.com/office/drawing/2014/main" id="{E42FC2DD-C3F5-716F-EFAB-0704F68016D3}"/>
                    </a:ext>
                  </a:extLst>
                </p:cNvPr>
                <p:cNvSpPr>
                  <a:spLocks/>
                </p:cNvSpPr>
                <p:nvPr/>
              </p:nvSpPr>
              <p:spPr bwMode="auto">
                <a:xfrm>
                  <a:off x="5438" y="3092"/>
                  <a:ext cx="6" cy="38"/>
                </a:xfrm>
                <a:custGeom>
                  <a:avLst/>
                  <a:gdLst>
                    <a:gd name="T0" fmla="*/ 5 w 5"/>
                    <a:gd name="T1" fmla="*/ 0 h 31"/>
                    <a:gd name="T2" fmla="*/ 0 w 5"/>
                    <a:gd name="T3" fmla="*/ 28 h 31"/>
                    <a:gd name="T4" fmla="*/ 4 w 5"/>
                    <a:gd name="T5" fmla="*/ 28 h 31"/>
                    <a:gd name="T6" fmla="*/ 5 w 5"/>
                    <a:gd name="T7" fmla="*/ 0 h 31"/>
                  </a:gdLst>
                  <a:ahLst/>
                  <a:cxnLst>
                    <a:cxn ang="0">
                      <a:pos x="T0" y="T1"/>
                    </a:cxn>
                    <a:cxn ang="0">
                      <a:pos x="T2" y="T3"/>
                    </a:cxn>
                    <a:cxn ang="0">
                      <a:pos x="T4" y="T5"/>
                    </a:cxn>
                    <a:cxn ang="0">
                      <a:pos x="T6" y="T7"/>
                    </a:cxn>
                  </a:cxnLst>
                  <a:rect l="0" t="0" r="r" b="b"/>
                  <a:pathLst>
                    <a:path w="5" h="31">
                      <a:moveTo>
                        <a:pt x="5" y="0"/>
                      </a:moveTo>
                      <a:cubicBezTo>
                        <a:pt x="2" y="9"/>
                        <a:pt x="0" y="19"/>
                        <a:pt x="0" y="28"/>
                      </a:cubicBezTo>
                      <a:cubicBezTo>
                        <a:pt x="1" y="31"/>
                        <a:pt x="4" y="31"/>
                        <a:pt x="4" y="28"/>
                      </a:cubicBezTo>
                      <a:cubicBezTo>
                        <a:pt x="5" y="20"/>
                        <a:pt x="2"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8" name="Freeform 194">
                  <a:extLst>
                    <a:ext uri="{FF2B5EF4-FFF2-40B4-BE49-F238E27FC236}">
                      <a16:creationId xmlns:a16="http://schemas.microsoft.com/office/drawing/2014/main" id="{03E8BB9F-42AB-428E-35F2-BA71A124BFBC}"/>
                    </a:ext>
                  </a:extLst>
                </p:cNvPr>
                <p:cNvSpPr>
                  <a:spLocks/>
                </p:cNvSpPr>
                <p:nvPr/>
              </p:nvSpPr>
              <p:spPr bwMode="auto">
                <a:xfrm>
                  <a:off x="5560" y="2728"/>
                  <a:ext cx="248" cy="451"/>
                </a:xfrm>
                <a:custGeom>
                  <a:avLst/>
                  <a:gdLst>
                    <a:gd name="T0" fmla="*/ 4 w 203"/>
                    <a:gd name="T1" fmla="*/ 8 h 370"/>
                    <a:gd name="T2" fmla="*/ 11 w 203"/>
                    <a:gd name="T3" fmla="*/ 358 h 370"/>
                    <a:gd name="T4" fmla="*/ 10 w 203"/>
                    <a:gd name="T5" fmla="*/ 360 h 370"/>
                    <a:gd name="T6" fmla="*/ 119 w 203"/>
                    <a:gd name="T7" fmla="*/ 319 h 370"/>
                    <a:gd name="T8" fmla="*/ 151 w 203"/>
                    <a:gd name="T9" fmla="*/ 177 h 370"/>
                    <a:gd name="T10" fmla="*/ 78 w 203"/>
                    <a:gd name="T11" fmla="*/ 29 h 370"/>
                    <a:gd name="T12" fmla="*/ 87 w 203"/>
                    <a:gd name="T13" fmla="*/ 29 h 370"/>
                    <a:gd name="T14" fmla="*/ 103 w 203"/>
                    <a:gd name="T15" fmla="*/ 34 h 370"/>
                    <a:gd name="T16" fmla="*/ 105 w 203"/>
                    <a:gd name="T17" fmla="*/ 31 h 370"/>
                    <a:gd name="T18" fmla="*/ 76 w 203"/>
                    <a:gd name="T19" fmla="*/ 28 h 370"/>
                    <a:gd name="T20" fmla="*/ 4 w 203"/>
                    <a:gd name="T21" fmla="*/ 1 h 370"/>
                    <a:gd name="T22" fmla="*/ 4 w 203"/>
                    <a:gd name="T23" fmla="*/ 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370">
                      <a:moveTo>
                        <a:pt x="4" y="8"/>
                      </a:moveTo>
                      <a:cubicBezTo>
                        <a:pt x="180" y="22"/>
                        <a:pt x="203" y="360"/>
                        <a:pt x="11" y="358"/>
                      </a:cubicBezTo>
                      <a:cubicBezTo>
                        <a:pt x="9" y="358"/>
                        <a:pt x="9" y="360"/>
                        <a:pt x="10" y="360"/>
                      </a:cubicBezTo>
                      <a:cubicBezTo>
                        <a:pt x="51" y="370"/>
                        <a:pt x="93" y="350"/>
                        <a:pt x="119" y="319"/>
                      </a:cubicBezTo>
                      <a:cubicBezTo>
                        <a:pt x="151" y="281"/>
                        <a:pt x="151" y="223"/>
                        <a:pt x="151" y="177"/>
                      </a:cubicBezTo>
                      <a:cubicBezTo>
                        <a:pt x="150" y="121"/>
                        <a:pt x="123" y="63"/>
                        <a:pt x="78" y="29"/>
                      </a:cubicBezTo>
                      <a:cubicBezTo>
                        <a:pt x="81" y="29"/>
                        <a:pt x="84" y="29"/>
                        <a:pt x="87" y="29"/>
                      </a:cubicBezTo>
                      <a:cubicBezTo>
                        <a:pt x="93" y="30"/>
                        <a:pt x="98" y="33"/>
                        <a:pt x="103" y="34"/>
                      </a:cubicBezTo>
                      <a:cubicBezTo>
                        <a:pt x="105" y="34"/>
                        <a:pt x="107" y="32"/>
                        <a:pt x="105" y="31"/>
                      </a:cubicBezTo>
                      <a:cubicBezTo>
                        <a:pt x="97" y="26"/>
                        <a:pt x="86" y="26"/>
                        <a:pt x="76" y="28"/>
                      </a:cubicBezTo>
                      <a:cubicBezTo>
                        <a:pt x="56" y="13"/>
                        <a:pt x="31" y="3"/>
                        <a:pt x="4" y="1"/>
                      </a:cubicBezTo>
                      <a:cubicBezTo>
                        <a:pt x="0"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9" name="Freeform 195">
                  <a:extLst>
                    <a:ext uri="{FF2B5EF4-FFF2-40B4-BE49-F238E27FC236}">
                      <a16:creationId xmlns:a16="http://schemas.microsoft.com/office/drawing/2014/main" id="{B2CC219F-D856-0EB0-3834-8E736090DA25}"/>
                    </a:ext>
                  </a:extLst>
                </p:cNvPr>
                <p:cNvSpPr>
                  <a:spLocks/>
                </p:cNvSpPr>
                <p:nvPr/>
              </p:nvSpPr>
              <p:spPr bwMode="auto">
                <a:xfrm>
                  <a:off x="5299" y="2815"/>
                  <a:ext cx="35" cy="9"/>
                </a:xfrm>
                <a:custGeom>
                  <a:avLst/>
                  <a:gdLst>
                    <a:gd name="T0" fmla="*/ 3 w 29"/>
                    <a:gd name="T1" fmla="*/ 7 h 8"/>
                    <a:gd name="T2" fmla="*/ 27 w 29"/>
                    <a:gd name="T3" fmla="*/ 8 h 8"/>
                    <a:gd name="T4" fmla="*/ 28 w 29"/>
                    <a:gd name="T5" fmla="*/ 6 h 8"/>
                    <a:gd name="T6" fmla="*/ 2 w 29"/>
                    <a:gd name="T7" fmla="*/ 4 h 8"/>
                    <a:gd name="T8" fmla="*/ 3 w 29"/>
                    <a:gd name="T9" fmla="*/ 7 h 8"/>
                  </a:gdLst>
                  <a:ahLst/>
                  <a:cxnLst>
                    <a:cxn ang="0">
                      <a:pos x="T0" y="T1"/>
                    </a:cxn>
                    <a:cxn ang="0">
                      <a:pos x="T2" y="T3"/>
                    </a:cxn>
                    <a:cxn ang="0">
                      <a:pos x="T4" y="T5"/>
                    </a:cxn>
                    <a:cxn ang="0">
                      <a:pos x="T6" y="T7"/>
                    </a:cxn>
                    <a:cxn ang="0">
                      <a:pos x="T8" y="T9"/>
                    </a:cxn>
                  </a:cxnLst>
                  <a:rect l="0" t="0" r="r" b="b"/>
                  <a:pathLst>
                    <a:path w="29" h="8">
                      <a:moveTo>
                        <a:pt x="3" y="7"/>
                      </a:moveTo>
                      <a:cubicBezTo>
                        <a:pt x="11" y="3"/>
                        <a:pt x="19" y="3"/>
                        <a:pt x="27" y="8"/>
                      </a:cubicBezTo>
                      <a:cubicBezTo>
                        <a:pt x="28" y="8"/>
                        <a:pt x="29" y="6"/>
                        <a:pt x="28" y="6"/>
                      </a:cubicBezTo>
                      <a:cubicBezTo>
                        <a:pt x="19" y="0"/>
                        <a:pt x="11" y="0"/>
                        <a:pt x="2" y="4"/>
                      </a:cubicBezTo>
                      <a:cubicBezTo>
                        <a:pt x="0" y="5"/>
                        <a:pt x="1"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20" name="Freeform 196">
                  <a:extLst>
                    <a:ext uri="{FF2B5EF4-FFF2-40B4-BE49-F238E27FC236}">
                      <a16:creationId xmlns:a16="http://schemas.microsoft.com/office/drawing/2014/main" id="{FCB24CBE-3399-B0A7-D79C-74BD85B77CDA}"/>
                    </a:ext>
                  </a:extLst>
                </p:cNvPr>
                <p:cNvSpPr>
                  <a:spLocks/>
                </p:cNvSpPr>
                <p:nvPr/>
              </p:nvSpPr>
              <p:spPr bwMode="auto">
                <a:xfrm>
                  <a:off x="5285" y="2851"/>
                  <a:ext cx="27" cy="5"/>
                </a:xfrm>
                <a:custGeom>
                  <a:avLst/>
                  <a:gdLst>
                    <a:gd name="T0" fmla="*/ 2 w 22"/>
                    <a:gd name="T1" fmla="*/ 3 h 4"/>
                    <a:gd name="T2" fmla="*/ 20 w 22"/>
                    <a:gd name="T3" fmla="*/ 3 h 4"/>
                    <a:gd name="T4" fmla="*/ 20 w 22"/>
                    <a:gd name="T5" fmla="*/ 1 h 4"/>
                    <a:gd name="T6" fmla="*/ 2 w 22"/>
                    <a:gd name="T7" fmla="*/ 0 h 4"/>
                    <a:gd name="T8" fmla="*/ 2 w 22"/>
                    <a:gd name="T9" fmla="*/ 3 h 4"/>
                  </a:gdLst>
                  <a:ahLst/>
                  <a:cxnLst>
                    <a:cxn ang="0">
                      <a:pos x="T0" y="T1"/>
                    </a:cxn>
                    <a:cxn ang="0">
                      <a:pos x="T2" y="T3"/>
                    </a:cxn>
                    <a:cxn ang="0">
                      <a:pos x="T4" y="T5"/>
                    </a:cxn>
                    <a:cxn ang="0">
                      <a:pos x="T6" y="T7"/>
                    </a:cxn>
                    <a:cxn ang="0">
                      <a:pos x="T8" y="T9"/>
                    </a:cxn>
                  </a:cxnLst>
                  <a:rect l="0" t="0" r="r" b="b"/>
                  <a:pathLst>
                    <a:path w="22" h="4">
                      <a:moveTo>
                        <a:pt x="2" y="3"/>
                      </a:moveTo>
                      <a:cubicBezTo>
                        <a:pt x="8" y="3"/>
                        <a:pt x="14" y="3"/>
                        <a:pt x="20" y="3"/>
                      </a:cubicBezTo>
                      <a:cubicBezTo>
                        <a:pt x="22" y="4"/>
                        <a:pt x="22" y="1"/>
                        <a:pt x="20" y="1"/>
                      </a:cubicBezTo>
                      <a:cubicBezTo>
                        <a:pt x="14" y="1"/>
                        <a:pt x="8" y="0"/>
                        <a:pt x="2" y="0"/>
                      </a:cubicBezTo>
                      <a:cubicBezTo>
                        <a:pt x="0" y="0"/>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21" name="Freeform 197">
                  <a:extLst>
                    <a:ext uri="{FF2B5EF4-FFF2-40B4-BE49-F238E27FC236}">
                      <a16:creationId xmlns:a16="http://schemas.microsoft.com/office/drawing/2014/main" id="{8C0CAB7B-8CA1-7443-B6B2-5C6184A26967}"/>
                    </a:ext>
                  </a:extLst>
                </p:cNvPr>
                <p:cNvSpPr>
                  <a:spLocks/>
                </p:cNvSpPr>
                <p:nvPr/>
              </p:nvSpPr>
              <p:spPr bwMode="auto">
                <a:xfrm>
                  <a:off x="5287" y="2884"/>
                  <a:ext cx="21" cy="7"/>
                </a:xfrm>
                <a:custGeom>
                  <a:avLst/>
                  <a:gdLst>
                    <a:gd name="T0" fmla="*/ 3 w 17"/>
                    <a:gd name="T1" fmla="*/ 5 h 6"/>
                    <a:gd name="T2" fmla="*/ 15 w 17"/>
                    <a:gd name="T3" fmla="*/ 3 h 6"/>
                    <a:gd name="T4" fmla="*/ 16 w 17"/>
                    <a:gd name="T5" fmla="*/ 0 h 6"/>
                    <a:gd name="T6" fmla="*/ 1 w 17"/>
                    <a:gd name="T7" fmla="*/ 3 h 6"/>
                    <a:gd name="T8" fmla="*/ 3 w 17"/>
                    <a:gd name="T9" fmla="*/ 5 h 6"/>
                  </a:gdLst>
                  <a:ahLst/>
                  <a:cxnLst>
                    <a:cxn ang="0">
                      <a:pos x="T0" y="T1"/>
                    </a:cxn>
                    <a:cxn ang="0">
                      <a:pos x="T2" y="T3"/>
                    </a:cxn>
                    <a:cxn ang="0">
                      <a:pos x="T4" y="T5"/>
                    </a:cxn>
                    <a:cxn ang="0">
                      <a:pos x="T6" y="T7"/>
                    </a:cxn>
                    <a:cxn ang="0">
                      <a:pos x="T8" y="T9"/>
                    </a:cxn>
                  </a:cxnLst>
                  <a:rect l="0" t="0" r="r" b="b"/>
                  <a:pathLst>
                    <a:path w="17" h="6">
                      <a:moveTo>
                        <a:pt x="3" y="5"/>
                      </a:moveTo>
                      <a:cubicBezTo>
                        <a:pt x="6" y="2"/>
                        <a:pt x="11" y="2"/>
                        <a:pt x="15" y="3"/>
                      </a:cubicBezTo>
                      <a:cubicBezTo>
                        <a:pt x="17" y="3"/>
                        <a:pt x="17" y="0"/>
                        <a:pt x="16" y="0"/>
                      </a:cubicBezTo>
                      <a:cubicBezTo>
                        <a:pt x="11" y="0"/>
                        <a:pt x="5" y="0"/>
                        <a:pt x="1" y="3"/>
                      </a:cubicBezTo>
                      <a:cubicBezTo>
                        <a:pt x="0" y="4"/>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22" name="Freeform 198">
                  <a:extLst>
                    <a:ext uri="{FF2B5EF4-FFF2-40B4-BE49-F238E27FC236}">
                      <a16:creationId xmlns:a16="http://schemas.microsoft.com/office/drawing/2014/main" id="{0FC0828F-42A5-3D01-50E8-F289D16F13C1}"/>
                    </a:ext>
                  </a:extLst>
                </p:cNvPr>
                <p:cNvSpPr>
                  <a:spLocks/>
                </p:cNvSpPr>
                <p:nvPr/>
              </p:nvSpPr>
              <p:spPr bwMode="auto">
                <a:xfrm>
                  <a:off x="5274" y="2913"/>
                  <a:ext cx="23" cy="12"/>
                </a:xfrm>
                <a:custGeom>
                  <a:avLst/>
                  <a:gdLst>
                    <a:gd name="T0" fmla="*/ 3 w 19"/>
                    <a:gd name="T1" fmla="*/ 9 h 10"/>
                    <a:gd name="T2" fmla="*/ 9 w 19"/>
                    <a:gd name="T3" fmla="*/ 3 h 10"/>
                    <a:gd name="T4" fmla="*/ 19 w 19"/>
                    <a:gd name="T5" fmla="*/ 1 h 10"/>
                    <a:gd name="T6" fmla="*/ 19 w 19"/>
                    <a:gd name="T7" fmla="*/ 0 h 10"/>
                    <a:gd name="T8" fmla="*/ 14 w 19"/>
                    <a:gd name="T9" fmla="*/ 0 h 10"/>
                    <a:gd name="T10" fmla="*/ 9 w 19"/>
                    <a:gd name="T11" fmla="*/ 1 h 10"/>
                    <a:gd name="T12" fmla="*/ 1 w 19"/>
                    <a:gd name="T13" fmla="*/ 7 h 10"/>
                    <a:gd name="T14" fmla="*/ 3 w 19"/>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3" y="9"/>
                      </a:moveTo>
                      <a:cubicBezTo>
                        <a:pt x="5" y="6"/>
                        <a:pt x="7" y="4"/>
                        <a:pt x="9" y="3"/>
                      </a:cubicBezTo>
                      <a:cubicBezTo>
                        <a:pt x="12" y="1"/>
                        <a:pt x="16" y="0"/>
                        <a:pt x="19" y="1"/>
                      </a:cubicBezTo>
                      <a:cubicBezTo>
                        <a:pt x="19" y="1"/>
                        <a:pt x="19" y="0"/>
                        <a:pt x="19" y="0"/>
                      </a:cubicBezTo>
                      <a:cubicBezTo>
                        <a:pt x="17" y="1"/>
                        <a:pt x="15" y="0"/>
                        <a:pt x="14" y="0"/>
                      </a:cubicBezTo>
                      <a:cubicBezTo>
                        <a:pt x="12" y="1"/>
                        <a:pt x="10" y="1"/>
                        <a:pt x="9" y="1"/>
                      </a:cubicBezTo>
                      <a:cubicBezTo>
                        <a:pt x="6" y="3"/>
                        <a:pt x="3" y="5"/>
                        <a:pt x="1" y="7"/>
                      </a:cubicBezTo>
                      <a:cubicBezTo>
                        <a:pt x="0" y="8"/>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23" name="Freeform 199">
                  <a:extLst>
                    <a:ext uri="{FF2B5EF4-FFF2-40B4-BE49-F238E27FC236}">
                      <a16:creationId xmlns:a16="http://schemas.microsoft.com/office/drawing/2014/main" id="{54FCBAF6-1495-30CC-A694-1EBE87142A6B}"/>
                    </a:ext>
                  </a:extLst>
                </p:cNvPr>
                <p:cNvSpPr>
                  <a:spLocks/>
                </p:cNvSpPr>
                <p:nvPr/>
              </p:nvSpPr>
              <p:spPr bwMode="auto">
                <a:xfrm>
                  <a:off x="5745" y="2896"/>
                  <a:ext cx="33" cy="54"/>
                </a:xfrm>
                <a:custGeom>
                  <a:avLst/>
                  <a:gdLst>
                    <a:gd name="T0" fmla="*/ 24 w 27"/>
                    <a:gd name="T1" fmla="*/ 43 h 44"/>
                    <a:gd name="T2" fmla="*/ 26 w 27"/>
                    <a:gd name="T3" fmla="*/ 41 h 44"/>
                    <a:gd name="T4" fmla="*/ 3 w 27"/>
                    <a:gd name="T5" fmla="*/ 2 h 44"/>
                    <a:gd name="T6" fmla="*/ 1 w 27"/>
                    <a:gd name="T7" fmla="*/ 4 h 44"/>
                    <a:gd name="T8" fmla="*/ 24 w 27"/>
                    <a:gd name="T9" fmla="*/ 43 h 44"/>
                  </a:gdLst>
                  <a:ahLst/>
                  <a:cxnLst>
                    <a:cxn ang="0">
                      <a:pos x="T0" y="T1"/>
                    </a:cxn>
                    <a:cxn ang="0">
                      <a:pos x="T2" y="T3"/>
                    </a:cxn>
                    <a:cxn ang="0">
                      <a:pos x="T4" y="T5"/>
                    </a:cxn>
                    <a:cxn ang="0">
                      <a:pos x="T6" y="T7"/>
                    </a:cxn>
                    <a:cxn ang="0">
                      <a:pos x="T8" y="T9"/>
                    </a:cxn>
                  </a:cxnLst>
                  <a:rect l="0" t="0" r="r" b="b"/>
                  <a:pathLst>
                    <a:path w="27" h="44">
                      <a:moveTo>
                        <a:pt x="24" y="43"/>
                      </a:moveTo>
                      <a:cubicBezTo>
                        <a:pt x="25" y="44"/>
                        <a:pt x="27" y="42"/>
                        <a:pt x="26" y="41"/>
                      </a:cubicBezTo>
                      <a:cubicBezTo>
                        <a:pt x="21" y="27"/>
                        <a:pt x="13" y="13"/>
                        <a:pt x="3" y="2"/>
                      </a:cubicBezTo>
                      <a:cubicBezTo>
                        <a:pt x="2" y="0"/>
                        <a:pt x="0" y="2"/>
                        <a:pt x="1" y="4"/>
                      </a:cubicBezTo>
                      <a:cubicBezTo>
                        <a:pt x="10" y="16"/>
                        <a:pt x="15" y="31"/>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24" name="Freeform 200">
                  <a:extLst>
                    <a:ext uri="{FF2B5EF4-FFF2-40B4-BE49-F238E27FC236}">
                      <a16:creationId xmlns:a16="http://schemas.microsoft.com/office/drawing/2014/main" id="{BFE0D396-F396-4592-4A75-FB52A0C575AC}"/>
                    </a:ext>
                  </a:extLst>
                </p:cNvPr>
                <p:cNvSpPr>
                  <a:spLocks/>
                </p:cNvSpPr>
                <p:nvPr/>
              </p:nvSpPr>
              <p:spPr bwMode="auto">
                <a:xfrm>
                  <a:off x="5750" y="2968"/>
                  <a:ext cx="22" cy="65"/>
                </a:xfrm>
                <a:custGeom>
                  <a:avLst/>
                  <a:gdLst>
                    <a:gd name="T0" fmla="*/ 3 w 18"/>
                    <a:gd name="T1" fmla="*/ 1 h 53"/>
                    <a:gd name="T2" fmla="*/ 1 w 18"/>
                    <a:gd name="T3" fmla="*/ 2 h 53"/>
                    <a:gd name="T4" fmla="*/ 7 w 18"/>
                    <a:gd name="T5" fmla="*/ 30 h 53"/>
                    <a:gd name="T6" fmla="*/ 15 w 18"/>
                    <a:gd name="T7" fmla="*/ 52 h 53"/>
                    <a:gd name="T8" fmla="*/ 18 w 18"/>
                    <a:gd name="T9" fmla="*/ 51 h 53"/>
                    <a:gd name="T10" fmla="*/ 11 w 18"/>
                    <a:gd name="T11" fmla="*/ 26 h 53"/>
                    <a:gd name="T12" fmla="*/ 3 w 1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18" h="53">
                      <a:moveTo>
                        <a:pt x="3" y="1"/>
                      </a:moveTo>
                      <a:cubicBezTo>
                        <a:pt x="3" y="0"/>
                        <a:pt x="0" y="1"/>
                        <a:pt x="1" y="2"/>
                      </a:cubicBezTo>
                      <a:cubicBezTo>
                        <a:pt x="4" y="11"/>
                        <a:pt x="5" y="21"/>
                        <a:pt x="7" y="30"/>
                      </a:cubicBezTo>
                      <a:cubicBezTo>
                        <a:pt x="9" y="37"/>
                        <a:pt x="10" y="46"/>
                        <a:pt x="15" y="52"/>
                      </a:cubicBezTo>
                      <a:cubicBezTo>
                        <a:pt x="16" y="53"/>
                        <a:pt x="18" y="52"/>
                        <a:pt x="18" y="51"/>
                      </a:cubicBezTo>
                      <a:cubicBezTo>
                        <a:pt x="17" y="42"/>
                        <a:pt x="13" y="34"/>
                        <a:pt x="11" y="26"/>
                      </a:cubicBezTo>
                      <a:cubicBezTo>
                        <a:pt x="9" y="17"/>
                        <a:pt x="7" y="9"/>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25" name="Freeform 201">
                  <a:extLst>
                    <a:ext uri="{FF2B5EF4-FFF2-40B4-BE49-F238E27FC236}">
                      <a16:creationId xmlns:a16="http://schemas.microsoft.com/office/drawing/2014/main" id="{62C8813F-1812-29F9-B5BB-2236E90DE220}"/>
                    </a:ext>
                  </a:extLst>
                </p:cNvPr>
                <p:cNvSpPr>
                  <a:spLocks/>
                </p:cNvSpPr>
                <p:nvPr/>
              </p:nvSpPr>
              <p:spPr bwMode="auto">
                <a:xfrm>
                  <a:off x="5740" y="3052"/>
                  <a:ext cx="12" cy="56"/>
                </a:xfrm>
                <a:custGeom>
                  <a:avLst/>
                  <a:gdLst>
                    <a:gd name="T0" fmla="*/ 0 w 10"/>
                    <a:gd name="T1" fmla="*/ 0 h 46"/>
                    <a:gd name="T2" fmla="*/ 3 w 10"/>
                    <a:gd name="T3" fmla="*/ 44 h 46"/>
                    <a:gd name="T4" fmla="*/ 6 w 10"/>
                    <a:gd name="T5" fmla="*/ 44 h 46"/>
                    <a:gd name="T6" fmla="*/ 1 w 10"/>
                    <a:gd name="T7" fmla="*/ 0 h 46"/>
                    <a:gd name="T8" fmla="*/ 0 w 10"/>
                    <a:gd name="T9" fmla="*/ 0 h 46"/>
                  </a:gdLst>
                  <a:ahLst/>
                  <a:cxnLst>
                    <a:cxn ang="0">
                      <a:pos x="T0" y="T1"/>
                    </a:cxn>
                    <a:cxn ang="0">
                      <a:pos x="T2" y="T3"/>
                    </a:cxn>
                    <a:cxn ang="0">
                      <a:pos x="T4" y="T5"/>
                    </a:cxn>
                    <a:cxn ang="0">
                      <a:pos x="T6" y="T7"/>
                    </a:cxn>
                    <a:cxn ang="0">
                      <a:pos x="T8" y="T9"/>
                    </a:cxn>
                  </a:cxnLst>
                  <a:rect l="0" t="0" r="r" b="b"/>
                  <a:pathLst>
                    <a:path w="10" h="46">
                      <a:moveTo>
                        <a:pt x="0" y="0"/>
                      </a:moveTo>
                      <a:cubicBezTo>
                        <a:pt x="1" y="15"/>
                        <a:pt x="1" y="30"/>
                        <a:pt x="3" y="44"/>
                      </a:cubicBezTo>
                      <a:cubicBezTo>
                        <a:pt x="4" y="45"/>
                        <a:pt x="6" y="46"/>
                        <a:pt x="6" y="44"/>
                      </a:cubicBezTo>
                      <a:cubicBezTo>
                        <a:pt x="10" y="29"/>
                        <a:pt x="1" y="15"/>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26" name="Freeform 202">
                  <a:extLst>
                    <a:ext uri="{FF2B5EF4-FFF2-40B4-BE49-F238E27FC236}">
                      <a16:creationId xmlns:a16="http://schemas.microsoft.com/office/drawing/2014/main" id="{329FD974-3EF0-2A6B-30F9-54EBB42081B9}"/>
                    </a:ext>
                  </a:extLst>
                </p:cNvPr>
                <p:cNvSpPr>
                  <a:spLocks/>
                </p:cNvSpPr>
                <p:nvPr/>
              </p:nvSpPr>
              <p:spPr bwMode="auto">
                <a:xfrm>
                  <a:off x="5568" y="3180"/>
                  <a:ext cx="18" cy="29"/>
                </a:xfrm>
                <a:custGeom>
                  <a:avLst/>
                  <a:gdLst>
                    <a:gd name="T0" fmla="*/ 12 w 15"/>
                    <a:gd name="T1" fmla="*/ 1 h 24"/>
                    <a:gd name="T2" fmla="*/ 8 w 15"/>
                    <a:gd name="T3" fmla="*/ 11 h 24"/>
                    <a:gd name="T4" fmla="*/ 1 w 15"/>
                    <a:gd name="T5" fmla="*/ 20 h 24"/>
                    <a:gd name="T6" fmla="*/ 4 w 15"/>
                    <a:gd name="T7" fmla="*/ 23 h 24"/>
                    <a:gd name="T8" fmla="*/ 15 w 15"/>
                    <a:gd name="T9" fmla="*/ 2 h 24"/>
                    <a:gd name="T10" fmla="*/ 12 w 15"/>
                    <a:gd name="T11" fmla="*/ 1 h 24"/>
                  </a:gdLst>
                  <a:ahLst/>
                  <a:cxnLst>
                    <a:cxn ang="0">
                      <a:pos x="T0" y="T1"/>
                    </a:cxn>
                    <a:cxn ang="0">
                      <a:pos x="T2" y="T3"/>
                    </a:cxn>
                    <a:cxn ang="0">
                      <a:pos x="T4" y="T5"/>
                    </a:cxn>
                    <a:cxn ang="0">
                      <a:pos x="T6" y="T7"/>
                    </a:cxn>
                    <a:cxn ang="0">
                      <a:pos x="T8" y="T9"/>
                    </a:cxn>
                    <a:cxn ang="0">
                      <a:pos x="T10" y="T11"/>
                    </a:cxn>
                  </a:cxnLst>
                  <a:rect l="0" t="0" r="r" b="b"/>
                  <a:pathLst>
                    <a:path w="15" h="24">
                      <a:moveTo>
                        <a:pt x="12" y="1"/>
                      </a:moveTo>
                      <a:cubicBezTo>
                        <a:pt x="11" y="5"/>
                        <a:pt x="9" y="8"/>
                        <a:pt x="8" y="11"/>
                      </a:cubicBezTo>
                      <a:cubicBezTo>
                        <a:pt x="6" y="14"/>
                        <a:pt x="3" y="17"/>
                        <a:pt x="1" y="20"/>
                      </a:cubicBezTo>
                      <a:cubicBezTo>
                        <a:pt x="0" y="22"/>
                        <a:pt x="2" y="24"/>
                        <a:pt x="4" y="23"/>
                      </a:cubicBezTo>
                      <a:cubicBezTo>
                        <a:pt x="9" y="18"/>
                        <a:pt x="13" y="9"/>
                        <a:pt x="15" y="2"/>
                      </a:cubicBezTo>
                      <a:cubicBezTo>
                        <a:pt x="15" y="1"/>
                        <a:pt x="13"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27" name="Freeform 203">
                  <a:extLst>
                    <a:ext uri="{FF2B5EF4-FFF2-40B4-BE49-F238E27FC236}">
                      <a16:creationId xmlns:a16="http://schemas.microsoft.com/office/drawing/2014/main" id="{63407B72-3627-9821-6632-4E623F6BC160}"/>
                    </a:ext>
                  </a:extLst>
                </p:cNvPr>
                <p:cNvSpPr>
                  <a:spLocks/>
                </p:cNvSpPr>
                <p:nvPr/>
              </p:nvSpPr>
              <p:spPr bwMode="auto">
                <a:xfrm>
                  <a:off x="5489" y="3180"/>
                  <a:ext cx="33" cy="30"/>
                </a:xfrm>
                <a:custGeom>
                  <a:avLst/>
                  <a:gdLst>
                    <a:gd name="T0" fmla="*/ 23 w 27"/>
                    <a:gd name="T1" fmla="*/ 1 h 25"/>
                    <a:gd name="T2" fmla="*/ 1 w 27"/>
                    <a:gd name="T3" fmla="*/ 22 h 25"/>
                    <a:gd name="T4" fmla="*/ 3 w 27"/>
                    <a:gd name="T5" fmla="*/ 24 h 25"/>
                    <a:gd name="T6" fmla="*/ 25 w 27"/>
                    <a:gd name="T7" fmla="*/ 4 h 25"/>
                    <a:gd name="T8" fmla="*/ 23 w 27"/>
                    <a:gd name="T9" fmla="*/ 1 h 25"/>
                  </a:gdLst>
                  <a:ahLst/>
                  <a:cxnLst>
                    <a:cxn ang="0">
                      <a:pos x="T0" y="T1"/>
                    </a:cxn>
                    <a:cxn ang="0">
                      <a:pos x="T2" y="T3"/>
                    </a:cxn>
                    <a:cxn ang="0">
                      <a:pos x="T4" y="T5"/>
                    </a:cxn>
                    <a:cxn ang="0">
                      <a:pos x="T6" y="T7"/>
                    </a:cxn>
                    <a:cxn ang="0">
                      <a:pos x="T8" y="T9"/>
                    </a:cxn>
                  </a:cxnLst>
                  <a:rect l="0" t="0" r="r" b="b"/>
                  <a:pathLst>
                    <a:path w="27" h="25">
                      <a:moveTo>
                        <a:pt x="23" y="1"/>
                      </a:moveTo>
                      <a:cubicBezTo>
                        <a:pt x="16" y="8"/>
                        <a:pt x="7" y="14"/>
                        <a:pt x="1" y="22"/>
                      </a:cubicBezTo>
                      <a:cubicBezTo>
                        <a:pt x="0" y="23"/>
                        <a:pt x="1" y="25"/>
                        <a:pt x="3" y="24"/>
                      </a:cubicBezTo>
                      <a:cubicBezTo>
                        <a:pt x="11" y="18"/>
                        <a:pt x="18" y="11"/>
                        <a:pt x="25" y="4"/>
                      </a:cubicBezTo>
                      <a:cubicBezTo>
                        <a:pt x="27" y="2"/>
                        <a:pt x="25" y="0"/>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grpSp>
          <p:sp>
            <p:nvSpPr>
              <p:cNvPr id="15" name="Rectangle 14">
                <a:extLst>
                  <a:ext uri="{FF2B5EF4-FFF2-40B4-BE49-F238E27FC236}">
                    <a16:creationId xmlns:a16="http://schemas.microsoft.com/office/drawing/2014/main" id="{4937FD69-0050-F1E9-47BA-A9263B3AB13C}"/>
                  </a:ext>
                </a:extLst>
              </p:cNvPr>
              <p:cNvSpPr/>
              <p:nvPr/>
            </p:nvSpPr>
            <p:spPr>
              <a:xfrm>
                <a:off x="8059806" y="2312001"/>
                <a:ext cx="454342" cy="354377"/>
              </a:xfrm>
              <a:prstGeom prst="rect">
                <a:avLst/>
              </a:prstGeom>
              <a:noFill/>
            </p:spPr>
            <p:txBody>
              <a:bodyPr wrap="none" anchor="ctr" anchorCtr="0">
                <a:noAutofit/>
              </a:bodyPr>
              <a:lstStyle/>
              <a:p>
                <a:pPr algn="ctr"/>
                <a:r>
                  <a:rPr lang="en-US" sz="3999" spc="-300" dirty="0">
                    <a:solidFill>
                      <a:schemeClr val="accent4"/>
                    </a:solidFill>
                    <a:latin typeface="Chalk Board" panose="02000500000000000000" pitchFamily="2" charset="0"/>
                  </a:rPr>
                  <a:t>0</a:t>
                </a:r>
                <a:endParaRPr lang="en-US" sz="3999" baseline="-25000" dirty="0">
                  <a:solidFill>
                    <a:schemeClr val="accent4"/>
                  </a:solidFill>
                  <a:latin typeface="Chalk Board" panose="02000500000000000000" pitchFamily="2" charset="0"/>
                </a:endParaRPr>
              </a:p>
            </p:txBody>
          </p:sp>
        </p:grpSp>
      </p:grpSp>
      <p:grpSp>
        <p:nvGrpSpPr>
          <p:cNvPr id="28" name="Group 27">
            <a:extLst>
              <a:ext uri="{FF2B5EF4-FFF2-40B4-BE49-F238E27FC236}">
                <a16:creationId xmlns:a16="http://schemas.microsoft.com/office/drawing/2014/main" id="{8BDDEED3-A015-74CE-93EE-07A29E62D6FE}"/>
              </a:ext>
            </a:extLst>
          </p:cNvPr>
          <p:cNvGrpSpPr/>
          <p:nvPr/>
        </p:nvGrpSpPr>
        <p:grpSpPr>
          <a:xfrm>
            <a:off x="7800951" y="1800424"/>
            <a:ext cx="1151828" cy="1079839"/>
            <a:chOff x="5375920" y="2756382"/>
            <a:chExt cx="1152128" cy="1080120"/>
          </a:xfrm>
        </p:grpSpPr>
        <p:pic>
          <p:nvPicPr>
            <p:cNvPr id="29" name="Picture 28">
              <a:extLst>
                <a:ext uri="{FF2B5EF4-FFF2-40B4-BE49-F238E27FC236}">
                  <a16:creationId xmlns:a16="http://schemas.microsoft.com/office/drawing/2014/main" id="{44F6862B-1B3D-8588-321D-F7499402CD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5305" y="2861079"/>
              <a:ext cx="704590" cy="778243"/>
            </a:xfrm>
            <a:prstGeom prst="rect">
              <a:avLst/>
            </a:prstGeom>
          </p:spPr>
        </p:pic>
        <p:grpSp>
          <p:nvGrpSpPr>
            <p:cNvPr id="30" name="Group 29">
              <a:extLst>
                <a:ext uri="{FF2B5EF4-FFF2-40B4-BE49-F238E27FC236}">
                  <a16:creationId xmlns:a16="http://schemas.microsoft.com/office/drawing/2014/main" id="{CEE7238A-660D-A69E-D9C2-35C3E07B3C3C}"/>
                </a:ext>
              </a:extLst>
            </p:cNvPr>
            <p:cNvGrpSpPr/>
            <p:nvPr/>
          </p:nvGrpSpPr>
          <p:grpSpPr>
            <a:xfrm>
              <a:off x="5375920" y="2756382"/>
              <a:ext cx="1152128" cy="1080120"/>
              <a:chOff x="7976394" y="2138538"/>
              <a:chExt cx="700881" cy="696380"/>
            </a:xfrm>
            <a:solidFill>
              <a:schemeClr val="accent2"/>
            </a:solidFill>
          </p:grpSpPr>
          <p:grpSp>
            <p:nvGrpSpPr>
              <p:cNvPr id="31" name="Group 186">
                <a:extLst>
                  <a:ext uri="{FF2B5EF4-FFF2-40B4-BE49-F238E27FC236}">
                    <a16:creationId xmlns:a16="http://schemas.microsoft.com/office/drawing/2014/main" id="{B9CDA01E-BBEF-82C9-C191-52254019192B}"/>
                  </a:ext>
                </a:extLst>
              </p:cNvPr>
              <p:cNvGrpSpPr>
                <a:grpSpLocks noChangeAspect="1"/>
              </p:cNvGrpSpPr>
              <p:nvPr>
                <p:custDataLst>
                  <p:custData r:id="rId9"/>
                </p:custDataLst>
              </p:nvPr>
            </p:nvGrpSpPr>
            <p:grpSpPr bwMode="auto">
              <a:xfrm>
                <a:off x="7976394" y="2138538"/>
                <a:ext cx="700881" cy="696380"/>
                <a:chOff x="5236" y="2673"/>
                <a:chExt cx="623" cy="619"/>
              </a:xfrm>
              <a:grpFill/>
            </p:grpSpPr>
            <p:sp>
              <p:nvSpPr>
                <p:cNvPr id="33" name="Freeform 187">
                  <a:extLst>
                    <a:ext uri="{FF2B5EF4-FFF2-40B4-BE49-F238E27FC236}">
                      <a16:creationId xmlns:a16="http://schemas.microsoft.com/office/drawing/2014/main" id="{E2FFB853-7C39-3F62-AD93-14A0F239209F}"/>
                    </a:ext>
                  </a:extLst>
                </p:cNvPr>
                <p:cNvSpPr>
                  <a:spLocks noEditPoints="1"/>
                </p:cNvSpPr>
                <p:nvPr/>
              </p:nvSpPr>
              <p:spPr bwMode="auto">
                <a:xfrm>
                  <a:off x="5236" y="2673"/>
                  <a:ext cx="623" cy="619"/>
                </a:xfrm>
                <a:custGeom>
                  <a:avLst/>
                  <a:gdLst>
                    <a:gd name="T0" fmla="*/ 104 w 509"/>
                    <a:gd name="T1" fmla="*/ 43 h 508"/>
                    <a:gd name="T2" fmla="*/ 194 w 509"/>
                    <a:gd name="T3" fmla="*/ 492 h 508"/>
                    <a:gd name="T4" fmla="*/ 504 w 509"/>
                    <a:gd name="T5" fmla="*/ 301 h 508"/>
                    <a:gd name="T6" fmla="*/ 462 w 509"/>
                    <a:gd name="T7" fmla="*/ 266 h 508"/>
                    <a:gd name="T8" fmla="*/ 466 w 509"/>
                    <a:gd name="T9" fmla="*/ 361 h 508"/>
                    <a:gd name="T10" fmla="*/ 458 w 509"/>
                    <a:gd name="T11" fmla="*/ 328 h 508"/>
                    <a:gd name="T12" fmla="*/ 457 w 509"/>
                    <a:gd name="T13" fmla="*/ 294 h 508"/>
                    <a:gd name="T14" fmla="*/ 415 w 509"/>
                    <a:gd name="T15" fmla="*/ 384 h 508"/>
                    <a:gd name="T16" fmla="*/ 443 w 509"/>
                    <a:gd name="T17" fmla="*/ 401 h 508"/>
                    <a:gd name="T18" fmla="*/ 427 w 509"/>
                    <a:gd name="T19" fmla="*/ 418 h 508"/>
                    <a:gd name="T20" fmla="*/ 412 w 509"/>
                    <a:gd name="T21" fmla="*/ 432 h 508"/>
                    <a:gd name="T22" fmla="*/ 406 w 509"/>
                    <a:gd name="T23" fmla="*/ 437 h 508"/>
                    <a:gd name="T24" fmla="*/ 366 w 509"/>
                    <a:gd name="T25" fmla="*/ 442 h 508"/>
                    <a:gd name="T26" fmla="*/ 431 w 509"/>
                    <a:gd name="T27" fmla="*/ 362 h 508"/>
                    <a:gd name="T28" fmla="*/ 456 w 509"/>
                    <a:gd name="T29" fmla="*/ 384 h 508"/>
                    <a:gd name="T30" fmla="*/ 463 w 509"/>
                    <a:gd name="T31" fmla="*/ 207 h 508"/>
                    <a:gd name="T32" fmla="*/ 488 w 509"/>
                    <a:gd name="T33" fmla="*/ 234 h 508"/>
                    <a:gd name="T34" fmla="*/ 485 w 509"/>
                    <a:gd name="T35" fmla="*/ 208 h 508"/>
                    <a:gd name="T36" fmla="*/ 460 w 509"/>
                    <a:gd name="T37" fmla="*/ 186 h 508"/>
                    <a:gd name="T38" fmla="*/ 485 w 509"/>
                    <a:gd name="T39" fmla="*/ 208 h 508"/>
                    <a:gd name="T40" fmla="*/ 463 w 509"/>
                    <a:gd name="T41" fmla="*/ 164 h 508"/>
                    <a:gd name="T42" fmla="*/ 492 w 509"/>
                    <a:gd name="T43" fmla="*/ 257 h 508"/>
                    <a:gd name="T44" fmla="*/ 462 w 509"/>
                    <a:gd name="T45" fmla="*/ 159 h 508"/>
                    <a:gd name="T46" fmla="*/ 28 w 509"/>
                    <a:gd name="T47" fmla="*/ 174 h 508"/>
                    <a:gd name="T48" fmla="*/ 107 w 509"/>
                    <a:gd name="T49" fmla="*/ 57 h 508"/>
                    <a:gd name="T50" fmla="*/ 113 w 509"/>
                    <a:gd name="T51" fmla="*/ 53 h 508"/>
                    <a:gd name="T52" fmla="*/ 396 w 509"/>
                    <a:gd name="T53" fmla="*/ 108 h 508"/>
                    <a:gd name="T54" fmla="*/ 441 w 509"/>
                    <a:gd name="T55" fmla="*/ 163 h 508"/>
                    <a:gd name="T56" fmla="*/ 428 w 509"/>
                    <a:gd name="T57" fmla="*/ 336 h 508"/>
                    <a:gd name="T58" fmla="*/ 390 w 509"/>
                    <a:gd name="T59" fmla="*/ 382 h 508"/>
                    <a:gd name="T60" fmla="*/ 363 w 509"/>
                    <a:gd name="T61" fmla="*/ 411 h 508"/>
                    <a:gd name="T62" fmla="*/ 323 w 509"/>
                    <a:gd name="T63" fmla="*/ 435 h 508"/>
                    <a:gd name="T64" fmla="*/ 105 w 509"/>
                    <a:gd name="T65" fmla="*/ 406 h 508"/>
                    <a:gd name="T66" fmla="*/ 56 w 509"/>
                    <a:gd name="T67" fmla="*/ 356 h 508"/>
                    <a:gd name="T68" fmla="*/ 38 w 509"/>
                    <a:gd name="T69" fmla="*/ 322 h 508"/>
                    <a:gd name="T70" fmla="*/ 85 w 509"/>
                    <a:gd name="T71" fmla="*/ 380 h 508"/>
                    <a:gd name="T72" fmla="*/ 117 w 509"/>
                    <a:gd name="T73" fmla="*/ 369 h 508"/>
                    <a:gd name="T74" fmla="*/ 94 w 509"/>
                    <a:gd name="T75" fmla="*/ 110 h 508"/>
                    <a:gd name="T76" fmla="*/ 53 w 509"/>
                    <a:gd name="T77" fmla="*/ 193 h 508"/>
                    <a:gd name="T78" fmla="*/ 296 w 509"/>
                    <a:gd name="T79" fmla="*/ 485 h 508"/>
                    <a:gd name="T80" fmla="*/ 271 w 509"/>
                    <a:gd name="T81" fmla="*/ 488 h 508"/>
                    <a:gd name="T82" fmla="*/ 271 w 509"/>
                    <a:gd name="T83" fmla="*/ 488 h 508"/>
                    <a:gd name="T84" fmla="*/ 203 w 509"/>
                    <a:gd name="T85" fmla="*/ 481 h 508"/>
                    <a:gd name="T86" fmla="*/ 205 w 509"/>
                    <a:gd name="T87" fmla="*/ 460 h 508"/>
                    <a:gd name="T88" fmla="*/ 157 w 509"/>
                    <a:gd name="T89" fmla="*/ 448 h 508"/>
                    <a:gd name="T90" fmla="*/ 125 w 509"/>
                    <a:gd name="T91" fmla="*/ 434 h 508"/>
                    <a:gd name="T92" fmla="*/ 58 w 509"/>
                    <a:gd name="T93" fmla="*/ 285 h 508"/>
                    <a:gd name="T94" fmla="*/ 50 w 509"/>
                    <a:gd name="T95" fmla="*/ 258 h 508"/>
                    <a:gd name="T96" fmla="*/ 126 w 509"/>
                    <a:gd name="T97" fmla="*/ 442 h 508"/>
                    <a:gd name="T98" fmla="*/ 217 w 509"/>
                    <a:gd name="T99" fmla="*/ 461 h 508"/>
                    <a:gd name="T100" fmla="*/ 327 w 509"/>
                    <a:gd name="T101" fmla="*/ 478 h 508"/>
                    <a:gd name="T102" fmla="*/ 349 w 509"/>
                    <a:gd name="T103" fmla="*/ 4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9" h="508">
                      <a:moveTo>
                        <a:pt x="498" y="210"/>
                      </a:moveTo>
                      <a:cubicBezTo>
                        <a:pt x="493" y="185"/>
                        <a:pt x="480" y="161"/>
                        <a:pt x="467" y="142"/>
                      </a:cubicBezTo>
                      <a:cubicBezTo>
                        <a:pt x="457" y="128"/>
                        <a:pt x="439" y="100"/>
                        <a:pt x="420" y="89"/>
                      </a:cubicBezTo>
                      <a:cubicBezTo>
                        <a:pt x="395" y="59"/>
                        <a:pt x="361" y="38"/>
                        <a:pt x="322" y="25"/>
                      </a:cubicBezTo>
                      <a:cubicBezTo>
                        <a:pt x="247" y="0"/>
                        <a:pt x="166" y="4"/>
                        <a:pt x="104" y="43"/>
                      </a:cubicBezTo>
                      <a:cubicBezTo>
                        <a:pt x="103" y="42"/>
                        <a:pt x="102" y="43"/>
                        <a:pt x="102" y="44"/>
                      </a:cubicBezTo>
                      <a:cubicBezTo>
                        <a:pt x="72" y="64"/>
                        <a:pt x="47" y="92"/>
                        <a:pt x="30" y="130"/>
                      </a:cubicBezTo>
                      <a:cubicBezTo>
                        <a:pt x="1" y="194"/>
                        <a:pt x="0" y="279"/>
                        <a:pt x="32" y="345"/>
                      </a:cubicBezTo>
                      <a:cubicBezTo>
                        <a:pt x="43" y="385"/>
                        <a:pt x="78" y="423"/>
                        <a:pt x="109" y="447"/>
                      </a:cubicBezTo>
                      <a:cubicBezTo>
                        <a:pt x="129" y="463"/>
                        <a:pt x="163" y="487"/>
                        <a:pt x="194" y="492"/>
                      </a:cubicBezTo>
                      <a:cubicBezTo>
                        <a:pt x="200" y="496"/>
                        <a:pt x="207" y="498"/>
                        <a:pt x="214" y="501"/>
                      </a:cubicBezTo>
                      <a:cubicBezTo>
                        <a:pt x="220" y="502"/>
                        <a:pt x="227" y="504"/>
                        <a:pt x="233" y="503"/>
                      </a:cubicBezTo>
                      <a:cubicBezTo>
                        <a:pt x="270" y="508"/>
                        <a:pt x="316" y="497"/>
                        <a:pt x="348" y="486"/>
                      </a:cubicBezTo>
                      <a:cubicBezTo>
                        <a:pt x="390" y="471"/>
                        <a:pt x="425" y="442"/>
                        <a:pt x="454" y="408"/>
                      </a:cubicBezTo>
                      <a:cubicBezTo>
                        <a:pt x="482" y="376"/>
                        <a:pt x="498" y="343"/>
                        <a:pt x="504" y="301"/>
                      </a:cubicBezTo>
                      <a:cubicBezTo>
                        <a:pt x="508" y="276"/>
                        <a:pt x="509" y="238"/>
                        <a:pt x="498" y="210"/>
                      </a:cubicBezTo>
                      <a:close/>
                      <a:moveTo>
                        <a:pt x="492" y="292"/>
                      </a:moveTo>
                      <a:cubicBezTo>
                        <a:pt x="491" y="296"/>
                        <a:pt x="490" y="300"/>
                        <a:pt x="490" y="304"/>
                      </a:cubicBezTo>
                      <a:cubicBezTo>
                        <a:pt x="480" y="297"/>
                        <a:pt x="470" y="293"/>
                        <a:pt x="458" y="291"/>
                      </a:cubicBezTo>
                      <a:cubicBezTo>
                        <a:pt x="460" y="283"/>
                        <a:pt x="461" y="274"/>
                        <a:pt x="462" y="266"/>
                      </a:cubicBezTo>
                      <a:cubicBezTo>
                        <a:pt x="467" y="268"/>
                        <a:pt x="472" y="270"/>
                        <a:pt x="478" y="272"/>
                      </a:cubicBezTo>
                      <a:cubicBezTo>
                        <a:pt x="483" y="274"/>
                        <a:pt x="488" y="277"/>
                        <a:pt x="492" y="281"/>
                      </a:cubicBezTo>
                      <a:cubicBezTo>
                        <a:pt x="492" y="284"/>
                        <a:pt x="492" y="288"/>
                        <a:pt x="492" y="292"/>
                      </a:cubicBezTo>
                      <a:close/>
                      <a:moveTo>
                        <a:pt x="469" y="363"/>
                      </a:moveTo>
                      <a:cubicBezTo>
                        <a:pt x="468" y="363"/>
                        <a:pt x="467" y="362"/>
                        <a:pt x="466" y="361"/>
                      </a:cubicBezTo>
                      <a:cubicBezTo>
                        <a:pt x="462" y="359"/>
                        <a:pt x="458" y="356"/>
                        <a:pt x="454" y="353"/>
                      </a:cubicBezTo>
                      <a:cubicBezTo>
                        <a:pt x="451" y="350"/>
                        <a:pt x="448" y="347"/>
                        <a:pt x="445" y="344"/>
                      </a:cubicBezTo>
                      <a:cubicBezTo>
                        <a:pt x="444" y="344"/>
                        <a:pt x="443" y="343"/>
                        <a:pt x="442" y="342"/>
                      </a:cubicBezTo>
                      <a:cubicBezTo>
                        <a:pt x="445" y="336"/>
                        <a:pt x="448" y="329"/>
                        <a:pt x="450" y="321"/>
                      </a:cubicBezTo>
                      <a:cubicBezTo>
                        <a:pt x="453" y="324"/>
                        <a:pt x="455" y="326"/>
                        <a:pt x="458" y="328"/>
                      </a:cubicBezTo>
                      <a:cubicBezTo>
                        <a:pt x="463" y="332"/>
                        <a:pt x="470" y="339"/>
                        <a:pt x="476" y="341"/>
                      </a:cubicBezTo>
                      <a:cubicBezTo>
                        <a:pt x="479" y="342"/>
                        <a:pt x="482" y="338"/>
                        <a:pt x="480" y="336"/>
                      </a:cubicBezTo>
                      <a:cubicBezTo>
                        <a:pt x="475" y="331"/>
                        <a:pt x="468" y="328"/>
                        <a:pt x="462" y="325"/>
                      </a:cubicBezTo>
                      <a:cubicBezTo>
                        <a:pt x="459" y="323"/>
                        <a:pt x="455" y="321"/>
                        <a:pt x="451" y="318"/>
                      </a:cubicBezTo>
                      <a:cubicBezTo>
                        <a:pt x="454" y="310"/>
                        <a:pt x="456" y="303"/>
                        <a:pt x="457" y="294"/>
                      </a:cubicBezTo>
                      <a:cubicBezTo>
                        <a:pt x="467" y="299"/>
                        <a:pt x="478" y="304"/>
                        <a:pt x="486" y="311"/>
                      </a:cubicBezTo>
                      <a:cubicBezTo>
                        <a:pt x="486" y="312"/>
                        <a:pt x="487" y="312"/>
                        <a:pt x="488" y="312"/>
                      </a:cubicBezTo>
                      <a:cubicBezTo>
                        <a:pt x="484" y="331"/>
                        <a:pt x="478" y="347"/>
                        <a:pt x="469" y="363"/>
                      </a:cubicBezTo>
                      <a:close/>
                      <a:moveTo>
                        <a:pt x="443" y="401"/>
                      </a:moveTo>
                      <a:cubicBezTo>
                        <a:pt x="433" y="395"/>
                        <a:pt x="425" y="389"/>
                        <a:pt x="415" y="384"/>
                      </a:cubicBezTo>
                      <a:cubicBezTo>
                        <a:pt x="420" y="379"/>
                        <a:pt x="425" y="372"/>
                        <a:pt x="429" y="366"/>
                      </a:cubicBezTo>
                      <a:cubicBezTo>
                        <a:pt x="431" y="369"/>
                        <a:pt x="434" y="373"/>
                        <a:pt x="438" y="376"/>
                      </a:cubicBezTo>
                      <a:cubicBezTo>
                        <a:pt x="441" y="379"/>
                        <a:pt x="444" y="382"/>
                        <a:pt x="447" y="385"/>
                      </a:cubicBezTo>
                      <a:cubicBezTo>
                        <a:pt x="448" y="387"/>
                        <a:pt x="449" y="389"/>
                        <a:pt x="451" y="391"/>
                      </a:cubicBezTo>
                      <a:cubicBezTo>
                        <a:pt x="448" y="394"/>
                        <a:pt x="446" y="398"/>
                        <a:pt x="443" y="401"/>
                      </a:cubicBezTo>
                      <a:close/>
                      <a:moveTo>
                        <a:pt x="427" y="418"/>
                      </a:moveTo>
                      <a:cubicBezTo>
                        <a:pt x="419" y="411"/>
                        <a:pt x="410" y="405"/>
                        <a:pt x="401" y="400"/>
                      </a:cubicBezTo>
                      <a:cubicBezTo>
                        <a:pt x="405" y="396"/>
                        <a:pt x="409" y="392"/>
                        <a:pt x="413" y="387"/>
                      </a:cubicBezTo>
                      <a:cubicBezTo>
                        <a:pt x="421" y="394"/>
                        <a:pt x="429" y="400"/>
                        <a:pt x="438" y="406"/>
                      </a:cubicBezTo>
                      <a:cubicBezTo>
                        <a:pt x="435" y="410"/>
                        <a:pt x="431" y="414"/>
                        <a:pt x="427" y="418"/>
                      </a:cubicBezTo>
                      <a:close/>
                      <a:moveTo>
                        <a:pt x="412" y="432"/>
                      </a:moveTo>
                      <a:cubicBezTo>
                        <a:pt x="404" y="425"/>
                        <a:pt x="394" y="419"/>
                        <a:pt x="384" y="415"/>
                      </a:cubicBezTo>
                      <a:cubicBezTo>
                        <a:pt x="389" y="411"/>
                        <a:pt x="393" y="407"/>
                        <a:pt x="398" y="403"/>
                      </a:cubicBezTo>
                      <a:cubicBezTo>
                        <a:pt x="405" y="410"/>
                        <a:pt x="413" y="417"/>
                        <a:pt x="422" y="423"/>
                      </a:cubicBezTo>
                      <a:cubicBezTo>
                        <a:pt x="418" y="426"/>
                        <a:pt x="415" y="429"/>
                        <a:pt x="412" y="432"/>
                      </a:cubicBezTo>
                      <a:close/>
                      <a:moveTo>
                        <a:pt x="388" y="449"/>
                      </a:moveTo>
                      <a:cubicBezTo>
                        <a:pt x="384" y="445"/>
                        <a:pt x="377" y="441"/>
                        <a:pt x="372" y="438"/>
                      </a:cubicBezTo>
                      <a:cubicBezTo>
                        <a:pt x="368" y="436"/>
                        <a:pt x="365" y="433"/>
                        <a:pt x="361" y="431"/>
                      </a:cubicBezTo>
                      <a:cubicBezTo>
                        <a:pt x="367" y="428"/>
                        <a:pt x="373" y="423"/>
                        <a:pt x="379" y="419"/>
                      </a:cubicBezTo>
                      <a:cubicBezTo>
                        <a:pt x="389" y="423"/>
                        <a:pt x="397" y="431"/>
                        <a:pt x="406" y="437"/>
                      </a:cubicBezTo>
                      <a:cubicBezTo>
                        <a:pt x="400" y="441"/>
                        <a:pt x="394" y="446"/>
                        <a:pt x="388" y="449"/>
                      </a:cubicBezTo>
                      <a:close/>
                      <a:moveTo>
                        <a:pt x="346" y="456"/>
                      </a:moveTo>
                      <a:cubicBezTo>
                        <a:pt x="341" y="453"/>
                        <a:pt x="336" y="450"/>
                        <a:pt x="332" y="446"/>
                      </a:cubicBezTo>
                      <a:cubicBezTo>
                        <a:pt x="340" y="443"/>
                        <a:pt x="348" y="439"/>
                        <a:pt x="356" y="434"/>
                      </a:cubicBezTo>
                      <a:cubicBezTo>
                        <a:pt x="359" y="437"/>
                        <a:pt x="363" y="439"/>
                        <a:pt x="366" y="442"/>
                      </a:cubicBezTo>
                      <a:cubicBezTo>
                        <a:pt x="371" y="446"/>
                        <a:pt x="375" y="450"/>
                        <a:pt x="380" y="454"/>
                      </a:cubicBezTo>
                      <a:cubicBezTo>
                        <a:pt x="373" y="459"/>
                        <a:pt x="366" y="462"/>
                        <a:pt x="358" y="466"/>
                      </a:cubicBezTo>
                      <a:cubicBezTo>
                        <a:pt x="355" y="462"/>
                        <a:pt x="349" y="459"/>
                        <a:pt x="346" y="456"/>
                      </a:cubicBezTo>
                      <a:close/>
                      <a:moveTo>
                        <a:pt x="446" y="375"/>
                      </a:moveTo>
                      <a:cubicBezTo>
                        <a:pt x="441" y="371"/>
                        <a:pt x="436" y="366"/>
                        <a:pt x="431" y="362"/>
                      </a:cubicBezTo>
                      <a:cubicBezTo>
                        <a:pt x="434" y="357"/>
                        <a:pt x="437" y="351"/>
                        <a:pt x="440" y="346"/>
                      </a:cubicBezTo>
                      <a:cubicBezTo>
                        <a:pt x="440" y="347"/>
                        <a:pt x="441" y="347"/>
                        <a:pt x="441" y="348"/>
                      </a:cubicBezTo>
                      <a:cubicBezTo>
                        <a:pt x="444" y="352"/>
                        <a:pt x="447" y="355"/>
                        <a:pt x="451" y="358"/>
                      </a:cubicBezTo>
                      <a:cubicBezTo>
                        <a:pt x="455" y="362"/>
                        <a:pt x="460" y="368"/>
                        <a:pt x="466" y="369"/>
                      </a:cubicBezTo>
                      <a:cubicBezTo>
                        <a:pt x="463" y="374"/>
                        <a:pt x="459" y="379"/>
                        <a:pt x="456" y="384"/>
                      </a:cubicBezTo>
                      <a:cubicBezTo>
                        <a:pt x="453" y="380"/>
                        <a:pt x="449" y="377"/>
                        <a:pt x="446" y="375"/>
                      </a:cubicBezTo>
                      <a:close/>
                      <a:moveTo>
                        <a:pt x="486" y="215"/>
                      </a:moveTo>
                      <a:cubicBezTo>
                        <a:pt x="487" y="219"/>
                        <a:pt x="488" y="224"/>
                        <a:pt x="489" y="229"/>
                      </a:cubicBezTo>
                      <a:cubicBezTo>
                        <a:pt x="481" y="224"/>
                        <a:pt x="472" y="222"/>
                        <a:pt x="463" y="221"/>
                      </a:cubicBezTo>
                      <a:cubicBezTo>
                        <a:pt x="463" y="216"/>
                        <a:pt x="463" y="211"/>
                        <a:pt x="463" y="207"/>
                      </a:cubicBezTo>
                      <a:cubicBezTo>
                        <a:pt x="465" y="207"/>
                        <a:pt x="468" y="208"/>
                        <a:pt x="470" y="208"/>
                      </a:cubicBezTo>
                      <a:cubicBezTo>
                        <a:pt x="475" y="210"/>
                        <a:pt x="480" y="213"/>
                        <a:pt x="486" y="215"/>
                      </a:cubicBezTo>
                      <a:cubicBezTo>
                        <a:pt x="486" y="215"/>
                        <a:pt x="486" y="215"/>
                        <a:pt x="486" y="215"/>
                      </a:cubicBezTo>
                      <a:close/>
                      <a:moveTo>
                        <a:pt x="464" y="224"/>
                      </a:moveTo>
                      <a:cubicBezTo>
                        <a:pt x="472" y="226"/>
                        <a:pt x="481" y="229"/>
                        <a:pt x="488" y="234"/>
                      </a:cubicBezTo>
                      <a:cubicBezTo>
                        <a:pt x="488" y="235"/>
                        <a:pt x="489" y="235"/>
                        <a:pt x="490" y="235"/>
                      </a:cubicBezTo>
                      <a:cubicBezTo>
                        <a:pt x="490" y="240"/>
                        <a:pt x="491" y="245"/>
                        <a:pt x="491" y="249"/>
                      </a:cubicBezTo>
                      <a:cubicBezTo>
                        <a:pt x="482" y="246"/>
                        <a:pt x="473" y="245"/>
                        <a:pt x="463" y="242"/>
                      </a:cubicBezTo>
                      <a:cubicBezTo>
                        <a:pt x="464" y="236"/>
                        <a:pt x="464" y="230"/>
                        <a:pt x="464" y="224"/>
                      </a:cubicBezTo>
                      <a:close/>
                      <a:moveTo>
                        <a:pt x="485" y="208"/>
                      </a:moveTo>
                      <a:cubicBezTo>
                        <a:pt x="479" y="205"/>
                        <a:pt x="470" y="204"/>
                        <a:pt x="462" y="203"/>
                      </a:cubicBezTo>
                      <a:cubicBezTo>
                        <a:pt x="462" y="199"/>
                        <a:pt x="461" y="195"/>
                        <a:pt x="461" y="190"/>
                      </a:cubicBezTo>
                      <a:cubicBezTo>
                        <a:pt x="467" y="194"/>
                        <a:pt x="473" y="197"/>
                        <a:pt x="479" y="201"/>
                      </a:cubicBezTo>
                      <a:cubicBezTo>
                        <a:pt x="482" y="203"/>
                        <a:pt x="485" y="198"/>
                        <a:pt x="482" y="196"/>
                      </a:cubicBezTo>
                      <a:cubicBezTo>
                        <a:pt x="476" y="191"/>
                        <a:pt x="468" y="189"/>
                        <a:pt x="460" y="186"/>
                      </a:cubicBezTo>
                      <a:cubicBezTo>
                        <a:pt x="460" y="181"/>
                        <a:pt x="459" y="177"/>
                        <a:pt x="458" y="172"/>
                      </a:cubicBezTo>
                      <a:cubicBezTo>
                        <a:pt x="461" y="174"/>
                        <a:pt x="464" y="176"/>
                        <a:pt x="468" y="178"/>
                      </a:cubicBezTo>
                      <a:cubicBezTo>
                        <a:pt x="472" y="181"/>
                        <a:pt x="476" y="184"/>
                        <a:pt x="480" y="184"/>
                      </a:cubicBezTo>
                      <a:cubicBezTo>
                        <a:pt x="481" y="185"/>
                        <a:pt x="481" y="186"/>
                        <a:pt x="482" y="187"/>
                      </a:cubicBezTo>
                      <a:cubicBezTo>
                        <a:pt x="483" y="194"/>
                        <a:pt x="484" y="201"/>
                        <a:pt x="485" y="208"/>
                      </a:cubicBezTo>
                      <a:close/>
                      <a:moveTo>
                        <a:pt x="476" y="177"/>
                      </a:moveTo>
                      <a:cubicBezTo>
                        <a:pt x="474" y="176"/>
                        <a:pt x="473" y="176"/>
                        <a:pt x="472" y="175"/>
                      </a:cubicBezTo>
                      <a:cubicBezTo>
                        <a:pt x="467" y="173"/>
                        <a:pt x="462" y="171"/>
                        <a:pt x="457" y="168"/>
                      </a:cubicBezTo>
                      <a:cubicBezTo>
                        <a:pt x="457" y="166"/>
                        <a:pt x="456" y="163"/>
                        <a:pt x="455" y="161"/>
                      </a:cubicBezTo>
                      <a:cubicBezTo>
                        <a:pt x="458" y="162"/>
                        <a:pt x="460" y="163"/>
                        <a:pt x="463" y="164"/>
                      </a:cubicBezTo>
                      <a:cubicBezTo>
                        <a:pt x="465" y="164"/>
                        <a:pt x="467" y="165"/>
                        <a:pt x="469" y="166"/>
                      </a:cubicBezTo>
                      <a:cubicBezTo>
                        <a:pt x="471" y="170"/>
                        <a:pt x="474" y="173"/>
                        <a:pt x="476" y="177"/>
                      </a:cubicBezTo>
                      <a:close/>
                      <a:moveTo>
                        <a:pt x="462" y="263"/>
                      </a:moveTo>
                      <a:cubicBezTo>
                        <a:pt x="463" y="257"/>
                        <a:pt x="463" y="252"/>
                        <a:pt x="463" y="246"/>
                      </a:cubicBezTo>
                      <a:cubicBezTo>
                        <a:pt x="473" y="250"/>
                        <a:pt x="483" y="253"/>
                        <a:pt x="492" y="257"/>
                      </a:cubicBezTo>
                      <a:cubicBezTo>
                        <a:pt x="492" y="262"/>
                        <a:pt x="492" y="267"/>
                        <a:pt x="492" y="272"/>
                      </a:cubicBezTo>
                      <a:cubicBezTo>
                        <a:pt x="484" y="267"/>
                        <a:pt x="471" y="265"/>
                        <a:pt x="462" y="263"/>
                      </a:cubicBezTo>
                      <a:close/>
                      <a:moveTo>
                        <a:pt x="453" y="144"/>
                      </a:moveTo>
                      <a:cubicBezTo>
                        <a:pt x="457" y="149"/>
                        <a:pt x="461" y="155"/>
                        <a:pt x="465" y="160"/>
                      </a:cubicBezTo>
                      <a:cubicBezTo>
                        <a:pt x="464" y="160"/>
                        <a:pt x="463" y="160"/>
                        <a:pt x="462" y="159"/>
                      </a:cubicBezTo>
                      <a:cubicBezTo>
                        <a:pt x="459" y="159"/>
                        <a:pt x="457" y="158"/>
                        <a:pt x="455" y="158"/>
                      </a:cubicBezTo>
                      <a:cubicBezTo>
                        <a:pt x="454" y="157"/>
                        <a:pt x="454" y="155"/>
                        <a:pt x="454" y="154"/>
                      </a:cubicBezTo>
                      <a:cubicBezTo>
                        <a:pt x="452" y="148"/>
                        <a:pt x="450" y="143"/>
                        <a:pt x="448" y="138"/>
                      </a:cubicBezTo>
                      <a:cubicBezTo>
                        <a:pt x="450" y="140"/>
                        <a:pt x="451" y="142"/>
                        <a:pt x="453" y="144"/>
                      </a:cubicBezTo>
                      <a:close/>
                      <a:moveTo>
                        <a:pt x="28" y="174"/>
                      </a:moveTo>
                      <a:cubicBezTo>
                        <a:pt x="38" y="136"/>
                        <a:pt x="59" y="101"/>
                        <a:pt x="87" y="74"/>
                      </a:cubicBezTo>
                      <a:cubicBezTo>
                        <a:pt x="93" y="80"/>
                        <a:pt x="102" y="84"/>
                        <a:pt x="110" y="85"/>
                      </a:cubicBezTo>
                      <a:cubicBezTo>
                        <a:pt x="111" y="86"/>
                        <a:pt x="112" y="84"/>
                        <a:pt x="110" y="83"/>
                      </a:cubicBezTo>
                      <a:cubicBezTo>
                        <a:pt x="102" y="81"/>
                        <a:pt x="97" y="76"/>
                        <a:pt x="90" y="71"/>
                      </a:cubicBezTo>
                      <a:cubicBezTo>
                        <a:pt x="95" y="66"/>
                        <a:pt x="101" y="62"/>
                        <a:pt x="107" y="57"/>
                      </a:cubicBezTo>
                      <a:cubicBezTo>
                        <a:pt x="108" y="57"/>
                        <a:pt x="109" y="56"/>
                        <a:pt x="109" y="56"/>
                      </a:cubicBezTo>
                      <a:cubicBezTo>
                        <a:pt x="114" y="61"/>
                        <a:pt x="120" y="65"/>
                        <a:pt x="125" y="69"/>
                      </a:cubicBezTo>
                      <a:cubicBezTo>
                        <a:pt x="126" y="70"/>
                        <a:pt x="127" y="69"/>
                        <a:pt x="126" y="68"/>
                      </a:cubicBezTo>
                      <a:cubicBezTo>
                        <a:pt x="123" y="64"/>
                        <a:pt x="119" y="60"/>
                        <a:pt x="116" y="56"/>
                      </a:cubicBezTo>
                      <a:cubicBezTo>
                        <a:pt x="115" y="55"/>
                        <a:pt x="114" y="54"/>
                        <a:pt x="113" y="53"/>
                      </a:cubicBezTo>
                      <a:cubicBezTo>
                        <a:pt x="159" y="21"/>
                        <a:pt x="215" y="19"/>
                        <a:pt x="269" y="27"/>
                      </a:cubicBezTo>
                      <a:cubicBezTo>
                        <a:pt x="329" y="36"/>
                        <a:pt x="383" y="61"/>
                        <a:pt x="417" y="111"/>
                      </a:cubicBezTo>
                      <a:cubicBezTo>
                        <a:pt x="406" y="102"/>
                        <a:pt x="385" y="103"/>
                        <a:pt x="373" y="100"/>
                      </a:cubicBezTo>
                      <a:cubicBezTo>
                        <a:pt x="372" y="100"/>
                        <a:pt x="372" y="101"/>
                        <a:pt x="373" y="101"/>
                      </a:cubicBezTo>
                      <a:cubicBezTo>
                        <a:pt x="380" y="104"/>
                        <a:pt x="388" y="106"/>
                        <a:pt x="396" y="108"/>
                      </a:cubicBezTo>
                      <a:cubicBezTo>
                        <a:pt x="401" y="109"/>
                        <a:pt x="406" y="111"/>
                        <a:pt x="410" y="113"/>
                      </a:cubicBezTo>
                      <a:cubicBezTo>
                        <a:pt x="414" y="115"/>
                        <a:pt x="417" y="118"/>
                        <a:pt x="421" y="121"/>
                      </a:cubicBezTo>
                      <a:cubicBezTo>
                        <a:pt x="421" y="121"/>
                        <a:pt x="423" y="121"/>
                        <a:pt x="423" y="120"/>
                      </a:cubicBezTo>
                      <a:cubicBezTo>
                        <a:pt x="424" y="121"/>
                        <a:pt x="425" y="122"/>
                        <a:pt x="425" y="123"/>
                      </a:cubicBezTo>
                      <a:cubicBezTo>
                        <a:pt x="432" y="136"/>
                        <a:pt x="438" y="149"/>
                        <a:pt x="441" y="163"/>
                      </a:cubicBezTo>
                      <a:cubicBezTo>
                        <a:pt x="435" y="149"/>
                        <a:pt x="413" y="150"/>
                        <a:pt x="401" y="144"/>
                      </a:cubicBezTo>
                      <a:cubicBezTo>
                        <a:pt x="400" y="144"/>
                        <a:pt x="399" y="145"/>
                        <a:pt x="400" y="146"/>
                      </a:cubicBezTo>
                      <a:cubicBezTo>
                        <a:pt x="414" y="152"/>
                        <a:pt x="438" y="151"/>
                        <a:pt x="442" y="169"/>
                      </a:cubicBezTo>
                      <a:cubicBezTo>
                        <a:pt x="442" y="170"/>
                        <a:pt x="443" y="170"/>
                        <a:pt x="443" y="169"/>
                      </a:cubicBezTo>
                      <a:cubicBezTo>
                        <a:pt x="456" y="224"/>
                        <a:pt x="447" y="286"/>
                        <a:pt x="428" y="336"/>
                      </a:cubicBezTo>
                      <a:cubicBezTo>
                        <a:pt x="421" y="356"/>
                        <a:pt x="409" y="373"/>
                        <a:pt x="394" y="388"/>
                      </a:cubicBezTo>
                      <a:cubicBezTo>
                        <a:pt x="394" y="386"/>
                        <a:pt x="394" y="384"/>
                        <a:pt x="394" y="382"/>
                      </a:cubicBezTo>
                      <a:cubicBezTo>
                        <a:pt x="394" y="377"/>
                        <a:pt x="394" y="373"/>
                        <a:pt x="394" y="368"/>
                      </a:cubicBezTo>
                      <a:cubicBezTo>
                        <a:pt x="394" y="367"/>
                        <a:pt x="392" y="367"/>
                        <a:pt x="391" y="368"/>
                      </a:cubicBezTo>
                      <a:cubicBezTo>
                        <a:pt x="391" y="373"/>
                        <a:pt x="391" y="377"/>
                        <a:pt x="390" y="382"/>
                      </a:cubicBezTo>
                      <a:cubicBezTo>
                        <a:pt x="390" y="385"/>
                        <a:pt x="389" y="389"/>
                        <a:pt x="390" y="392"/>
                      </a:cubicBezTo>
                      <a:cubicBezTo>
                        <a:pt x="382" y="399"/>
                        <a:pt x="374" y="406"/>
                        <a:pt x="366" y="411"/>
                      </a:cubicBezTo>
                      <a:cubicBezTo>
                        <a:pt x="366" y="405"/>
                        <a:pt x="366" y="400"/>
                        <a:pt x="366" y="394"/>
                      </a:cubicBezTo>
                      <a:cubicBezTo>
                        <a:pt x="366" y="393"/>
                        <a:pt x="365" y="393"/>
                        <a:pt x="365" y="394"/>
                      </a:cubicBezTo>
                      <a:cubicBezTo>
                        <a:pt x="363" y="411"/>
                        <a:pt x="363" y="411"/>
                        <a:pt x="363" y="411"/>
                      </a:cubicBezTo>
                      <a:cubicBezTo>
                        <a:pt x="363" y="412"/>
                        <a:pt x="363" y="413"/>
                        <a:pt x="362" y="414"/>
                      </a:cubicBezTo>
                      <a:cubicBezTo>
                        <a:pt x="351" y="421"/>
                        <a:pt x="338" y="428"/>
                        <a:pt x="326" y="433"/>
                      </a:cubicBezTo>
                      <a:cubicBezTo>
                        <a:pt x="328" y="424"/>
                        <a:pt x="331" y="415"/>
                        <a:pt x="336" y="406"/>
                      </a:cubicBezTo>
                      <a:cubicBezTo>
                        <a:pt x="337" y="405"/>
                        <a:pt x="334" y="403"/>
                        <a:pt x="334" y="405"/>
                      </a:cubicBezTo>
                      <a:cubicBezTo>
                        <a:pt x="328" y="414"/>
                        <a:pt x="325" y="424"/>
                        <a:pt x="323" y="435"/>
                      </a:cubicBezTo>
                      <a:cubicBezTo>
                        <a:pt x="308" y="440"/>
                        <a:pt x="293" y="445"/>
                        <a:pt x="279" y="448"/>
                      </a:cubicBezTo>
                      <a:cubicBezTo>
                        <a:pt x="244" y="454"/>
                        <a:pt x="211" y="450"/>
                        <a:pt x="179" y="440"/>
                      </a:cubicBezTo>
                      <a:cubicBezTo>
                        <a:pt x="179" y="440"/>
                        <a:pt x="178" y="439"/>
                        <a:pt x="178" y="439"/>
                      </a:cubicBezTo>
                      <a:cubicBezTo>
                        <a:pt x="165" y="433"/>
                        <a:pt x="151" y="429"/>
                        <a:pt x="138" y="424"/>
                      </a:cubicBezTo>
                      <a:cubicBezTo>
                        <a:pt x="127" y="418"/>
                        <a:pt x="116" y="412"/>
                        <a:pt x="105" y="406"/>
                      </a:cubicBezTo>
                      <a:cubicBezTo>
                        <a:pt x="107" y="399"/>
                        <a:pt x="108" y="393"/>
                        <a:pt x="111" y="386"/>
                      </a:cubicBezTo>
                      <a:cubicBezTo>
                        <a:pt x="111" y="385"/>
                        <a:pt x="110" y="385"/>
                        <a:pt x="109" y="386"/>
                      </a:cubicBezTo>
                      <a:cubicBezTo>
                        <a:pt x="106" y="392"/>
                        <a:pt x="104" y="398"/>
                        <a:pt x="102" y="405"/>
                      </a:cubicBezTo>
                      <a:cubicBezTo>
                        <a:pt x="98" y="402"/>
                        <a:pt x="94" y="400"/>
                        <a:pt x="90" y="397"/>
                      </a:cubicBezTo>
                      <a:cubicBezTo>
                        <a:pt x="77" y="386"/>
                        <a:pt x="66" y="371"/>
                        <a:pt x="56" y="356"/>
                      </a:cubicBezTo>
                      <a:cubicBezTo>
                        <a:pt x="61" y="346"/>
                        <a:pt x="66" y="337"/>
                        <a:pt x="69" y="326"/>
                      </a:cubicBezTo>
                      <a:cubicBezTo>
                        <a:pt x="69" y="326"/>
                        <a:pt x="68" y="325"/>
                        <a:pt x="68" y="326"/>
                      </a:cubicBezTo>
                      <a:cubicBezTo>
                        <a:pt x="65" y="336"/>
                        <a:pt x="60" y="346"/>
                        <a:pt x="55" y="355"/>
                      </a:cubicBezTo>
                      <a:cubicBezTo>
                        <a:pt x="52" y="349"/>
                        <a:pt x="49" y="343"/>
                        <a:pt x="45" y="337"/>
                      </a:cubicBezTo>
                      <a:cubicBezTo>
                        <a:pt x="43" y="332"/>
                        <a:pt x="40" y="327"/>
                        <a:pt x="38" y="322"/>
                      </a:cubicBezTo>
                      <a:cubicBezTo>
                        <a:pt x="45" y="310"/>
                        <a:pt x="53" y="299"/>
                        <a:pt x="58" y="286"/>
                      </a:cubicBezTo>
                      <a:cubicBezTo>
                        <a:pt x="62" y="294"/>
                        <a:pt x="65" y="301"/>
                        <a:pt x="70" y="308"/>
                      </a:cubicBezTo>
                      <a:cubicBezTo>
                        <a:pt x="78" y="321"/>
                        <a:pt x="85" y="337"/>
                        <a:pt x="94" y="351"/>
                      </a:cubicBezTo>
                      <a:cubicBezTo>
                        <a:pt x="89" y="360"/>
                        <a:pt x="86" y="370"/>
                        <a:pt x="83" y="380"/>
                      </a:cubicBezTo>
                      <a:cubicBezTo>
                        <a:pt x="82" y="381"/>
                        <a:pt x="85" y="382"/>
                        <a:pt x="85" y="380"/>
                      </a:cubicBezTo>
                      <a:cubicBezTo>
                        <a:pt x="88" y="371"/>
                        <a:pt x="91" y="362"/>
                        <a:pt x="95" y="353"/>
                      </a:cubicBezTo>
                      <a:cubicBezTo>
                        <a:pt x="98" y="359"/>
                        <a:pt x="102" y="363"/>
                        <a:pt x="106" y="368"/>
                      </a:cubicBezTo>
                      <a:cubicBezTo>
                        <a:pt x="123" y="387"/>
                        <a:pt x="143" y="395"/>
                        <a:pt x="167" y="402"/>
                      </a:cubicBezTo>
                      <a:cubicBezTo>
                        <a:pt x="169" y="403"/>
                        <a:pt x="170" y="400"/>
                        <a:pt x="168" y="399"/>
                      </a:cubicBezTo>
                      <a:cubicBezTo>
                        <a:pt x="152" y="388"/>
                        <a:pt x="132" y="383"/>
                        <a:pt x="117" y="369"/>
                      </a:cubicBezTo>
                      <a:cubicBezTo>
                        <a:pt x="102" y="355"/>
                        <a:pt x="98" y="334"/>
                        <a:pt x="86" y="318"/>
                      </a:cubicBezTo>
                      <a:cubicBezTo>
                        <a:pt x="59" y="281"/>
                        <a:pt x="48" y="240"/>
                        <a:pt x="61" y="196"/>
                      </a:cubicBezTo>
                      <a:cubicBezTo>
                        <a:pt x="76" y="142"/>
                        <a:pt x="132" y="45"/>
                        <a:pt x="198" y="50"/>
                      </a:cubicBezTo>
                      <a:cubicBezTo>
                        <a:pt x="202" y="50"/>
                        <a:pt x="202" y="45"/>
                        <a:pt x="198" y="44"/>
                      </a:cubicBezTo>
                      <a:cubicBezTo>
                        <a:pt x="156" y="40"/>
                        <a:pt x="120" y="71"/>
                        <a:pt x="94" y="110"/>
                      </a:cubicBezTo>
                      <a:cubicBezTo>
                        <a:pt x="94" y="110"/>
                        <a:pt x="94" y="110"/>
                        <a:pt x="94" y="110"/>
                      </a:cubicBezTo>
                      <a:cubicBezTo>
                        <a:pt x="86" y="107"/>
                        <a:pt x="77" y="104"/>
                        <a:pt x="71" y="98"/>
                      </a:cubicBezTo>
                      <a:cubicBezTo>
                        <a:pt x="69" y="96"/>
                        <a:pt x="66" y="99"/>
                        <a:pt x="68" y="100"/>
                      </a:cubicBezTo>
                      <a:cubicBezTo>
                        <a:pt x="76" y="106"/>
                        <a:pt x="85" y="109"/>
                        <a:pt x="94" y="110"/>
                      </a:cubicBezTo>
                      <a:cubicBezTo>
                        <a:pt x="74" y="138"/>
                        <a:pt x="60" y="169"/>
                        <a:pt x="53" y="193"/>
                      </a:cubicBezTo>
                      <a:cubicBezTo>
                        <a:pt x="46" y="214"/>
                        <a:pt x="45" y="236"/>
                        <a:pt x="49" y="257"/>
                      </a:cubicBezTo>
                      <a:cubicBezTo>
                        <a:pt x="44" y="261"/>
                        <a:pt x="38" y="265"/>
                        <a:pt x="32" y="269"/>
                      </a:cubicBezTo>
                      <a:cubicBezTo>
                        <a:pt x="30" y="270"/>
                        <a:pt x="27" y="272"/>
                        <a:pt x="24" y="275"/>
                      </a:cubicBezTo>
                      <a:cubicBezTo>
                        <a:pt x="18" y="242"/>
                        <a:pt x="20" y="207"/>
                        <a:pt x="28" y="174"/>
                      </a:cubicBezTo>
                      <a:close/>
                      <a:moveTo>
                        <a:pt x="296" y="485"/>
                      </a:moveTo>
                      <a:cubicBezTo>
                        <a:pt x="289" y="476"/>
                        <a:pt x="281" y="468"/>
                        <a:pt x="272" y="461"/>
                      </a:cubicBezTo>
                      <a:cubicBezTo>
                        <a:pt x="281" y="460"/>
                        <a:pt x="290" y="458"/>
                        <a:pt x="300" y="456"/>
                      </a:cubicBezTo>
                      <a:cubicBezTo>
                        <a:pt x="305" y="465"/>
                        <a:pt x="311" y="473"/>
                        <a:pt x="319" y="480"/>
                      </a:cubicBezTo>
                      <a:cubicBezTo>
                        <a:pt x="312" y="482"/>
                        <a:pt x="304" y="484"/>
                        <a:pt x="296" y="485"/>
                      </a:cubicBezTo>
                      <a:close/>
                      <a:moveTo>
                        <a:pt x="271" y="488"/>
                      </a:moveTo>
                      <a:cubicBezTo>
                        <a:pt x="267" y="483"/>
                        <a:pt x="263" y="478"/>
                        <a:pt x="259" y="473"/>
                      </a:cubicBezTo>
                      <a:cubicBezTo>
                        <a:pt x="256" y="470"/>
                        <a:pt x="253" y="466"/>
                        <a:pt x="250" y="463"/>
                      </a:cubicBezTo>
                      <a:cubicBezTo>
                        <a:pt x="256" y="462"/>
                        <a:pt x="263" y="462"/>
                        <a:pt x="269" y="461"/>
                      </a:cubicBezTo>
                      <a:cubicBezTo>
                        <a:pt x="277" y="469"/>
                        <a:pt x="283" y="478"/>
                        <a:pt x="289" y="486"/>
                      </a:cubicBezTo>
                      <a:cubicBezTo>
                        <a:pt x="283" y="487"/>
                        <a:pt x="277" y="488"/>
                        <a:pt x="271" y="488"/>
                      </a:cubicBezTo>
                      <a:close/>
                      <a:moveTo>
                        <a:pt x="205" y="460"/>
                      </a:moveTo>
                      <a:cubicBezTo>
                        <a:pt x="210" y="463"/>
                        <a:pt x="214" y="468"/>
                        <a:pt x="218" y="473"/>
                      </a:cubicBezTo>
                      <a:cubicBezTo>
                        <a:pt x="222" y="478"/>
                        <a:pt x="225" y="483"/>
                        <a:pt x="228" y="488"/>
                      </a:cubicBezTo>
                      <a:cubicBezTo>
                        <a:pt x="225" y="488"/>
                        <a:pt x="221" y="488"/>
                        <a:pt x="218" y="487"/>
                      </a:cubicBezTo>
                      <a:cubicBezTo>
                        <a:pt x="213" y="485"/>
                        <a:pt x="208" y="483"/>
                        <a:pt x="203" y="481"/>
                      </a:cubicBezTo>
                      <a:cubicBezTo>
                        <a:pt x="203" y="481"/>
                        <a:pt x="203" y="481"/>
                        <a:pt x="203" y="481"/>
                      </a:cubicBezTo>
                      <a:cubicBezTo>
                        <a:pt x="197" y="476"/>
                        <a:pt x="193" y="470"/>
                        <a:pt x="188" y="464"/>
                      </a:cubicBezTo>
                      <a:cubicBezTo>
                        <a:pt x="183" y="459"/>
                        <a:pt x="178" y="455"/>
                        <a:pt x="172" y="452"/>
                      </a:cubicBezTo>
                      <a:cubicBezTo>
                        <a:pt x="183" y="455"/>
                        <a:pt x="194" y="458"/>
                        <a:pt x="205" y="459"/>
                      </a:cubicBezTo>
                      <a:cubicBezTo>
                        <a:pt x="205" y="460"/>
                        <a:pt x="205" y="460"/>
                        <a:pt x="205" y="460"/>
                      </a:cubicBezTo>
                      <a:close/>
                      <a:moveTo>
                        <a:pt x="168" y="467"/>
                      </a:moveTo>
                      <a:cubicBezTo>
                        <a:pt x="161" y="459"/>
                        <a:pt x="155" y="452"/>
                        <a:pt x="150" y="444"/>
                      </a:cubicBezTo>
                      <a:cubicBezTo>
                        <a:pt x="153" y="446"/>
                        <a:pt x="157" y="447"/>
                        <a:pt x="160" y="448"/>
                      </a:cubicBezTo>
                      <a:cubicBezTo>
                        <a:pt x="159" y="448"/>
                        <a:pt x="158" y="448"/>
                        <a:pt x="157" y="448"/>
                      </a:cubicBezTo>
                      <a:cubicBezTo>
                        <a:pt x="157" y="448"/>
                        <a:pt x="156" y="448"/>
                        <a:pt x="157" y="448"/>
                      </a:cubicBezTo>
                      <a:cubicBezTo>
                        <a:pt x="171" y="450"/>
                        <a:pt x="180" y="465"/>
                        <a:pt x="188" y="475"/>
                      </a:cubicBezTo>
                      <a:cubicBezTo>
                        <a:pt x="181" y="473"/>
                        <a:pt x="174" y="470"/>
                        <a:pt x="168" y="467"/>
                      </a:cubicBezTo>
                      <a:close/>
                      <a:moveTo>
                        <a:pt x="135" y="449"/>
                      </a:moveTo>
                      <a:cubicBezTo>
                        <a:pt x="134" y="448"/>
                        <a:pt x="134" y="447"/>
                        <a:pt x="133" y="446"/>
                      </a:cubicBezTo>
                      <a:cubicBezTo>
                        <a:pt x="130" y="442"/>
                        <a:pt x="128" y="438"/>
                        <a:pt x="125" y="434"/>
                      </a:cubicBezTo>
                      <a:cubicBezTo>
                        <a:pt x="128" y="435"/>
                        <a:pt x="131" y="437"/>
                        <a:pt x="134" y="438"/>
                      </a:cubicBezTo>
                      <a:cubicBezTo>
                        <a:pt x="137" y="439"/>
                        <a:pt x="141" y="441"/>
                        <a:pt x="145" y="442"/>
                      </a:cubicBezTo>
                      <a:cubicBezTo>
                        <a:pt x="148" y="449"/>
                        <a:pt x="152" y="455"/>
                        <a:pt x="156" y="461"/>
                      </a:cubicBezTo>
                      <a:cubicBezTo>
                        <a:pt x="149" y="457"/>
                        <a:pt x="142" y="453"/>
                        <a:pt x="135" y="449"/>
                      </a:cubicBezTo>
                      <a:close/>
                      <a:moveTo>
                        <a:pt x="58" y="285"/>
                      </a:moveTo>
                      <a:cubicBezTo>
                        <a:pt x="53" y="297"/>
                        <a:pt x="43" y="307"/>
                        <a:pt x="36" y="318"/>
                      </a:cubicBezTo>
                      <a:cubicBezTo>
                        <a:pt x="32" y="306"/>
                        <a:pt x="28" y="294"/>
                        <a:pt x="26" y="282"/>
                      </a:cubicBezTo>
                      <a:cubicBezTo>
                        <a:pt x="26" y="281"/>
                        <a:pt x="27" y="280"/>
                        <a:pt x="28" y="279"/>
                      </a:cubicBezTo>
                      <a:cubicBezTo>
                        <a:pt x="30" y="275"/>
                        <a:pt x="33" y="273"/>
                        <a:pt x="36" y="270"/>
                      </a:cubicBezTo>
                      <a:cubicBezTo>
                        <a:pt x="40" y="266"/>
                        <a:pt x="45" y="263"/>
                        <a:pt x="50" y="258"/>
                      </a:cubicBezTo>
                      <a:cubicBezTo>
                        <a:pt x="52" y="268"/>
                        <a:pt x="54" y="276"/>
                        <a:pt x="58" y="285"/>
                      </a:cubicBezTo>
                      <a:close/>
                      <a:moveTo>
                        <a:pt x="102" y="423"/>
                      </a:moveTo>
                      <a:cubicBezTo>
                        <a:pt x="108" y="426"/>
                        <a:pt x="113" y="429"/>
                        <a:pt x="118" y="431"/>
                      </a:cubicBezTo>
                      <a:cubicBezTo>
                        <a:pt x="119" y="432"/>
                        <a:pt x="120" y="432"/>
                        <a:pt x="120" y="432"/>
                      </a:cubicBezTo>
                      <a:cubicBezTo>
                        <a:pt x="122" y="435"/>
                        <a:pt x="124" y="439"/>
                        <a:pt x="126" y="442"/>
                      </a:cubicBezTo>
                      <a:cubicBezTo>
                        <a:pt x="123" y="440"/>
                        <a:pt x="119" y="438"/>
                        <a:pt x="116" y="435"/>
                      </a:cubicBezTo>
                      <a:cubicBezTo>
                        <a:pt x="111" y="431"/>
                        <a:pt x="107" y="427"/>
                        <a:pt x="102" y="423"/>
                      </a:cubicBezTo>
                      <a:close/>
                      <a:moveTo>
                        <a:pt x="240" y="489"/>
                      </a:moveTo>
                      <a:cubicBezTo>
                        <a:pt x="235" y="482"/>
                        <a:pt x="229" y="474"/>
                        <a:pt x="223" y="468"/>
                      </a:cubicBezTo>
                      <a:cubicBezTo>
                        <a:pt x="222" y="466"/>
                        <a:pt x="220" y="464"/>
                        <a:pt x="217" y="461"/>
                      </a:cubicBezTo>
                      <a:cubicBezTo>
                        <a:pt x="226" y="462"/>
                        <a:pt x="235" y="463"/>
                        <a:pt x="244" y="463"/>
                      </a:cubicBezTo>
                      <a:cubicBezTo>
                        <a:pt x="247" y="468"/>
                        <a:pt x="251" y="474"/>
                        <a:pt x="255" y="479"/>
                      </a:cubicBezTo>
                      <a:cubicBezTo>
                        <a:pt x="257" y="482"/>
                        <a:pt x="259" y="486"/>
                        <a:pt x="260" y="489"/>
                      </a:cubicBezTo>
                      <a:cubicBezTo>
                        <a:pt x="254" y="489"/>
                        <a:pt x="247" y="489"/>
                        <a:pt x="240" y="489"/>
                      </a:cubicBezTo>
                      <a:close/>
                      <a:moveTo>
                        <a:pt x="327" y="478"/>
                      </a:moveTo>
                      <a:cubicBezTo>
                        <a:pt x="327" y="477"/>
                        <a:pt x="327" y="477"/>
                        <a:pt x="326" y="477"/>
                      </a:cubicBezTo>
                      <a:cubicBezTo>
                        <a:pt x="317" y="471"/>
                        <a:pt x="309" y="464"/>
                        <a:pt x="302" y="456"/>
                      </a:cubicBezTo>
                      <a:cubicBezTo>
                        <a:pt x="311" y="453"/>
                        <a:pt x="319" y="451"/>
                        <a:pt x="328" y="447"/>
                      </a:cubicBezTo>
                      <a:cubicBezTo>
                        <a:pt x="331" y="451"/>
                        <a:pt x="334" y="455"/>
                        <a:pt x="338" y="458"/>
                      </a:cubicBezTo>
                      <a:cubicBezTo>
                        <a:pt x="341" y="461"/>
                        <a:pt x="345" y="466"/>
                        <a:pt x="349" y="470"/>
                      </a:cubicBezTo>
                      <a:cubicBezTo>
                        <a:pt x="342" y="473"/>
                        <a:pt x="335" y="475"/>
                        <a:pt x="327" y="4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baseline="-25000" dirty="0">
                    <a:solidFill>
                      <a:schemeClr val="accent4"/>
                    </a:solidFill>
                    <a:latin typeface="Chalk Board" panose="02000500000000000000" pitchFamily="2" charset="0"/>
                  </a:endParaRPr>
                </a:p>
              </p:txBody>
            </p:sp>
            <p:sp>
              <p:nvSpPr>
                <p:cNvPr id="34" name="Freeform 189">
                  <a:extLst>
                    <a:ext uri="{FF2B5EF4-FFF2-40B4-BE49-F238E27FC236}">
                      <a16:creationId xmlns:a16="http://schemas.microsoft.com/office/drawing/2014/main" id="{1878B39B-07CD-4534-8867-F7518BC6BB6C}"/>
                    </a:ext>
                  </a:extLst>
                </p:cNvPr>
                <p:cNvSpPr>
                  <a:spLocks/>
                </p:cNvSpPr>
                <p:nvPr/>
              </p:nvSpPr>
              <p:spPr bwMode="auto">
                <a:xfrm>
                  <a:off x="5438" y="3092"/>
                  <a:ext cx="6" cy="38"/>
                </a:xfrm>
                <a:custGeom>
                  <a:avLst/>
                  <a:gdLst>
                    <a:gd name="T0" fmla="*/ 5 w 5"/>
                    <a:gd name="T1" fmla="*/ 0 h 31"/>
                    <a:gd name="T2" fmla="*/ 0 w 5"/>
                    <a:gd name="T3" fmla="*/ 28 h 31"/>
                    <a:gd name="T4" fmla="*/ 4 w 5"/>
                    <a:gd name="T5" fmla="*/ 28 h 31"/>
                    <a:gd name="T6" fmla="*/ 5 w 5"/>
                    <a:gd name="T7" fmla="*/ 0 h 31"/>
                  </a:gdLst>
                  <a:ahLst/>
                  <a:cxnLst>
                    <a:cxn ang="0">
                      <a:pos x="T0" y="T1"/>
                    </a:cxn>
                    <a:cxn ang="0">
                      <a:pos x="T2" y="T3"/>
                    </a:cxn>
                    <a:cxn ang="0">
                      <a:pos x="T4" y="T5"/>
                    </a:cxn>
                    <a:cxn ang="0">
                      <a:pos x="T6" y="T7"/>
                    </a:cxn>
                  </a:cxnLst>
                  <a:rect l="0" t="0" r="r" b="b"/>
                  <a:pathLst>
                    <a:path w="5" h="31">
                      <a:moveTo>
                        <a:pt x="5" y="0"/>
                      </a:moveTo>
                      <a:cubicBezTo>
                        <a:pt x="2" y="9"/>
                        <a:pt x="0" y="19"/>
                        <a:pt x="0" y="28"/>
                      </a:cubicBezTo>
                      <a:cubicBezTo>
                        <a:pt x="1" y="31"/>
                        <a:pt x="4" y="31"/>
                        <a:pt x="4" y="28"/>
                      </a:cubicBezTo>
                      <a:cubicBezTo>
                        <a:pt x="5" y="20"/>
                        <a:pt x="2"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35" name="Freeform 194">
                  <a:extLst>
                    <a:ext uri="{FF2B5EF4-FFF2-40B4-BE49-F238E27FC236}">
                      <a16:creationId xmlns:a16="http://schemas.microsoft.com/office/drawing/2014/main" id="{4AD61D00-5CE2-005D-855A-22FFD0038843}"/>
                    </a:ext>
                  </a:extLst>
                </p:cNvPr>
                <p:cNvSpPr>
                  <a:spLocks/>
                </p:cNvSpPr>
                <p:nvPr/>
              </p:nvSpPr>
              <p:spPr bwMode="auto">
                <a:xfrm>
                  <a:off x="5560" y="2728"/>
                  <a:ext cx="248" cy="451"/>
                </a:xfrm>
                <a:custGeom>
                  <a:avLst/>
                  <a:gdLst>
                    <a:gd name="T0" fmla="*/ 4 w 203"/>
                    <a:gd name="T1" fmla="*/ 8 h 370"/>
                    <a:gd name="T2" fmla="*/ 11 w 203"/>
                    <a:gd name="T3" fmla="*/ 358 h 370"/>
                    <a:gd name="T4" fmla="*/ 10 w 203"/>
                    <a:gd name="T5" fmla="*/ 360 h 370"/>
                    <a:gd name="T6" fmla="*/ 119 w 203"/>
                    <a:gd name="T7" fmla="*/ 319 h 370"/>
                    <a:gd name="T8" fmla="*/ 151 w 203"/>
                    <a:gd name="T9" fmla="*/ 177 h 370"/>
                    <a:gd name="T10" fmla="*/ 78 w 203"/>
                    <a:gd name="T11" fmla="*/ 29 h 370"/>
                    <a:gd name="T12" fmla="*/ 87 w 203"/>
                    <a:gd name="T13" fmla="*/ 29 h 370"/>
                    <a:gd name="T14" fmla="*/ 103 w 203"/>
                    <a:gd name="T15" fmla="*/ 34 h 370"/>
                    <a:gd name="T16" fmla="*/ 105 w 203"/>
                    <a:gd name="T17" fmla="*/ 31 h 370"/>
                    <a:gd name="T18" fmla="*/ 76 w 203"/>
                    <a:gd name="T19" fmla="*/ 28 h 370"/>
                    <a:gd name="T20" fmla="*/ 4 w 203"/>
                    <a:gd name="T21" fmla="*/ 1 h 370"/>
                    <a:gd name="T22" fmla="*/ 4 w 203"/>
                    <a:gd name="T23" fmla="*/ 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370">
                      <a:moveTo>
                        <a:pt x="4" y="8"/>
                      </a:moveTo>
                      <a:cubicBezTo>
                        <a:pt x="180" y="22"/>
                        <a:pt x="203" y="360"/>
                        <a:pt x="11" y="358"/>
                      </a:cubicBezTo>
                      <a:cubicBezTo>
                        <a:pt x="9" y="358"/>
                        <a:pt x="9" y="360"/>
                        <a:pt x="10" y="360"/>
                      </a:cubicBezTo>
                      <a:cubicBezTo>
                        <a:pt x="51" y="370"/>
                        <a:pt x="93" y="350"/>
                        <a:pt x="119" y="319"/>
                      </a:cubicBezTo>
                      <a:cubicBezTo>
                        <a:pt x="151" y="281"/>
                        <a:pt x="151" y="223"/>
                        <a:pt x="151" y="177"/>
                      </a:cubicBezTo>
                      <a:cubicBezTo>
                        <a:pt x="150" y="121"/>
                        <a:pt x="123" y="63"/>
                        <a:pt x="78" y="29"/>
                      </a:cubicBezTo>
                      <a:cubicBezTo>
                        <a:pt x="81" y="29"/>
                        <a:pt x="84" y="29"/>
                        <a:pt x="87" y="29"/>
                      </a:cubicBezTo>
                      <a:cubicBezTo>
                        <a:pt x="93" y="30"/>
                        <a:pt x="98" y="33"/>
                        <a:pt x="103" y="34"/>
                      </a:cubicBezTo>
                      <a:cubicBezTo>
                        <a:pt x="105" y="34"/>
                        <a:pt x="107" y="32"/>
                        <a:pt x="105" y="31"/>
                      </a:cubicBezTo>
                      <a:cubicBezTo>
                        <a:pt x="97" y="26"/>
                        <a:pt x="86" y="26"/>
                        <a:pt x="76" y="28"/>
                      </a:cubicBezTo>
                      <a:cubicBezTo>
                        <a:pt x="56" y="13"/>
                        <a:pt x="31" y="3"/>
                        <a:pt x="4" y="1"/>
                      </a:cubicBezTo>
                      <a:cubicBezTo>
                        <a:pt x="0"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36" name="Freeform 195">
                  <a:extLst>
                    <a:ext uri="{FF2B5EF4-FFF2-40B4-BE49-F238E27FC236}">
                      <a16:creationId xmlns:a16="http://schemas.microsoft.com/office/drawing/2014/main" id="{6AF68DD7-4EF9-4E78-47E5-09B42A19578C}"/>
                    </a:ext>
                  </a:extLst>
                </p:cNvPr>
                <p:cNvSpPr>
                  <a:spLocks/>
                </p:cNvSpPr>
                <p:nvPr/>
              </p:nvSpPr>
              <p:spPr bwMode="auto">
                <a:xfrm>
                  <a:off x="5299" y="2815"/>
                  <a:ext cx="35" cy="9"/>
                </a:xfrm>
                <a:custGeom>
                  <a:avLst/>
                  <a:gdLst>
                    <a:gd name="T0" fmla="*/ 3 w 29"/>
                    <a:gd name="T1" fmla="*/ 7 h 8"/>
                    <a:gd name="T2" fmla="*/ 27 w 29"/>
                    <a:gd name="T3" fmla="*/ 8 h 8"/>
                    <a:gd name="T4" fmla="*/ 28 w 29"/>
                    <a:gd name="T5" fmla="*/ 6 h 8"/>
                    <a:gd name="T6" fmla="*/ 2 w 29"/>
                    <a:gd name="T7" fmla="*/ 4 h 8"/>
                    <a:gd name="T8" fmla="*/ 3 w 29"/>
                    <a:gd name="T9" fmla="*/ 7 h 8"/>
                  </a:gdLst>
                  <a:ahLst/>
                  <a:cxnLst>
                    <a:cxn ang="0">
                      <a:pos x="T0" y="T1"/>
                    </a:cxn>
                    <a:cxn ang="0">
                      <a:pos x="T2" y="T3"/>
                    </a:cxn>
                    <a:cxn ang="0">
                      <a:pos x="T4" y="T5"/>
                    </a:cxn>
                    <a:cxn ang="0">
                      <a:pos x="T6" y="T7"/>
                    </a:cxn>
                    <a:cxn ang="0">
                      <a:pos x="T8" y="T9"/>
                    </a:cxn>
                  </a:cxnLst>
                  <a:rect l="0" t="0" r="r" b="b"/>
                  <a:pathLst>
                    <a:path w="29" h="8">
                      <a:moveTo>
                        <a:pt x="3" y="7"/>
                      </a:moveTo>
                      <a:cubicBezTo>
                        <a:pt x="11" y="3"/>
                        <a:pt x="19" y="3"/>
                        <a:pt x="27" y="8"/>
                      </a:cubicBezTo>
                      <a:cubicBezTo>
                        <a:pt x="28" y="8"/>
                        <a:pt x="29" y="6"/>
                        <a:pt x="28" y="6"/>
                      </a:cubicBezTo>
                      <a:cubicBezTo>
                        <a:pt x="19" y="0"/>
                        <a:pt x="11" y="0"/>
                        <a:pt x="2" y="4"/>
                      </a:cubicBezTo>
                      <a:cubicBezTo>
                        <a:pt x="0" y="5"/>
                        <a:pt x="1"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37" name="Freeform 196">
                  <a:extLst>
                    <a:ext uri="{FF2B5EF4-FFF2-40B4-BE49-F238E27FC236}">
                      <a16:creationId xmlns:a16="http://schemas.microsoft.com/office/drawing/2014/main" id="{91867DD4-3F21-F5B9-EB3B-0AE5A98DB583}"/>
                    </a:ext>
                  </a:extLst>
                </p:cNvPr>
                <p:cNvSpPr>
                  <a:spLocks/>
                </p:cNvSpPr>
                <p:nvPr/>
              </p:nvSpPr>
              <p:spPr bwMode="auto">
                <a:xfrm>
                  <a:off x="5285" y="2851"/>
                  <a:ext cx="27" cy="5"/>
                </a:xfrm>
                <a:custGeom>
                  <a:avLst/>
                  <a:gdLst>
                    <a:gd name="T0" fmla="*/ 2 w 22"/>
                    <a:gd name="T1" fmla="*/ 3 h 4"/>
                    <a:gd name="T2" fmla="*/ 20 w 22"/>
                    <a:gd name="T3" fmla="*/ 3 h 4"/>
                    <a:gd name="T4" fmla="*/ 20 w 22"/>
                    <a:gd name="T5" fmla="*/ 1 h 4"/>
                    <a:gd name="T6" fmla="*/ 2 w 22"/>
                    <a:gd name="T7" fmla="*/ 0 h 4"/>
                    <a:gd name="T8" fmla="*/ 2 w 22"/>
                    <a:gd name="T9" fmla="*/ 3 h 4"/>
                  </a:gdLst>
                  <a:ahLst/>
                  <a:cxnLst>
                    <a:cxn ang="0">
                      <a:pos x="T0" y="T1"/>
                    </a:cxn>
                    <a:cxn ang="0">
                      <a:pos x="T2" y="T3"/>
                    </a:cxn>
                    <a:cxn ang="0">
                      <a:pos x="T4" y="T5"/>
                    </a:cxn>
                    <a:cxn ang="0">
                      <a:pos x="T6" y="T7"/>
                    </a:cxn>
                    <a:cxn ang="0">
                      <a:pos x="T8" y="T9"/>
                    </a:cxn>
                  </a:cxnLst>
                  <a:rect l="0" t="0" r="r" b="b"/>
                  <a:pathLst>
                    <a:path w="22" h="4">
                      <a:moveTo>
                        <a:pt x="2" y="3"/>
                      </a:moveTo>
                      <a:cubicBezTo>
                        <a:pt x="8" y="3"/>
                        <a:pt x="14" y="3"/>
                        <a:pt x="20" y="3"/>
                      </a:cubicBezTo>
                      <a:cubicBezTo>
                        <a:pt x="22" y="4"/>
                        <a:pt x="22" y="1"/>
                        <a:pt x="20" y="1"/>
                      </a:cubicBezTo>
                      <a:cubicBezTo>
                        <a:pt x="14" y="1"/>
                        <a:pt x="8" y="0"/>
                        <a:pt x="2" y="0"/>
                      </a:cubicBezTo>
                      <a:cubicBezTo>
                        <a:pt x="0" y="0"/>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38" name="Freeform 197">
                  <a:extLst>
                    <a:ext uri="{FF2B5EF4-FFF2-40B4-BE49-F238E27FC236}">
                      <a16:creationId xmlns:a16="http://schemas.microsoft.com/office/drawing/2014/main" id="{D979E312-64B7-4316-E671-9F1CB07E95F1}"/>
                    </a:ext>
                  </a:extLst>
                </p:cNvPr>
                <p:cNvSpPr>
                  <a:spLocks/>
                </p:cNvSpPr>
                <p:nvPr/>
              </p:nvSpPr>
              <p:spPr bwMode="auto">
                <a:xfrm>
                  <a:off x="5287" y="2884"/>
                  <a:ext cx="21" cy="7"/>
                </a:xfrm>
                <a:custGeom>
                  <a:avLst/>
                  <a:gdLst>
                    <a:gd name="T0" fmla="*/ 3 w 17"/>
                    <a:gd name="T1" fmla="*/ 5 h 6"/>
                    <a:gd name="T2" fmla="*/ 15 w 17"/>
                    <a:gd name="T3" fmla="*/ 3 h 6"/>
                    <a:gd name="T4" fmla="*/ 16 w 17"/>
                    <a:gd name="T5" fmla="*/ 0 h 6"/>
                    <a:gd name="T6" fmla="*/ 1 w 17"/>
                    <a:gd name="T7" fmla="*/ 3 h 6"/>
                    <a:gd name="T8" fmla="*/ 3 w 17"/>
                    <a:gd name="T9" fmla="*/ 5 h 6"/>
                  </a:gdLst>
                  <a:ahLst/>
                  <a:cxnLst>
                    <a:cxn ang="0">
                      <a:pos x="T0" y="T1"/>
                    </a:cxn>
                    <a:cxn ang="0">
                      <a:pos x="T2" y="T3"/>
                    </a:cxn>
                    <a:cxn ang="0">
                      <a:pos x="T4" y="T5"/>
                    </a:cxn>
                    <a:cxn ang="0">
                      <a:pos x="T6" y="T7"/>
                    </a:cxn>
                    <a:cxn ang="0">
                      <a:pos x="T8" y="T9"/>
                    </a:cxn>
                  </a:cxnLst>
                  <a:rect l="0" t="0" r="r" b="b"/>
                  <a:pathLst>
                    <a:path w="17" h="6">
                      <a:moveTo>
                        <a:pt x="3" y="5"/>
                      </a:moveTo>
                      <a:cubicBezTo>
                        <a:pt x="6" y="2"/>
                        <a:pt x="11" y="2"/>
                        <a:pt x="15" y="3"/>
                      </a:cubicBezTo>
                      <a:cubicBezTo>
                        <a:pt x="17" y="3"/>
                        <a:pt x="17" y="0"/>
                        <a:pt x="16" y="0"/>
                      </a:cubicBezTo>
                      <a:cubicBezTo>
                        <a:pt x="11" y="0"/>
                        <a:pt x="5" y="0"/>
                        <a:pt x="1" y="3"/>
                      </a:cubicBezTo>
                      <a:cubicBezTo>
                        <a:pt x="0" y="4"/>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39" name="Freeform 198">
                  <a:extLst>
                    <a:ext uri="{FF2B5EF4-FFF2-40B4-BE49-F238E27FC236}">
                      <a16:creationId xmlns:a16="http://schemas.microsoft.com/office/drawing/2014/main" id="{9B554668-6CC2-1E2F-567C-E39109DD84E4}"/>
                    </a:ext>
                  </a:extLst>
                </p:cNvPr>
                <p:cNvSpPr>
                  <a:spLocks/>
                </p:cNvSpPr>
                <p:nvPr/>
              </p:nvSpPr>
              <p:spPr bwMode="auto">
                <a:xfrm>
                  <a:off x="5274" y="2913"/>
                  <a:ext cx="23" cy="12"/>
                </a:xfrm>
                <a:custGeom>
                  <a:avLst/>
                  <a:gdLst>
                    <a:gd name="T0" fmla="*/ 3 w 19"/>
                    <a:gd name="T1" fmla="*/ 9 h 10"/>
                    <a:gd name="T2" fmla="*/ 9 w 19"/>
                    <a:gd name="T3" fmla="*/ 3 h 10"/>
                    <a:gd name="T4" fmla="*/ 19 w 19"/>
                    <a:gd name="T5" fmla="*/ 1 h 10"/>
                    <a:gd name="T6" fmla="*/ 19 w 19"/>
                    <a:gd name="T7" fmla="*/ 0 h 10"/>
                    <a:gd name="T8" fmla="*/ 14 w 19"/>
                    <a:gd name="T9" fmla="*/ 0 h 10"/>
                    <a:gd name="T10" fmla="*/ 9 w 19"/>
                    <a:gd name="T11" fmla="*/ 1 h 10"/>
                    <a:gd name="T12" fmla="*/ 1 w 19"/>
                    <a:gd name="T13" fmla="*/ 7 h 10"/>
                    <a:gd name="T14" fmla="*/ 3 w 19"/>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3" y="9"/>
                      </a:moveTo>
                      <a:cubicBezTo>
                        <a:pt x="5" y="6"/>
                        <a:pt x="7" y="4"/>
                        <a:pt x="9" y="3"/>
                      </a:cubicBezTo>
                      <a:cubicBezTo>
                        <a:pt x="12" y="1"/>
                        <a:pt x="16" y="0"/>
                        <a:pt x="19" y="1"/>
                      </a:cubicBezTo>
                      <a:cubicBezTo>
                        <a:pt x="19" y="1"/>
                        <a:pt x="19" y="0"/>
                        <a:pt x="19" y="0"/>
                      </a:cubicBezTo>
                      <a:cubicBezTo>
                        <a:pt x="17" y="1"/>
                        <a:pt x="15" y="0"/>
                        <a:pt x="14" y="0"/>
                      </a:cubicBezTo>
                      <a:cubicBezTo>
                        <a:pt x="12" y="1"/>
                        <a:pt x="10" y="1"/>
                        <a:pt x="9" y="1"/>
                      </a:cubicBezTo>
                      <a:cubicBezTo>
                        <a:pt x="6" y="3"/>
                        <a:pt x="3" y="5"/>
                        <a:pt x="1" y="7"/>
                      </a:cubicBezTo>
                      <a:cubicBezTo>
                        <a:pt x="0" y="8"/>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40" name="Freeform 199">
                  <a:extLst>
                    <a:ext uri="{FF2B5EF4-FFF2-40B4-BE49-F238E27FC236}">
                      <a16:creationId xmlns:a16="http://schemas.microsoft.com/office/drawing/2014/main" id="{0AB24213-0F81-D4FD-A005-4CEA7FE5B4AF}"/>
                    </a:ext>
                  </a:extLst>
                </p:cNvPr>
                <p:cNvSpPr>
                  <a:spLocks/>
                </p:cNvSpPr>
                <p:nvPr/>
              </p:nvSpPr>
              <p:spPr bwMode="auto">
                <a:xfrm>
                  <a:off x="5745" y="2896"/>
                  <a:ext cx="33" cy="54"/>
                </a:xfrm>
                <a:custGeom>
                  <a:avLst/>
                  <a:gdLst>
                    <a:gd name="T0" fmla="*/ 24 w 27"/>
                    <a:gd name="T1" fmla="*/ 43 h 44"/>
                    <a:gd name="T2" fmla="*/ 26 w 27"/>
                    <a:gd name="T3" fmla="*/ 41 h 44"/>
                    <a:gd name="T4" fmla="*/ 3 w 27"/>
                    <a:gd name="T5" fmla="*/ 2 h 44"/>
                    <a:gd name="T6" fmla="*/ 1 w 27"/>
                    <a:gd name="T7" fmla="*/ 4 h 44"/>
                    <a:gd name="T8" fmla="*/ 24 w 27"/>
                    <a:gd name="T9" fmla="*/ 43 h 44"/>
                  </a:gdLst>
                  <a:ahLst/>
                  <a:cxnLst>
                    <a:cxn ang="0">
                      <a:pos x="T0" y="T1"/>
                    </a:cxn>
                    <a:cxn ang="0">
                      <a:pos x="T2" y="T3"/>
                    </a:cxn>
                    <a:cxn ang="0">
                      <a:pos x="T4" y="T5"/>
                    </a:cxn>
                    <a:cxn ang="0">
                      <a:pos x="T6" y="T7"/>
                    </a:cxn>
                    <a:cxn ang="0">
                      <a:pos x="T8" y="T9"/>
                    </a:cxn>
                  </a:cxnLst>
                  <a:rect l="0" t="0" r="r" b="b"/>
                  <a:pathLst>
                    <a:path w="27" h="44">
                      <a:moveTo>
                        <a:pt x="24" y="43"/>
                      </a:moveTo>
                      <a:cubicBezTo>
                        <a:pt x="25" y="44"/>
                        <a:pt x="27" y="42"/>
                        <a:pt x="26" y="41"/>
                      </a:cubicBezTo>
                      <a:cubicBezTo>
                        <a:pt x="21" y="27"/>
                        <a:pt x="13" y="13"/>
                        <a:pt x="3" y="2"/>
                      </a:cubicBezTo>
                      <a:cubicBezTo>
                        <a:pt x="2" y="0"/>
                        <a:pt x="0" y="2"/>
                        <a:pt x="1" y="4"/>
                      </a:cubicBezTo>
                      <a:cubicBezTo>
                        <a:pt x="10" y="16"/>
                        <a:pt x="15" y="31"/>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41" name="Freeform 200">
                  <a:extLst>
                    <a:ext uri="{FF2B5EF4-FFF2-40B4-BE49-F238E27FC236}">
                      <a16:creationId xmlns:a16="http://schemas.microsoft.com/office/drawing/2014/main" id="{4749627C-6ACB-3F34-BDEB-9BA460096DC6}"/>
                    </a:ext>
                  </a:extLst>
                </p:cNvPr>
                <p:cNvSpPr>
                  <a:spLocks/>
                </p:cNvSpPr>
                <p:nvPr/>
              </p:nvSpPr>
              <p:spPr bwMode="auto">
                <a:xfrm>
                  <a:off x="5750" y="2968"/>
                  <a:ext cx="22" cy="65"/>
                </a:xfrm>
                <a:custGeom>
                  <a:avLst/>
                  <a:gdLst>
                    <a:gd name="T0" fmla="*/ 3 w 18"/>
                    <a:gd name="T1" fmla="*/ 1 h 53"/>
                    <a:gd name="T2" fmla="*/ 1 w 18"/>
                    <a:gd name="T3" fmla="*/ 2 h 53"/>
                    <a:gd name="T4" fmla="*/ 7 w 18"/>
                    <a:gd name="T5" fmla="*/ 30 h 53"/>
                    <a:gd name="T6" fmla="*/ 15 w 18"/>
                    <a:gd name="T7" fmla="*/ 52 h 53"/>
                    <a:gd name="T8" fmla="*/ 18 w 18"/>
                    <a:gd name="T9" fmla="*/ 51 h 53"/>
                    <a:gd name="T10" fmla="*/ 11 w 18"/>
                    <a:gd name="T11" fmla="*/ 26 h 53"/>
                    <a:gd name="T12" fmla="*/ 3 w 1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18" h="53">
                      <a:moveTo>
                        <a:pt x="3" y="1"/>
                      </a:moveTo>
                      <a:cubicBezTo>
                        <a:pt x="3" y="0"/>
                        <a:pt x="0" y="1"/>
                        <a:pt x="1" y="2"/>
                      </a:cubicBezTo>
                      <a:cubicBezTo>
                        <a:pt x="4" y="11"/>
                        <a:pt x="5" y="21"/>
                        <a:pt x="7" y="30"/>
                      </a:cubicBezTo>
                      <a:cubicBezTo>
                        <a:pt x="9" y="37"/>
                        <a:pt x="10" y="46"/>
                        <a:pt x="15" y="52"/>
                      </a:cubicBezTo>
                      <a:cubicBezTo>
                        <a:pt x="16" y="53"/>
                        <a:pt x="18" y="52"/>
                        <a:pt x="18" y="51"/>
                      </a:cubicBezTo>
                      <a:cubicBezTo>
                        <a:pt x="17" y="42"/>
                        <a:pt x="13" y="34"/>
                        <a:pt x="11" y="26"/>
                      </a:cubicBezTo>
                      <a:cubicBezTo>
                        <a:pt x="9" y="17"/>
                        <a:pt x="7" y="9"/>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42" name="Freeform 201">
                  <a:extLst>
                    <a:ext uri="{FF2B5EF4-FFF2-40B4-BE49-F238E27FC236}">
                      <a16:creationId xmlns:a16="http://schemas.microsoft.com/office/drawing/2014/main" id="{11F6E9BA-64F6-D317-0E05-29692556F4F4}"/>
                    </a:ext>
                  </a:extLst>
                </p:cNvPr>
                <p:cNvSpPr>
                  <a:spLocks/>
                </p:cNvSpPr>
                <p:nvPr/>
              </p:nvSpPr>
              <p:spPr bwMode="auto">
                <a:xfrm>
                  <a:off x="5740" y="3052"/>
                  <a:ext cx="12" cy="56"/>
                </a:xfrm>
                <a:custGeom>
                  <a:avLst/>
                  <a:gdLst>
                    <a:gd name="T0" fmla="*/ 0 w 10"/>
                    <a:gd name="T1" fmla="*/ 0 h 46"/>
                    <a:gd name="T2" fmla="*/ 3 w 10"/>
                    <a:gd name="T3" fmla="*/ 44 h 46"/>
                    <a:gd name="T4" fmla="*/ 6 w 10"/>
                    <a:gd name="T5" fmla="*/ 44 h 46"/>
                    <a:gd name="T6" fmla="*/ 1 w 10"/>
                    <a:gd name="T7" fmla="*/ 0 h 46"/>
                    <a:gd name="T8" fmla="*/ 0 w 10"/>
                    <a:gd name="T9" fmla="*/ 0 h 46"/>
                  </a:gdLst>
                  <a:ahLst/>
                  <a:cxnLst>
                    <a:cxn ang="0">
                      <a:pos x="T0" y="T1"/>
                    </a:cxn>
                    <a:cxn ang="0">
                      <a:pos x="T2" y="T3"/>
                    </a:cxn>
                    <a:cxn ang="0">
                      <a:pos x="T4" y="T5"/>
                    </a:cxn>
                    <a:cxn ang="0">
                      <a:pos x="T6" y="T7"/>
                    </a:cxn>
                    <a:cxn ang="0">
                      <a:pos x="T8" y="T9"/>
                    </a:cxn>
                  </a:cxnLst>
                  <a:rect l="0" t="0" r="r" b="b"/>
                  <a:pathLst>
                    <a:path w="10" h="46">
                      <a:moveTo>
                        <a:pt x="0" y="0"/>
                      </a:moveTo>
                      <a:cubicBezTo>
                        <a:pt x="1" y="15"/>
                        <a:pt x="1" y="30"/>
                        <a:pt x="3" y="44"/>
                      </a:cubicBezTo>
                      <a:cubicBezTo>
                        <a:pt x="4" y="45"/>
                        <a:pt x="6" y="46"/>
                        <a:pt x="6" y="44"/>
                      </a:cubicBezTo>
                      <a:cubicBezTo>
                        <a:pt x="10" y="29"/>
                        <a:pt x="1" y="15"/>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43" name="Freeform 202">
                  <a:extLst>
                    <a:ext uri="{FF2B5EF4-FFF2-40B4-BE49-F238E27FC236}">
                      <a16:creationId xmlns:a16="http://schemas.microsoft.com/office/drawing/2014/main" id="{8B475777-86C0-C34B-A4FC-52E44E213BAA}"/>
                    </a:ext>
                  </a:extLst>
                </p:cNvPr>
                <p:cNvSpPr>
                  <a:spLocks/>
                </p:cNvSpPr>
                <p:nvPr/>
              </p:nvSpPr>
              <p:spPr bwMode="auto">
                <a:xfrm>
                  <a:off x="5568" y="3180"/>
                  <a:ext cx="18" cy="29"/>
                </a:xfrm>
                <a:custGeom>
                  <a:avLst/>
                  <a:gdLst>
                    <a:gd name="T0" fmla="*/ 12 w 15"/>
                    <a:gd name="T1" fmla="*/ 1 h 24"/>
                    <a:gd name="T2" fmla="*/ 8 w 15"/>
                    <a:gd name="T3" fmla="*/ 11 h 24"/>
                    <a:gd name="T4" fmla="*/ 1 w 15"/>
                    <a:gd name="T5" fmla="*/ 20 h 24"/>
                    <a:gd name="T6" fmla="*/ 4 w 15"/>
                    <a:gd name="T7" fmla="*/ 23 h 24"/>
                    <a:gd name="T8" fmla="*/ 15 w 15"/>
                    <a:gd name="T9" fmla="*/ 2 h 24"/>
                    <a:gd name="T10" fmla="*/ 12 w 15"/>
                    <a:gd name="T11" fmla="*/ 1 h 24"/>
                  </a:gdLst>
                  <a:ahLst/>
                  <a:cxnLst>
                    <a:cxn ang="0">
                      <a:pos x="T0" y="T1"/>
                    </a:cxn>
                    <a:cxn ang="0">
                      <a:pos x="T2" y="T3"/>
                    </a:cxn>
                    <a:cxn ang="0">
                      <a:pos x="T4" y="T5"/>
                    </a:cxn>
                    <a:cxn ang="0">
                      <a:pos x="T6" y="T7"/>
                    </a:cxn>
                    <a:cxn ang="0">
                      <a:pos x="T8" y="T9"/>
                    </a:cxn>
                    <a:cxn ang="0">
                      <a:pos x="T10" y="T11"/>
                    </a:cxn>
                  </a:cxnLst>
                  <a:rect l="0" t="0" r="r" b="b"/>
                  <a:pathLst>
                    <a:path w="15" h="24">
                      <a:moveTo>
                        <a:pt x="12" y="1"/>
                      </a:moveTo>
                      <a:cubicBezTo>
                        <a:pt x="11" y="5"/>
                        <a:pt x="9" y="8"/>
                        <a:pt x="8" y="11"/>
                      </a:cubicBezTo>
                      <a:cubicBezTo>
                        <a:pt x="6" y="14"/>
                        <a:pt x="3" y="17"/>
                        <a:pt x="1" y="20"/>
                      </a:cubicBezTo>
                      <a:cubicBezTo>
                        <a:pt x="0" y="22"/>
                        <a:pt x="2" y="24"/>
                        <a:pt x="4" y="23"/>
                      </a:cubicBezTo>
                      <a:cubicBezTo>
                        <a:pt x="9" y="18"/>
                        <a:pt x="13" y="9"/>
                        <a:pt x="15" y="2"/>
                      </a:cubicBezTo>
                      <a:cubicBezTo>
                        <a:pt x="15" y="1"/>
                        <a:pt x="13"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44" name="Freeform 203">
                  <a:extLst>
                    <a:ext uri="{FF2B5EF4-FFF2-40B4-BE49-F238E27FC236}">
                      <a16:creationId xmlns:a16="http://schemas.microsoft.com/office/drawing/2014/main" id="{32748133-ABC9-6F39-711E-72DE60240A6C}"/>
                    </a:ext>
                  </a:extLst>
                </p:cNvPr>
                <p:cNvSpPr>
                  <a:spLocks/>
                </p:cNvSpPr>
                <p:nvPr/>
              </p:nvSpPr>
              <p:spPr bwMode="auto">
                <a:xfrm>
                  <a:off x="5489" y="3180"/>
                  <a:ext cx="33" cy="30"/>
                </a:xfrm>
                <a:custGeom>
                  <a:avLst/>
                  <a:gdLst>
                    <a:gd name="T0" fmla="*/ 23 w 27"/>
                    <a:gd name="T1" fmla="*/ 1 h 25"/>
                    <a:gd name="T2" fmla="*/ 1 w 27"/>
                    <a:gd name="T3" fmla="*/ 22 h 25"/>
                    <a:gd name="T4" fmla="*/ 3 w 27"/>
                    <a:gd name="T5" fmla="*/ 24 h 25"/>
                    <a:gd name="T6" fmla="*/ 25 w 27"/>
                    <a:gd name="T7" fmla="*/ 4 h 25"/>
                    <a:gd name="T8" fmla="*/ 23 w 27"/>
                    <a:gd name="T9" fmla="*/ 1 h 25"/>
                  </a:gdLst>
                  <a:ahLst/>
                  <a:cxnLst>
                    <a:cxn ang="0">
                      <a:pos x="T0" y="T1"/>
                    </a:cxn>
                    <a:cxn ang="0">
                      <a:pos x="T2" y="T3"/>
                    </a:cxn>
                    <a:cxn ang="0">
                      <a:pos x="T4" y="T5"/>
                    </a:cxn>
                    <a:cxn ang="0">
                      <a:pos x="T6" y="T7"/>
                    </a:cxn>
                    <a:cxn ang="0">
                      <a:pos x="T8" y="T9"/>
                    </a:cxn>
                  </a:cxnLst>
                  <a:rect l="0" t="0" r="r" b="b"/>
                  <a:pathLst>
                    <a:path w="27" h="25">
                      <a:moveTo>
                        <a:pt x="23" y="1"/>
                      </a:moveTo>
                      <a:cubicBezTo>
                        <a:pt x="16" y="8"/>
                        <a:pt x="7" y="14"/>
                        <a:pt x="1" y="22"/>
                      </a:cubicBezTo>
                      <a:cubicBezTo>
                        <a:pt x="0" y="23"/>
                        <a:pt x="1" y="25"/>
                        <a:pt x="3" y="24"/>
                      </a:cubicBezTo>
                      <a:cubicBezTo>
                        <a:pt x="11" y="18"/>
                        <a:pt x="18" y="11"/>
                        <a:pt x="25" y="4"/>
                      </a:cubicBezTo>
                      <a:cubicBezTo>
                        <a:pt x="27" y="2"/>
                        <a:pt x="25" y="0"/>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grpSp>
          <p:sp>
            <p:nvSpPr>
              <p:cNvPr id="32" name="Rectangle 31">
                <a:extLst>
                  <a:ext uri="{FF2B5EF4-FFF2-40B4-BE49-F238E27FC236}">
                    <a16:creationId xmlns:a16="http://schemas.microsoft.com/office/drawing/2014/main" id="{CCFD1263-8F32-91B7-FAEE-B67BA1DA7909}"/>
                  </a:ext>
                </a:extLst>
              </p:cNvPr>
              <p:cNvSpPr/>
              <p:nvPr/>
            </p:nvSpPr>
            <p:spPr>
              <a:xfrm>
                <a:off x="8059806" y="2312001"/>
                <a:ext cx="454342" cy="354377"/>
              </a:xfrm>
              <a:prstGeom prst="rect">
                <a:avLst/>
              </a:prstGeom>
              <a:noFill/>
            </p:spPr>
            <p:txBody>
              <a:bodyPr wrap="none" anchor="ctr" anchorCtr="0">
                <a:noAutofit/>
              </a:bodyPr>
              <a:lstStyle/>
              <a:p>
                <a:pPr algn="ctr"/>
                <a:r>
                  <a:rPr lang="en-US" sz="3999" spc="-300" dirty="0">
                    <a:solidFill>
                      <a:schemeClr val="accent4"/>
                    </a:solidFill>
                    <a:latin typeface="Chalk Board" panose="02000500000000000000" pitchFamily="2" charset="0"/>
                  </a:rPr>
                  <a:t>0</a:t>
                </a:r>
                <a:endParaRPr lang="en-US" sz="3999" baseline="-25000" dirty="0">
                  <a:solidFill>
                    <a:schemeClr val="accent4"/>
                  </a:solidFill>
                  <a:latin typeface="Chalk Board" panose="02000500000000000000" pitchFamily="2" charset="0"/>
                </a:endParaRPr>
              </a:p>
            </p:txBody>
          </p:sp>
        </p:grpSp>
      </p:grpSp>
      <p:grpSp>
        <p:nvGrpSpPr>
          <p:cNvPr id="45" name="Group 44">
            <a:extLst>
              <a:ext uri="{FF2B5EF4-FFF2-40B4-BE49-F238E27FC236}">
                <a16:creationId xmlns:a16="http://schemas.microsoft.com/office/drawing/2014/main" id="{68E31850-F576-B7D6-629B-714AE3A7EF1D}"/>
              </a:ext>
            </a:extLst>
          </p:cNvPr>
          <p:cNvGrpSpPr/>
          <p:nvPr/>
        </p:nvGrpSpPr>
        <p:grpSpPr>
          <a:xfrm>
            <a:off x="9181444" y="1800424"/>
            <a:ext cx="1151828" cy="1079839"/>
            <a:chOff x="5375920" y="2756382"/>
            <a:chExt cx="1152128" cy="1080120"/>
          </a:xfrm>
        </p:grpSpPr>
        <p:pic>
          <p:nvPicPr>
            <p:cNvPr id="46" name="Picture 45">
              <a:extLst>
                <a:ext uri="{FF2B5EF4-FFF2-40B4-BE49-F238E27FC236}">
                  <a16:creationId xmlns:a16="http://schemas.microsoft.com/office/drawing/2014/main" id="{616E04EB-D8D6-0B52-0A53-6F327FC0664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5305" y="2861079"/>
              <a:ext cx="704590" cy="778243"/>
            </a:xfrm>
            <a:prstGeom prst="rect">
              <a:avLst/>
            </a:prstGeom>
          </p:spPr>
        </p:pic>
        <p:grpSp>
          <p:nvGrpSpPr>
            <p:cNvPr id="47" name="Group 46">
              <a:extLst>
                <a:ext uri="{FF2B5EF4-FFF2-40B4-BE49-F238E27FC236}">
                  <a16:creationId xmlns:a16="http://schemas.microsoft.com/office/drawing/2014/main" id="{11A3FD79-A541-6956-FDD1-9BE37D938DEB}"/>
                </a:ext>
              </a:extLst>
            </p:cNvPr>
            <p:cNvGrpSpPr/>
            <p:nvPr/>
          </p:nvGrpSpPr>
          <p:grpSpPr>
            <a:xfrm>
              <a:off x="5375920" y="2756382"/>
              <a:ext cx="1152128" cy="1080120"/>
              <a:chOff x="7976394" y="2138538"/>
              <a:chExt cx="700881" cy="696380"/>
            </a:xfrm>
            <a:solidFill>
              <a:schemeClr val="accent2"/>
            </a:solidFill>
          </p:grpSpPr>
          <p:grpSp>
            <p:nvGrpSpPr>
              <p:cNvPr id="48" name="Group 186">
                <a:extLst>
                  <a:ext uri="{FF2B5EF4-FFF2-40B4-BE49-F238E27FC236}">
                    <a16:creationId xmlns:a16="http://schemas.microsoft.com/office/drawing/2014/main" id="{AC3E5A60-123D-DE65-1853-02DB1AA6E5E4}"/>
                  </a:ext>
                </a:extLst>
              </p:cNvPr>
              <p:cNvGrpSpPr>
                <a:grpSpLocks noChangeAspect="1"/>
              </p:cNvGrpSpPr>
              <p:nvPr>
                <p:custDataLst>
                  <p:custData r:id="rId8"/>
                </p:custDataLst>
              </p:nvPr>
            </p:nvGrpSpPr>
            <p:grpSpPr bwMode="auto">
              <a:xfrm>
                <a:off x="7976394" y="2138538"/>
                <a:ext cx="700881" cy="696380"/>
                <a:chOff x="5236" y="2673"/>
                <a:chExt cx="623" cy="619"/>
              </a:xfrm>
              <a:grpFill/>
            </p:grpSpPr>
            <p:sp>
              <p:nvSpPr>
                <p:cNvPr id="50" name="Freeform 187">
                  <a:extLst>
                    <a:ext uri="{FF2B5EF4-FFF2-40B4-BE49-F238E27FC236}">
                      <a16:creationId xmlns:a16="http://schemas.microsoft.com/office/drawing/2014/main" id="{CFAFC070-BBED-F46B-7650-B30DBE4FC69C}"/>
                    </a:ext>
                  </a:extLst>
                </p:cNvPr>
                <p:cNvSpPr>
                  <a:spLocks noEditPoints="1"/>
                </p:cNvSpPr>
                <p:nvPr/>
              </p:nvSpPr>
              <p:spPr bwMode="auto">
                <a:xfrm>
                  <a:off x="5236" y="2673"/>
                  <a:ext cx="623" cy="619"/>
                </a:xfrm>
                <a:custGeom>
                  <a:avLst/>
                  <a:gdLst>
                    <a:gd name="T0" fmla="*/ 104 w 509"/>
                    <a:gd name="T1" fmla="*/ 43 h 508"/>
                    <a:gd name="T2" fmla="*/ 194 w 509"/>
                    <a:gd name="T3" fmla="*/ 492 h 508"/>
                    <a:gd name="T4" fmla="*/ 504 w 509"/>
                    <a:gd name="T5" fmla="*/ 301 h 508"/>
                    <a:gd name="T6" fmla="*/ 462 w 509"/>
                    <a:gd name="T7" fmla="*/ 266 h 508"/>
                    <a:gd name="T8" fmla="*/ 466 w 509"/>
                    <a:gd name="T9" fmla="*/ 361 h 508"/>
                    <a:gd name="T10" fmla="*/ 458 w 509"/>
                    <a:gd name="T11" fmla="*/ 328 h 508"/>
                    <a:gd name="T12" fmla="*/ 457 w 509"/>
                    <a:gd name="T13" fmla="*/ 294 h 508"/>
                    <a:gd name="T14" fmla="*/ 415 w 509"/>
                    <a:gd name="T15" fmla="*/ 384 h 508"/>
                    <a:gd name="T16" fmla="*/ 443 w 509"/>
                    <a:gd name="T17" fmla="*/ 401 h 508"/>
                    <a:gd name="T18" fmla="*/ 427 w 509"/>
                    <a:gd name="T19" fmla="*/ 418 h 508"/>
                    <a:gd name="T20" fmla="*/ 412 w 509"/>
                    <a:gd name="T21" fmla="*/ 432 h 508"/>
                    <a:gd name="T22" fmla="*/ 406 w 509"/>
                    <a:gd name="T23" fmla="*/ 437 h 508"/>
                    <a:gd name="T24" fmla="*/ 366 w 509"/>
                    <a:gd name="T25" fmla="*/ 442 h 508"/>
                    <a:gd name="T26" fmla="*/ 431 w 509"/>
                    <a:gd name="T27" fmla="*/ 362 h 508"/>
                    <a:gd name="T28" fmla="*/ 456 w 509"/>
                    <a:gd name="T29" fmla="*/ 384 h 508"/>
                    <a:gd name="T30" fmla="*/ 463 w 509"/>
                    <a:gd name="T31" fmla="*/ 207 h 508"/>
                    <a:gd name="T32" fmla="*/ 488 w 509"/>
                    <a:gd name="T33" fmla="*/ 234 h 508"/>
                    <a:gd name="T34" fmla="*/ 485 w 509"/>
                    <a:gd name="T35" fmla="*/ 208 h 508"/>
                    <a:gd name="T36" fmla="*/ 460 w 509"/>
                    <a:gd name="T37" fmla="*/ 186 h 508"/>
                    <a:gd name="T38" fmla="*/ 485 w 509"/>
                    <a:gd name="T39" fmla="*/ 208 h 508"/>
                    <a:gd name="T40" fmla="*/ 463 w 509"/>
                    <a:gd name="T41" fmla="*/ 164 h 508"/>
                    <a:gd name="T42" fmla="*/ 492 w 509"/>
                    <a:gd name="T43" fmla="*/ 257 h 508"/>
                    <a:gd name="T44" fmla="*/ 462 w 509"/>
                    <a:gd name="T45" fmla="*/ 159 h 508"/>
                    <a:gd name="T46" fmla="*/ 28 w 509"/>
                    <a:gd name="T47" fmla="*/ 174 h 508"/>
                    <a:gd name="T48" fmla="*/ 107 w 509"/>
                    <a:gd name="T49" fmla="*/ 57 h 508"/>
                    <a:gd name="T50" fmla="*/ 113 w 509"/>
                    <a:gd name="T51" fmla="*/ 53 h 508"/>
                    <a:gd name="T52" fmla="*/ 396 w 509"/>
                    <a:gd name="T53" fmla="*/ 108 h 508"/>
                    <a:gd name="T54" fmla="*/ 441 w 509"/>
                    <a:gd name="T55" fmla="*/ 163 h 508"/>
                    <a:gd name="T56" fmla="*/ 428 w 509"/>
                    <a:gd name="T57" fmla="*/ 336 h 508"/>
                    <a:gd name="T58" fmla="*/ 390 w 509"/>
                    <a:gd name="T59" fmla="*/ 382 h 508"/>
                    <a:gd name="T60" fmla="*/ 363 w 509"/>
                    <a:gd name="T61" fmla="*/ 411 h 508"/>
                    <a:gd name="T62" fmla="*/ 323 w 509"/>
                    <a:gd name="T63" fmla="*/ 435 h 508"/>
                    <a:gd name="T64" fmla="*/ 105 w 509"/>
                    <a:gd name="T65" fmla="*/ 406 h 508"/>
                    <a:gd name="T66" fmla="*/ 56 w 509"/>
                    <a:gd name="T67" fmla="*/ 356 h 508"/>
                    <a:gd name="T68" fmla="*/ 38 w 509"/>
                    <a:gd name="T69" fmla="*/ 322 h 508"/>
                    <a:gd name="T70" fmla="*/ 85 w 509"/>
                    <a:gd name="T71" fmla="*/ 380 h 508"/>
                    <a:gd name="T72" fmla="*/ 117 w 509"/>
                    <a:gd name="T73" fmla="*/ 369 h 508"/>
                    <a:gd name="T74" fmla="*/ 94 w 509"/>
                    <a:gd name="T75" fmla="*/ 110 h 508"/>
                    <a:gd name="T76" fmla="*/ 53 w 509"/>
                    <a:gd name="T77" fmla="*/ 193 h 508"/>
                    <a:gd name="T78" fmla="*/ 296 w 509"/>
                    <a:gd name="T79" fmla="*/ 485 h 508"/>
                    <a:gd name="T80" fmla="*/ 271 w 509"/>
                    <a:gd name="T81" fmla="*/ 488 h 508"/>
                    <a:gd name="T82" fmla="*/ 271 w 509"/>
                    <a:gd name="T83" fmla="*/ 488 h 508"/>
                    <a:gd name="T84" fmla="*/ 203 w 509"/>
                    <a:gd name="T85" fmla="*/ 481 h 508"/>
                    <a:gd name="T86" fmla="*/ 205 w 509"/>
                    <a:gd name="T87" fmla="*/ 460 h 508"/>
                    <a:gd name="T88" fmla="*/ 157 w 509"/>
                    <a:gd name="T89" fmla="*/ 448 h 508"/>
                    <a:gd name="T90" fmla="*/ 125 w 509"/>
                    <a:gd name="T91" fmla="*/ 434 h 508"/>
                    <a:gd name="T92" fmla="*/ 58 w 509"/>
                    <a:gd name="T93" fmla="*/ 285 h 508"/>
                    <a:gd name="T94" fmla="*/ 50 w 509"/>
                    <a:gd name="T95" fmla="*/ 258 h 508"/>
                    <a:gd name="T96" fmla="*/ 126 w 509"/>
                    <a:gd name="T97" fmla="*/ 442 h 508"/>
                    <a:gd name="T98" fmla="*/ 217 w 509"/>
                    <a:gd name="T99" fmla="*/ 461 h 508"/>
                    <a:gd name="T100" fmla="*/ 327 w 509"/>
                    <a:gd name="T101" fmla="*/ 478 h 508"/>
                    <a:gd name="T102" fmla="*/ 349 w 509"/>
                    <a:gd name="T103" fmla="*/ 4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9" h="508">
                      <a:moveTo>
                        <a:pt x="498" y="210"/>
                      </a:moveTo>
                      <a:cubicBezTo>
                        <a:pt x="493" y="185"/>
                        <a:pt x="480" y="161"/>
                        <a:pt x="467" y="142"/>
                      </a:cubicBezTo>
                      <a:cubicBezTo>
                        <a:pt x="457" y="128"/>
                        <a:pt x="439" y="100"/>
                        <a:pt x="420" y="89"/>
                      </a:cubicBezTo>
                      <a:cubicBezTo>
                        <a:pt x="395" y="59"/>
                        <a:pt x="361" y="38"/>
                        <a:pt x="322" y="25"/>
                      </a:cubicBezTo>
                      <a:cubicBezTo>
                        <a:pt x="247" y="0"/>
                        <a:pt x="166" y="4"/>
                        <a:pt x="104" y="43"/>
                      </a:cubicBezTo>
                      <a:cubicBezTo>
                        <a:pt x="103" y="42"/>
                        <a:pt x="102" y="43"/>
                        <a:pt x="102" y="44"/>
                      </a:cubicBezTo>
                      <a:cubicBezTo>
                        <a:pt x="72" y="64"/>
                        <a:pt x="47" y="92"/>
                        <a:pt x="30" y="130"/>
                      </a:cubicBezTo>
                      <a:cubicBezTo>
                        <a:pt x="1" y="194"/>
                        <a:pt x="0" y="279"/>
                        <a:pt x="32" y="345"/>
                      </a:cubicBezTo>
                      <a:cubicBezTo>
                        <a:pt x="43" y="385"/>
                        <a:pt x="78" y="423"/>
                        <a:pt x="109" y="447"/>
                      </a:cubicBezTo>
                      <a:cubicBezTo>
                        <a:pt x="129" y="463"/>
                        <a:pt x="163" y="487"/>
                        <a:pt x="194" y="492"/>
                      </a:cubicBezTo>
                      <a:cubicBezTo>
                        <a:pt x="200" y="496"/>
                        <a:pt x="207" y="498"/>
                        <a:pt x="214" y="501"/>
                      </a:cubicBezTo>
                      <a:cubicBezTo>
                        <a:pt x="220" y="502"/>
                        <a:pt x="227" y="504"/>
                        <a:pt x="233" y="503"/>
                      </a:cubicBezTo>
                      <a:cubicBezTo>
                        <a:pt x="270" y="508"/>
                        <a:pt x="316" y="497"/>
                        <a:pt x="348" y="486"/>
                      </a:cubicBezTo>
                      <a:cubicBezTo>
                        <a:pt x="390" y="471"/>
                        <a:pt x="425" y="442"/>
                        <a:pt x="454" y="408"/>
                      </a:cubicBezTo>
                      <a:cubicBezTo>
                        <a:pt x="482" y="376"/>
                        <a:pt x="498" y="343"/>
                        <a:pt x="504" y="301"/>
                      </a:cubicBezTo>
                      <a:cubicBezTo>
                        <a:pt x="508" y="276"/>
                        <a:pt x="509" y="238"/>
                        <a:pt x="498" y="210"/>
                      </a:cubicBezTo>
                      <a:close/>
                      <a:moveTo>
                        <a:pt x="492" y="292"/>
                      </a:moveTo>
                      <a:cubicBezTo>
                        <a:pt x="491" y="296"/>
                        <a:pt x="490" y="300"/>
                        <a:pt x="490" y="304"/>
                      </a:cubicBezTo>
                      <a:cubicBezTo>
                        <a:pt x="480" y="297"/>
                        <a:pt x="470" y="293"/>
                        <a:pt x="458" y="291"/>
                      </a:cubicBezTo>
                      <a:cubicBezTo>
                        <a:pt x="460" y="283"/>
                        <a:pt x="461" y="274"/>
                        <a:pt x="462" y="266"/>
                      </a:cubicBezTo>
                      <a:cubicBezTo>
                        <a:pt x="467" y="268"/>
                        <a:pt x="472" y="270"/>
                        <a:pt x="478" y="272"/>
                      </a:cubicBezTo>
                      <a:cubicBezTo>
                        <a:pt x="483" y="274"/>
                        <a:pt x="488" y="277"/>
                        <a:pt x="492" y="281"/>
                      </a:cubicBezTo>
                      <a:cubicBezTo>
                        <a:pt x="492" y="284"/>
                        <a:pt x="492" y="288"/>
                        <a:pt x="492" y="292"/>
                      </a:cubicBezTo>
                      <a:close/>
                      <a:moveTo>
                        <a:pt x="469" y="363"/>
                      </a:moveTo>
                      <a:cubicBezTo>
                        <a:pt x="468" y="363"/>
                        <a:pt x="467" y="362"/>
                        <a:pt x="466" y="361"/>
                      </a:cubicBezTo>
                      <a:cubicBezTo>
                        <a:pt x="462" y="359"/>
                        <a:pt x="458" y="356"/>
                        <a:pt x="454" y="353"/>
                      </a:cubicBezTo>
                      <a:cubicBezTo>
                        <a:pt x="451" y="350"/>
                        <a:pt x="448" y="347"/>
                        <a:pt x="445" y="344"/>
                      </a:cubicBezTo>
                      <a:cubicBezTo>
                        <a:pt x="444" y="344"/>
                        <a:pt x="443" y="343"/>
                        <a:pt x="442" y="342"/>
                      </a:cubicBezTo>
                      <a:cubicBezTo>
                        <a:pt x="445" y="336"/>
                        <a:pt x="448" y="329"/>
                        <a:pt x="450" y="321"/>
                      </a:cubicBezTo>
                      <a:cubicBezTo>
                        <a:pt x="453" y="324"/>
                        <a:pt x="455" y="326"/>
                        <a:pt x="458" y="328"/>
                      </a:cubicBezTo>
                      <a:cubicBezTo>
                        <a:pt x="463" y="332"/>
                        <a:pt x="470" y="339"/>
                        <a:pt x="476" y="341"/>
                      </a:cubicBezTo>
                      <a:cubicBezTo>
                        <a:pt x="479" y="342"/>
                        <a:pt x="482" y="338"/>
                        <a:pt x="480" y="336"/>
                      </a:cubicBezTo>
                      <a:cubicBezTo>
                        <a:pt x="475" y="331"/>
                        <a:pt x="468" y="328"/>
                        <a:pt x="462" y="325"/>
                      </a:cubicBezTo>
                      <a:cubicBezTo>
                        <a:pt x="459" y="323"/>
                        <a:pt x="455" y="321"/>
                        <a:pt x="451" y="318"/>
                      </a:cubicBezTo>
                      <a:cubicBezTo>
                        <a:pt x="454" y="310"/>
                        <a:pt x="456" y="303"/>
                        <a:pt x="457" y="294"/>
                      </a:cubicBezTo>
                      <a:cubicBezTo>
                        <a:pt x="467" y="299"/>
                        <a:pt x="478" y="304"/>
                        <a:pt x="486" y="311"/>
                      </a:cubicBezTo>
                      <a:cubicBezTo>
                        <a:pt x="486" y="312"/>
                        <a:pt x="487" y="312"/>
                        <a:pt x="488" y="312"/>
                      </a:cubicBezTo>
                      <a:cubicBezTo>
                        <a:pt x="484" y="331"/>
                        <a:pt x="478" y="347"/>
                        <a:pt x="469" y="363"/>
                      </a:cubicBezTo>
                      <a:close/>
                      <a:moveTo>
                        <a:pt x="443" y="401"/>
                      </a:moveTo>
                      <a:cubicBezTo>
                        <a:pt x="433" y="395"/>
                        <a:pt x="425" y="389"/>
                        <a:pt x="415" y="384"/>
                      </a:cubicBezTo>
                      <a:cubicBezTo>
                        <a:pt x="420" y="379"/>
                        <a:pt x="425" y="372"/>
                        <a:pt x="429" y="366"/>
                      </a:cubicBezTo>
                      <a:cubicBezTo>
                        <a:pt x="431" y="369"/>
                        <a:pt x="434" y="373"/>
                        <a:pt x="438" y="376"/>
                      </a:cubicBezTo>
                      <a:cubicBezTo>
                        <a:pt x="441" y="379"/>
                        <a:pt x="444" y="382"/>
                        <a:pt x="447" y="385"/>
                      </a:cubicBezTo>
                      <a:cubicBezTo>
                        <a:pt x="448" y="387"/>
                        <a:pt x="449" y="389"/>
                        <a:pt x="451" y="391"/>
                      </a:cubicBezTo>
                      <a:cubicBezTo>
                        <a:pt x="448" y="394"/>
                        <a:pt x="446" y="398"/>
                        <a:pt x="443" y="401"/>
                      </a:cubicBezTo>
                      <a:close/>
                      <a:moveTo>
                        <a:pt x="427" y="418"/>
                      </a:moveTo>
                      <a:cubicBezTo>
                        <a:pt x="419" y="411"/>
                        <a:pt x="410" y="405"/>
                        <a:pt x="401" y="400"/>
                      </a:cubicBezTo>
                      <a:cubicBezTo>
                        <a:pt x="405" y="396"/>
                        <a:pt x="409" y="392"/>
                        <a:pt x="413" y="387"/>
                      </a:cubicBezTo>
                      <a:cubicBezTo>
                        <a:pt x="421" y="394"/>
                        <a:pt x="429" y="400"/>
                        <a:pt x="438" y="406"/>
                      </a:cubicBezTo>
                      <a:cubicBezTo>
                        <a:pt x="435" y="410"/>
                        <a:pt x="431" y="414"/>
                        <a:pt x="427" y="418"/>
                      </a:cubicBezTo>
                      <a:close/>
                      <a:moveTo>
                        <a:pt x="412" y="432"/>
                      </a:moveTo>
                      <a:cubicBezTo>
                        <a:pt x="404" y="425"/>
                        <a:pt x="394" y="419"/>
                        <a:pt x="384" y="415"/>
                      </a:cubicBezTo>
                      <a:cubicBezTo>
                        <a:pt x="389" y="411"/>
                        <a:pt x="393" y="407"/>
                        <a:pt x="398" y="403"/>
                      </a:cubicBezTo>
                      <a:cubicBezTo>
                        <a:pt x="405" y="410"/>
                        <a:pt x="413" y="417"/>
                        <a:pt x="422" y="423"/>
                      </a:cubicBezTo>
                      <a:cubicBezTo>
                        <a:pt x="418" y="426"/>
                        <a:pt x="415" y="429"/>
                        <a:pt x="412" y="432"/>
                      </a:cubicBezTo>
                      <a:close/>
                      <a:moveTo>
                        <a:pt x="388" y="449"/>
                      </a:moveTo>
                      <a:cubicBezTo>
                        <a:pt x="384" y="445"/>
                        <a:pt x="377" y="441"/>
                        <a:pt x="372" y="438"/>
                      </a:cubicBezTo>
                      <a:cubicBezTo>
                        <a:pt x="368" y="436"/>
                        <a:pt x="365" y="433"/>
                        <a:pt x="361" y="431"/>
                      </a:cubicBezTo>
                      <a:cubicBezTo>
                        <a:pt x="367" y="428"/>
                        <a:pt x="373" y="423"/>
                        <a:pt x="379" y="419"/>
                      </a:cubicBezTo>
                      <a:cubicBezTo>
                        <a:pt x="389" y="423"/>
                        <a:pt x="397" y="431"/>
                        <a:pt x="406" y="437"/>
                      </a:cubicBezTo>
                      <a:cubicBezTo>
                        <a:pt x="400" y="441"/>
                        <a:pt x="394" y="446"/>
                        <a:pt x="388" y="449"/>
                      </a:cubicBezTo>
                      <a:close/>
                      <a:moveTo>
                        <a:pt x="346" y="456"/>
                      </a:moveTo>
                      <a:cubicBezTo>
                        <a:pt x="341" y="453"/>
                        <a:pt x="336" y="450"/>
                        <a:pt x="332" y="446"/>
                      </a:cubicBezTo>
                      <a:cubicBezTo>
                        <a:pt x="340" y="443"/>
                        <a:pt x="348" y="439"/>
                        <a:pt x="356" y="434"/>
                      </a:cubicBezTo>
                      <a:cubicBezTo>
                        <a:pt x="359" y="437"/>
                        <a:pt x="363" y="439"/>
                        <a:pt x="366" y="442"/>
                      </a:cubicBezTo>
                      <a:cubicBezTo>
                        <a:pt x="371" y="446"/>
                        <a:pt x="375" y="450"/>
                        <a:pt x="380" y="454"/>
                      </a:cubicBezTo>
                      <a:cubicBezTo>
                        <a:pt x="373" y="459"/>
                        <a:pt x="366" y="462"/>
                        <a:pt x="358" y="466"/>
                      </a:cubicBezTo>
                      <a:cubicBezTo>
                        <a:pt x="355" y="462"/>
                        <a:pt x="349" y="459"/>
                        <a:pt x="346" y="456"/>
                      </a:cubicBezTo>
                      <a:close/>
                      <a:moveTo>
                        <a:pt x="446" y="375"/>
                      </a:moveTo>
                      <a:cubicBezTo>
                        <a:pt x="441" y="371"/>
                        <a:pt x="436" y="366"/>
                        <a:pt x="431" y="362"/>
                      </a:cubicBezTo>
                      <a:cubicBezTo>
                        <a:pt x="434" y="357"/>
                        <a:pt x="437" y="351"/>
                        <a:pt x="440" y="346"/>
                      </a:cubicBezTo>
                      <a:cubicBezTo>
                        <a:pt x="440" y="347"/>
                        <a:pt x="441" y="347"/>
                        <a:pt x="441" y="348"/>
                      </a:cubicBezTo>
                      <a:cubicBezTo>
                        <a:pt x="444" y="352"/>
                        <a:pt x="447" y="355"/>
                        <a:pt x="451" y="358"/>
                      </a:cubicBezTo>
                      <a:cubicBezTo>
                        <a:pt x="455" y="362"/>
                        <a:pt x="460" y="368"/>
                        <a:pt x="466" y="369"/>
                      </a:cubicBezTo>
                      <a:cubicBezTo>
                        <a:pt x="463" y="374"/>
                        <a:pt x="459" y="379"/>
                        <a:pt x="456" y="384"/>
                      </a:cubicBezTo>
                      <a:cubicBezTo>
                        <a:pt x="453" y="380"/>
                        <a:pt x="449" y="377"/>
                        <a:pt x="446" y="375"/>
                      </a:cubicBezTo>
                      <a:close/>
                      <a:moveTo>
                        <a:pt x="486" y="215"/>
                      </a:moveTo>
                      <a:cubicBezTo>
                        <a:pt x="487" y="219"/>
                        <a:pt x="488" y="224"/>
                        <a:pt x="489" y="229"/>
                      </a:cubicBezTo>
                      <a:cubicBezTo>
                        <a:pt x="481" y="224"/>
                        <a:pt x="472" y="222"/>
                        <a:pt x="463" y="221"/>
                      </a:cubicBezTo>
                      <a:cubicBezTo>
                        <a:pt x="463" y="216"/>
                        <a:pt x="463" y="211"/>
                        <a:pt x="463" y="207"/>
                      </a:cubicBezTo>
                      <a:cubicBezTo>
                        <a:pt x="465" y="207"/>
                        <a:pt x="468" y="208"/>
                        <a:pt x="470" y="208"/>
                      </a:cubicBezTo>
                      <a:cubicBezTo>
                        <a:pt x="475" y="210"/>
                        <a:pt x="480" y="213"/>
                        <a:pt x="486" y="215"/>
                      </a:cubicBezTo>
                      <a:cubicBezTo>
                        <a:pt x="486" y="215"/>
                        <a:pt x="486" y="215"/>
                        <a:pt x="486" y="215"/>
                      </a:cubicBezTo>
                      <a:close/>
                      <a:moveTo>
                        <a:pt x="464" y="224"/>
                      </a:moveTo>
                      <a:cubicBezTo>
                        <a:pt x="472" y="226"/>
                        <a:pt x="481" y="229"/>
                        <a:pt x="488" y="234"/>
                      </a:cubicBezTo>
                      <a:cubicBezTo>
                        <a:pt x="488" y="235"/>
                        <a:pt x="489" y="235"/>
                        <a:pt x="490" y="235"/>
                      </a:cubicBezTo>
                      <a:cubicBezTo>
                        <a:pt x="490" y="240"/>
                        <a:pt x="491" y="245"/>
                        <a:pt x="491" y="249"/>
                      </a:cubicBezTo>
                      <a:cubicBezTo>
                        <a:pt x="482" y="246"/>
                        <a:pt x="473" y="245"/>
                        <a:pt x="463" y="242"/>
                      </a:cubicBezTo>
                      <a:cubicBezTo>
                        <a:pt x="464" y="236"/>
                        <a:pt x="464" y="230"/>
                        <a:pt x="464" y="224"/>
                      </a:cubicBezTo>
                      <a:close/>
                      <a:moveTo>
                        <a:pt x="485" y="208"/>
                      </a:moveTo>
                      <a:cubicBezTo>
                        <a:pt x="479" y="205"/>
                        <a:pt x="470" y="204"/>
                        <a:pt x="462" y="203"/>
                      </a:cubicBezTo>
                      <a:cubicBezTo>
                        <a:pt x="462" y="199"/>
                        <a:pt x="461" y="195"/>
                        <a:pt x="461" y="190"/>
                      </a:cubicBezTo>
                      <a:cubicBezTo>
                        <a:pt x="467" y="194"/>
                        <a:pt x="473" y="197"/>
                        <a:pt x="479" y="201"/>
                      </a:cubicBezTo>
                      <a:cubicBezTo>
                        <a:pt x="482" y="203"/>
                        <a:pt x="485" y="198"/>
                        <a:pt x="482" y="196"/>
                      </a:cubicBezTo>
                      <a:cubicBezTo>
                        <a:pt x="476" y="191"/>
                        <a:pt x="468" y="189"/>
                        <a:pt x="460" y="186"/>
                      </a:cubicBezTo>
                      <a:cubicBezTo>
                        <a:pt x="460" y="181"/>
                        <a:pt x="459" y="177"/>
                        <a:pt x="458" y="172"/>
                      </a:cubicBezTo>
                      <a:cubicBezTo>
                        <a:pt x="461" y="174"/>
                        <a:pt x="464" y="176"/>
                        <a:pt x="468" y="178"/>
                      </a:cubicBezTo>
                      <a:cubicBezTo>
                        <a:pt x="472" y="181"/>
                        <a:pt x="476" y="184"/>
                        <a:pt x="480" y="184"/>
                      </a:cubicBezTo>
                      <a:cubicBezTo>
                        <a:pt x="481" y="185"/>
                        <a:pt x="481" y="186"/>
                        <a:pt x="482" y="187"/>
                      </a:cubicBezTo>
                      <a:cubicBezTo>
                        <a:pt x="483" y="194"/>
                        <a:pt x="484" y="201"/>
                        <a:pt x="485" y="208"/>
                      </a:cubicBezTo>
                      <a:close/>
                      <a:moveTo>
                        <a:pt x="476" y="177"/>
                      </a:moveTo>
                      <a:cubicBezTo>
                        <a:pt x="474" y="176"/>
                        <a:pt x="473" y="176"/>
                        <a:pt x="472" y="175"/>
                      </a:cubicBezTo>
                      <a:cubicBezTo>
                        <a:pt x="467" y="173"/>
                        <a:pt x="462" y="171"/>
                        <a:pt x="457" y="168"/>
                      </a:cubicBezTo>
                      <a:cubicBezTo>
                        <a:pt x="457" y="166"/>
                        <a:pt x="456" y="163"/>
                        <a:pt x="455" y="161"/>
                      </a:cubicBezTo>
                      <a:cubicBezTo>
                        <a:pt x="458" y="162"/>
                        <a:pt x="460" y="163"/>
                        <a:pt x="463" y="164"/>
                      </a:cubicBezTo>
                      <a:cubicBezTo>
                        <a:pt x="465" y="164"/>
                        <a:pt x="467" y="165"/>
                        <a:pt x="469" y="166"/>
                      </a:cubicBezTo>
                      <a:cubicBezTo>
                        <a:pt x="471" y="170"/>
                        <a:pt x="474" y="173"/>
                        <a:pt x="476" y="177"/>
                      </a:cubicBezTo>
                      <a:close/>
                      <a:moveTo>
                        <a:pt x="462" y="263"/>
                      </a:moveTo>
                      <a:cubicBezTo>
                        <a:pt x="463" y="257"/>
                        <a:pt x="463" y="252"/>
                        <a:pt x="463" y="246"/>
                      </a:cubicBezTo>
                      <a:cubicBezTo>
                        <a:pt x="473" y="250"/>
                        <a:pt x="483" y="253"/>
                        <a:pt x="492" y="257"/>
                      </a:cubicBezTo>
                      <a:cubicBezTo>
                        <a:pt x="492" y="262"/>
                        <a:pt x="492" y="267"/>
                        <a:pt x="492" y="272"/>
                      </a:cubicBezTo>
                      <a:cubicBezTo>
                        <a:pt x="484" y="267"/>
                        <a:pt x="471" y="265"/>
                        <a:pt x="462" y="263"/>
                      </a:cubicBezTo>
                      <a:close/>
                      <a:moveTo>
                        <a:pt x="453" y="144"/>
                      </a:moveTo>
                      <a:cubicBezTo>
                        <a:pt x="457" y="149"/>
                        <a:pt x="461" y="155"/>
                        <a:pt x="465" y="160"/>
                      </a:cubicBezTo>
                      <a:cubicBezTo>
                        <a:pt x="464" y="160"/>
                        <a:pt x="463" y="160"/>
                        <a:pt x="462" y="159"/>
                      </a:cubicBezTo>
                      <a:cubicBezTo>
                        <a:pt x="459" y="159"/>
                        <a:pt x="457" y="158"/>
                        <a:pt x="455" y="158"/>
                      </a:cubicBezTo>
                      <a:cubicBezTo>
                        <a:pt x="454" y="157"/>
                        <a:pt x="454" y="155"/>
                        <a:pt x="454" y="154"/>
                      </a:cubicBezTo>
                      <a:cubicBezTo>
                        <a:pt x="452" y="148"/>
                        <a:pt x="450" y="143"/>
                        <a:pt x="448" y="138"/>
                      </a:cubicBezTo>
                      <a:cubicBezTo>
                        <a:pt x="450" y="140"/>
                        <a:pt x="451" y="142"/>
                        <a:pt x="453" y="144"/>
                      </a:cubicBezTo>
                      <a:close/>
                      <a:moveTo>
                        <a:pt x="28" y="174"/>
                      </a:moveTo>
                      <a:cubicBezTo>
                        <a:pt x="38" y="136"/>
                        <a:pt x="59" y="101"/>
                        <a:pt x="87" y="74"/>
                      </a:cubicBezTo>
                      <a:cubicBezTo>
                        <a:pt x="93" y="80"/>
                        <a:pt x="102" y="84"/>
                        <a:pt x="110" y="85"/>
                      </a:cubicBezTo>
                      <a:cubicBezTo>
                        <a:pt x="111" y="86"/>
                        <a:pt x="112" y="84"/>
                        <a:pt x="110" y="83"/>
                      </a:cubicBezTo>
                      <a:cubicBezTo>
                        <a:pt x="102" y="81"/>
                        <a:pt x="97" y="76"/>
                        <a:pt x="90" y="71"/>
                      </a:cubicBezTo>
                      <a:cubicBezTo>
                        <a:pt x="95" y="66"/>
                        <a:pt x="101" y="62"/>
                        <a:pt x="107" y="57"/>
                      </a:cubicBezTo>
                      <a:cubicBezTo>
                        <a:pt x="108" y="57"/>
                        <a:pt x="109" y="56"/>
                        <a:pt x="109" y="56"/>
                      </a:cubicBezTo>
                      <a:cubicBezTo>
                        <a:pt x="114" y="61"/>
                        <a:pt x="120" y="65"/>
                        <a:pt x="125" y="69"/>
                      </a:cubicBezTo>
                      <a:cubicBezTo>
                        <a:pt x="126" y="70"/>
                        <a:pt x="127" y="69"/>
                        <a:pt x="126" y="68"/>
                      </a:cubicBezTo>
                      <a:cubicBezTo>
                        <a:pt x="123" y="64"/>
                        <a:pt x="119" y="60"/>
                        <a:pt x="116" y="56"/>
                      </a:cubicBezTo>
                      <a:cubicBezTo>
                        <a:pt x="115" y="55"/>
                        <a:pt x="114" y="54"/>
                        <a:pt x="113" y="53"/>
                      </a:cubicBezTo>
                      <a:cubicBezTo>
                        <a:pt x="159" y="21"/>
                        <a:pt x="215" y="19"/>
                        <a:pt x="269" y="27"/>
                      </a:cubicBezTo>
                      <a:cubicBezTo>
                        <a:pt x="329" y="36"/>
                        <a:pt x="383" y="61"/>
                        <a:pt x="417" y="111"/>
                      </a:cubicBezTo>
                      <a:cubicBezTo>
                        <a:pt x="406" y="102"/>
                        <a:pt x="385" y="103"/>
                        <a:pt x="373" y="100"/>
                      </a:cubicBezTo>
                      <a:cubicBezTo>
                        <a:pt x="372" y="100"/>
                        <a:pt x="372" y="101"/>
                        <a:pt x="373" y="101"/>
                      </a:cubicBezTo>
                      <a:cubicBezTo>
                        <a:pt x="380" y="104"/>
                        <a:pt x="388" y="106"/>
                        <a:pt x="396" y="108"/>
                      </a:cubicBezTo>
                      <a:cubicBezTo>
                        <a:pt x="401" y="109"/>
                        <a:pt x="406" y="111"/>
                        <a:pt x="410" y="113"/>
                      </a:cubicBezTo>
                      <a:cubicBezTo>
                        <a:pt x="414" y="115"/>
                        <a:pt x="417" y="118"/>
                        <a:pt x="421" y="121"/>
                      </a:cubicBezTo>
                      <a:cubicBezTo>
                        <a:pt x="421" y="121"/>
                        <a:pt x="423" y="121"/>
                        <a:pt x="423" y="120"/>
                      </a:cubicBezTo>
                      <a:cubicBezTo>
                        <a:pt x="424" y="121"/>
                        <a:pt x="425" y="122"/>
                        <a:pt x="425" y="123"/>
                      </a:cubicBezTo>
                      <a:cubicBezTo>
                        <a:pt x="432" y="136"/>
                        <a:pt x="438" y="149"/>
                        <a:pt x="441" y="163"/>
                      </a:cubicBezTo>
                      <a:cubicBezTo>
                        <a:pt x="435" y="149"/>
                        <a:pt x="413" y="150"/>
                        <a:pt x="401" y="144"/>
                      </a:cubicBezTo>
                      <a:cubicBezTo>
                        <a:pt x="400" y="144"/>
                        <a:pt x="399" y="145"/>
                        <a:pt x="400" y="146"/>
                      </a:cubicBezTo>
                      <a:cubicBezTo>
                        <a:pt x="414" y="152"/>
                        <a:pt x="438" y="151"/>
                        <a:pt x="442" y="169"/>
                      </a:cubicBezTo>
                      <a:cubicBezTo>
                        <a:pt x="442" y="170"/>
                        <a:pt x="443" y="170"/>
                        <a:pt x="443" y="169"/>
                      </a:cubicBezTo>
                      <a:cubicBezTo>
                        <a:pt x="456" y="224"/>
                        <a:pt x="447" y="286"/>
                        <a:pt x="428" y="336"/>
                      </a:cubicBezTo>
                      <a:cubicBezTo>
                        <a:pt x="421" y="356"/>
                        <a:pt x="409" y="373"/>
                        <a:pt x="394" y="388"/>
                      </a:cubicBezTo>
                      <a:cubicBezTo>
                        <a:pt x="394" y="386"/>
                        <a:pt x="394" y="384"/>
                        <a:pt x="394" y="382"/>
                      </a:cubicBezTo>
                      <a:cubicBezTo>
                        <a:pt x="394" y="377"/>
                        <a:pt x="394" y="373"/>
                        <a:pt x="394" y="368"/>
                      </a:cubicBezTo>
                      <a:cubicBezTo>
                        <a:pt x="394" y="367"/>
                        <a:pt x="392" y="367"/>
                        <a:pt x="391" y="368"/>
                      </a:cubicBezTo>
                      <a:cubicBezTo>
                        <a:pt x="391" y="373"/>
                        <a:pt x="391" y="377"/>
                        <a:pt x="390" y="382"/>
                      </a:cubicBezTo>
                      <a:cubicBezTo>
                        <a:pt x="390" y="385"/>
                        <a:pt x="389" y="389"/>
                        <a:pt x="390" y="392"/>
                      </a:cubicBezTo>
                      <a:cubicBezTo>
                        <a:pt x="382" y="399"/>
                        <a:pt x="374" y="406"/>
                        <a:pt x="366" y="411"/>
                      </a:cubicBezTo>
                      <a:cubicBezTo>
                        <a:pt x="366" y="405"/>
                        <a:pt x="366" y="400"/>
                        <a:pt x="366" y="394"/>
                      </a:cubicBezTo>
                      <a:cubicBezTo>
                        <a:pt x="366" y="393"/>
                        <a:pt x="365" y="393"/>
                        <a:pt x="365" y="394"/>
                      </a:cubicBezTo>
                      <a:cubicBezTo>
                        <a:pt x="363" y="411"/>
                        <a:pt x="363" y="411"/>
                        <a:pt x="363" y="411"/>
                      </a:cubicBezTo>
                      <a:cubicBezTo>
                        <a:pt x="363" y="412"/>
                        <a:pt x="363" y="413"/>
                        <a:pt x="362" y="414"/>
                      </a:cubicBezTo>
                      <a:cubicBezTo>
                        <a:pt x="351" y="421"/>
                        <a:pt x="338" y="428"/>
                        <a:pt x="326" y="433"/>
                      </a:cubicBezTo>
                      <a:cubicBezTo>
                        <a:pt x="328" y="424"/>
                        <a:pt x="331" y="415"/>
                        <a:pt x="336" y="406"/>
                      </a:cubicBezTo>
                      <a:cubicBezTo>
                        <a:pt x="337" y="405"/>
                        <a:pt x="334" y="403"/>
                        <a:pt x="334" y="405"/>
                      </a:cubicBezTo>
                      <a:cubicBezTo>
                        <a:pt x="328" y="414"/>
                        <a:pt x="325" y="424"/>
                        <a:pt x="323" y="435"/>
                      </a:cubicBezTo>
                      <a:cubicBezTo>
                        <a:pt x="308" y="440"/>
                        <a:pt x="293" y="445"/>
                        <a:pt x="279" y="448"/>
                      </a:cubicBezTo>
                      <a:cubicBezTo>
                        <a:pt x="244" y="454"/>
                        <a:pt x="211" y="450"/>
                        <a:pt x="179" y="440"/>
                      </a:cubicBezTo>
                      <a:cubicBezTo>
                        <a:pt x="179" y="440"/>
                        <a:pt x="178" y="439"/>
                        <a:pt x="178" y="439"/>
                      </a:cubicBezTo>
                      <a:cubicBezTo>
                        <a:pt x="165" y="433"/>
                        <a:pt x="151" y="429"/>
                        <a:pt x="138" y="424"/>
                      </a:cubicBezTo>
                      <a:cubicBezTo>
                        <a:pt x="127" y="418"/>
                        <a:pt x="116" y="412"/>
                        <a:pt x="105" y="406"/>
                      </a:cubicBezTo>
                      <a:cubicBezTo>
                        <a:pt x="107" y="399"/>
                        <a:pt x="108" y="393"/>
                        <a:pt x="111" y="386"/>
                      </a:cubicBezTo>
                      <a:cubicBezTo>
                        <a:pt x="111" y="385"/>
                        <a:pt x="110" y="385"/>
                        <a:pt x="109" y="386"/>
                      </a:cubicBezTo>
                      <a:cubicBezTo>
                        <a:pt x="106" y="392"/>
                        <a:pt x="104" y="398"/>
                        <a:pt x="102" y="405"/>
                      </a:cubicBezTo>
                      <a:cubicBezTo>
                        <a:pt x="98" y="402"/>
                        <a:pt x="94" y="400"/>
                        <a:pt x="90" y="397"/>
                      </a:cubicBezTo>
                      <a:cubicBezTo>
                        <a:pt x="77" y="386"/>
                        <a:pt x="66" y="371"/>
                        <a:pt x="56" y="356"/>
                      </a:cubicBezTo>
                      <a:cubicBezTo>
                        <a:pt x="61" y="346"/>
                        <a:pt x="66" y="337"/>
                        <a:pt x="69" y="326"/>
                      </a:cubicBezTo>
                      <a:cubicBezTo>
                        <a:pt x="69" y="326"/>
                        <a:pt x="68" y="325"/>
                        <a:pt x="68" y="326"/>
                      </a:cubicBezTo>
                      <a:cubicBezTo>
                        <a:pt x="65" y="336"/>
                        <a:pt x="60" y="346"/>
                        <a:pt x="55" y="355"/>
                      </a:cubicBezTo>
                      <a:cubicBezTo>
                        <a:pt x="52" y="349"/>
                        <a:pt x="49" y="343"/>
                        <a:pt x="45" y="337"/>
                      </a:cubicBezTo>
                      <a:cubicBezTo>
                        <a:pt x="43" y="332"/>
                        <a:pt x="40" y="327"/>
                        <a:pt x="38" y="322"/>
                      </a:cubicBezTo>
                      <a:cubicBezTo>
                        <a:pt x="45" y="310"/>
                        <a:pt x="53" y="299"/>
                        <a:pt x="58" y="286"/>
                      </a:cubicBezTo>
                      <a:cubicBezTo>
                        <a:pt x="62" y="294"/>
                        <a:pt x="65" y="301"/>
                        <a:pt x="70" y="308"/>
                      </a:cubicBezTo>
                      <a:cubicBezTo>
                        <a:pt x="78" y="321"/>
                        <a:pt x="85" y="337"/>
                        <a:pt x="94" y="351"/>
                      </a:cubicBezTo>
                      <a:cubicBezTo>
                        <a:pt x="89" y="360"/>
                        <a:pt x="86" y="370"/>
                        <a:pt x="83" y="380"/>
                      </a:cubicBezTo>
                      <a:cubicBezTo>
                        <a:pt x="82" y="381"/>
                        <a:pt x="85" y="382"/>
                        <a:pt x="85" y="380"/>
                      </a:cubicBezTo>
                      <a:cubicBezTo>
                        <a:pt x="88" y="371"/>
                        <a:pt x="91" y="362"/>
                        <a:pt x="95" y="353"/>
                      </a:cubicBezTo>
                      <a:cubicBezTo>
                        <a:pt x="98" y="359"/>
                        <a:pt x="102" y="363"/>
                        <a:pt x="106" y="368"/>
                      </a:cubicBezTo>
                      <a:cubicBezTo>
                        <a:pt x="123" y="387"/>
                        <a:pt x="143" y="395"/>
                        <a:pt x="167" y="402"/>
                      </a:cubicBezTo>
                      <a:cubicBezTo>
                        <a:pt x="169" y="403"/>
                        <a:pt x="170" y="400"/>
                        <a:pt x="168" y="399"/>
                      </a:cubicBezTo>
                      <a:cubicBezTo>
                        <a:pt x="152" y="388"/>
                        <a:pt x="132" y="383"/>
                        <a:pt x="117" y="369"/>
                      </a:cubicBezTo>
                      <a:cubicBezTo>
                        <a:pt x="102" y="355"/>
                        <a:pt x="98" y="334"/>
                        <a:pt x="86" y="318"/>
                      </a:cubicBezTo>
                      <a:cubicBezTo>
                        <a:pt x="59" y="281"/>
                        <a:pt x="48" y="240"/>
                        <a:pt x="61" y="196"/>
                      </a:cubicBezTo>
                      <a:cubicBezTo>
                        <a:pt x="76" y="142"/>
                        <a:pt x="132" y="45"/>
                        <a:pt x="198" y="50"/>
                      </a:cubicBezTo>
                      <a:cubicBezTo>
                        <a:pt x="202" y="50"/>
                        <a:pt x="202" y="45"/>
                        <a:pt x="198" y="44"/>
                      </a:cubicBezTo>
                      <a:cubicBezTo>
                        <a:pt x="156" y="40"/>
                        <a:pt x="120" y="71"/>
                        <a:pt x="94" y="110"/>
                      </a:cubicBezTo>
                      <a:cubicBezTo>
                        <a:pt x="94" y="110"/>
                        <a:pt x="94" y="110"/>
                        <a:pt x="94" y="110"/>
                      </a:cubicBezTo>
                      <a:cubicBezTo>
                        <a:pt x="86" y="107"/>
                        <a:pt x="77" y="104"/>
                        <a:pt x="71" y="98"/>
                      </a:cubicBezTo>
                      <a:cubicBezTo>
                        <a:pt x="69" y="96"/>
                        <a:pt x="66" y="99"/>
                        <a:pt x="68" y="100"/>
                      </a:cubicBezTo>
                      <a:cubicBezTo>
                        <a:pt x="76" y="106"/>
                        <a:pt x="85" y="109"/>
                        <a:pt x="94" y="110"/>
                      </a:cubicBezTo>
                      <a:cubicBezTo>
                        <a:pt x="74" y="138"/>
                        <a:pt x="60" y="169"/>
                        <a:pt x="53" y="193"/>
                      </a:cubicBezTo>
                      <a:cubicBezTo>
                        <a:pt x="46" y="214"/>
                        <a:pt x="45" y="236"/>
                        <a:pt x="49" y="257"/>
                      </a:cubicBezTo>
                      <a:cubicBezTo>
                        <a:pt x="44" y="261"/>
                        <a:pt x="38" y="265"/>
                        <a:pt x="32" y="269"/>
                      </a:cubicBezTo>
                      <a:cubicBezTo>
                        <a:pt x="30" y="270"/>
                        <a:pt x="27" y="272"/>
                        <a:pt x="24" y="275"/>
                      </a:cubicBezTo>
                      <a:cubicBezTo>
                        <a:pt x="18" y="242"/>
                        <a:pt x="20" y="207"/>
                        <a:pt x="28" y="174"/>
                      </a:cubicBezTo>
                      <a:close/>
                      <a:moveTo>
                        <a:pt x="296" y="485"/>
                      </a:moveTo>
                      <a:cubicBezTo>
                        <a:pt x="289" y="476"/>
                        <a:pt x="281" y="468"/>
                        <a:pt x="272" y="461"/>
                      </a:cubicBezTo>
                      <a:cubicBezTo>
                        <a:pt x="281" y="460"/>
                        <a:pt x="290" y="458"/>
                        <a:pt x="300" y="456"/>
                      </a:cubicBezTo>
                      <a:cubicBezTo>
                        <a:pt x="305" y="465"/>
                        <a:pt x="311" y="473"/>
                        <a:pt x="319" y="480"/>
                      </a:cubicBezTo>
                      <a:cubicBezTo>
                        <a:pt x="312" y="482"/>
                        <a:pt x="304" y="484"/>
                        <a:pt x="296" y="485"/>
                      </a:cubicBezTo>
                      <a:close/>
                      <a:moveTo>
                        <a:pt x="271" y="488"/>
                      </a:moveTo>
                      <a:cubicBezTo>
                        <a:pt x="267" y="483"/>
                        <a:pt x="263" y="478"/>
                        <a:pt x="259" y="473"/>
                      </a:cubicBezTo>
                      <a:cubicBezTo>
                        <a:pt x="256" y="470"/>
                        <a:pt x="253" y="466"/>
                        <a:pt x="250" y="463"/>
                      </a:cubicBezTo>
                      <a:cubicBezTo>
                        <a:pt x="256" y="462"/>
                        <a:pt x="263" y="462"/>
                        <a:pt x="269" y="461"/>
                      </a:cubicBezTo>
                      <a:cubicBezTo>
                        <a:pt x="277" y="469"/>
                        <a:pt x="283" y="478"/>
                        <a:pt x="289" y="486"/>
                      </a:cubicBezTo>
                      <a:cubicBezTo>
                        <a:pt x="283" y="487"/>
                        <a:pt x="277" y="488"/>
                        <a:pt x="271" y="488"/>
                      </a:cubicBezTo>
                      <a:close/>
                      <a:moveTo>
                        <a:pt x="205" y="460"/>
                      </a:moveTo>
                      <a:cubicBezTo>
                        <a:pt x="210" y="463"/>
                        <a:pt x="214" y="468"/>
                        <a:pt x="218" y="473"/>
                      </a:cubicBezTo>
                      <a:cubicBezTo>
                        <a:pt x="222" y="478"/>
                        <a:pt x="225" y="483"/>
                        <a:pt x="228" y="488"/>
                      </a:cubicBezTo>
                      <a:cubicBezTo>
                        <a:pt x="225" y="488"/>
                        <a:pt x="221" y="488"/>
                        <a:pt x="218" y="487"/>
                      </a:cubicBezTo>
                      <a:cubicBezTo>
                        <a:pt x="213" y="485"/>
                        <a:pt x="208" y="483"/>
                        <a:pt x="203" y="481"/>
                      </a:cubicBezTo>
                      <a:cubicBezTo>
                        <a:pt x="203" y="481"/>
                        <a:pt x="203" y="481"/>
                        <a:pt x="203" y="481"/>
                      </a:cubicBezTo>
                      <a:cubicBezTo>
                        <a:pt x="197" y="476"/>
                        <a:pt x="193" y="470"/>
                        <a:pt x="188" y="464"/>
                      </a:cubicBezTo>
                      <a:cubicBezTo>
                        <a:pt x="183" y="459"/>
                        <a:pt x="178" y="455"/>
                        <a:pt x="172" y="452"/>
                      </a:cubicBezTo>
                      <a:cubicBezTo>
                        <a:pt x="183" y="455"/>
                        <a:pt x="194" y="458"/>
                        <a:pt x="205" y="459"/>
                      </a:cubicBezTo>
                      <a:cubicBezTo>
                        <a:pt x="205" y="460"/>
                        <a:pt x="205" y="460"/>
                        <a:pt x="205" y="460"/>
                      </a:cubicBezTo>
                      <a:close/>
                      <a:moveTo>
                        <a:pt x="168" y="467"/>
                      </a:moveTo>
                      <a:cubicBezTo>
                        <a:pt x="161" y="459"/>
                        <a:pt x="155" y="452"/>
                        <a:pt x="150" y="444"/>
                      </a:cubicBezTo>
                      <a:cubicBezTo>
                        <a:pt x="153" y="446"/>
                        <a:pt x="157" y="447"/>
                        <a:pt x="160" y="448"/>
                      </a:cubicBezTo>
                      <a:cubicBezTo>
                        <a:pt x="159" y="448"/>
                        <a:pt x="158" y="448"/>
                        <a:pt x="157" y="448"/>
                      </a:cubicBezTo>
                      <a:cubicBezTo>
                        <a:pt x="157" y="448"/>
                        <a:pt x="156" y="448"/>
                        <a:pt x="157" y="448"/>
                      </a:cubicBezTo>
                      <a:cubicBezTo>
                        <a:pt x="171" y="450"/>
                        <a:pt x="180" y="465"/>
                        <a:pt x="188" y="475"/>
                      </a:cubicBezTo>
                      <a:cubicBezTo>
                        <a:pt x="181" y="473"/>
                        <a:pt x="174" y="470"/>
                        <a:pt x="168" y="467"/>
                      </a:cubicBezTo>
                      <a:close/>
                      <a:moveTo>
                        <a:pt x="135" y="449"/>
                      </a:moveTo>
                      <a:cubicBezTo>
                        <a:pt x="134" y="448"/>
                        <a:pt x="134" y="447"/>
                        <a:pt x="133" y="446"/>
                      </a:cubicBezTo>
                      <a:cubicBezTo>
                        <a:pt x="130" y="442"/>
                        <a:pt x="128" y="438"/>
                        <a:pt x="125" y="434"/>
                      </a:cubicBezTo>
                      <a:cubicBezTo>
                        <a:pt x="128" y="435"/>
                        <a:pt x="131" y="437"/>
                        <a:pt x="134" y="438"/>
                      </a:cubicBezTo>
                      <a:cubicBezTo>
                        <a:pt x="137" y="439"/>
                        <a:pt x="141" y="441"/>
                        <a:pt x="145" y="442"/>
                      </a:cubicBezTo>
                      <a:cubicBezTo>
                        <a:pt x="148" y="449"/>
                        <a:pt x="152" y="455"/>
                        <a:pt x="156" y="461"/>
                      </a:cubicBezTo>
                      <a:cubicBezTo>
                        <a:pt x="149" y="457"/>
                        <a:pt x="142" y="453"/>
                        <a:pt x="135" y="449"/>
                      </a:cubicBezTo>
                      <a:close/>
                      <a:moveTo>
                        <a:pt x="58" y="285"/>
                      </a:moveTo>
                      <a:cubicBezTo>
                        <a:pt x="53" y="297"/>
                        <a:pt x="43" y="307"/>
                        <a:pt x="36" y="318"/>
                      </a:cubicBezTo>
                      <a:cubicBezTo>
                        <a:pt x="32" y="306"/>
                        <a:pt x="28" y="294"/>
                        <a:pt x="26" y="282"/>
                      </a:cubicBezTo>
                      <a:cubicBezTo>
                        <a:pt x="26" y="281"/>
                        <a:pt x="27" y="280"/>
                        <a:pt x="28" y="279"/>
                      </a:cubicBezTo>
                      <a:cubicBezTo>
                        <a:pt x="30" y="275"/>
                        <a:pt x="33" y="273"/>
                        <a:pt x="36" y="270"/>
                      </a:cubicBezTo>
                      <a:cubicBezTo>
                        <a:pt x="40" y="266"/>
                        <a:pt x="45" y="263"/>
                        <a:pt x="50" y="258"/>
                      </a:cubicBezTo>
                      <a:cubicBezTo>
                        <a:pt x="52" y="268"/>
                        <a:pt x="54" y="276"/>
                        <a:pt x="58" y="285"/>
                      </a:cubicBezTo>
                      <a:close/>
                      <a:moveTo>
                        <a:pt x="102" y="423"/>
                      </a:moveTo>
                      <a:cubicBezTo>
                        <a:pt x="108" y="426"/>
                        <a:pt x="113" y="429"/>
                        <a:pt x="118" y="431"/>
                      </a:cubicBezTo>
                      <a:cubicBezTo>
                        <a:pt x="119" y="432"/>
                        <a:pt x="120" y="432"/>
                        <a:pt x="120" y="432"/>
                      </a:cubicBezTo>
                      <a:cubicBezTo>
                        <a:pt x="122" y="435"/>
                        <a:pt x="124" y="439"/>
                        <a:pt x="126" y="442"/>
                      </a:cubicBezTo>
                      <a:cubicBezTo>
                        <a:pt x="123" y="440"/>
                        <a:pt x="119" y="438"/>
                        <a:pt x="116" y="435"/>
                      </a:cubicBezTo>
                      <a:cubicBezTo>
                        <a:pt x="111" y="431"/>
                        <a:pt x="107" y="427"/>
                        <a:pt x="102" y="423"/>
                      </a:cubicBezTo>
                      <a:close/>
                      <a:moveTo>
                        <a:pt x="240" y="489"/>
                      </a:moveTo>
                      <a:cubicBezTo>
                        <a:pt x="235" y="482"/>
                        <a:pt x="229" y="474"/>
                        <a:pt x="223" y="468"/>
                      </a:cubicBezTo>
                      <a:cubicBezTo>
                        <a:pt x="222" y="466"/>
                        <a:pt x="220" y="464"/>
                        <a:pt x="217" y="461"/>
                      </a:cubicBezTo>
                      <a:cubicBezTo>
                        <a:pt x="226" y="462"/>
                        <a:pt x="235" y="463"/>
                        <a:pt x="244" y="463"/>
                      </a:cubicBezTo>
                      <a:cubicBezTo>
                        <a:pt x="247" y="468"/>
                        <a:pt x="251" y="474"/>
                        <a:pt x="255" y="479"/>
                      </a:cubicBezTo>
                      <a:cubicBezTo>
                        <a:pt x="257" y="482"/>
                        <a:pt x="259" y="486"/>
                        <a:pt x="260" y="489"/>
                      </a:cubicBezTo>
                      <a:cubicBezTo>
                        <a:pt x="254" y="489"/>
                        <a:pt x="247" y="489"/>
                        <a:pt x="240" y="489"/>
                      </a:cubicBezTo>
                      <a:close/>
                      <a:moveTo>
                        <a:pt x="327" y="478"/>
                      </a:moveTo>
                      <a:cubicBezTo>
                        <a:pt x="327" y="477"/>
                        <a:pt x="327" y="477"/>
                        <a:pt x="326" y="477"/>
                      </a:cubicBezTo>
                      <a:cubicBezTo>
                        <a:pt x="317" y="471"/>
                        <a:pt x="309" y="464"/>
                        <a:pt x="302" y="456"/>
                      </a:cubicBezTo>
                      <a:cubicBezTo>
                        <a:pt x="311" y="453"/>
                        <a:pt x="319" y="451"/>
                        <a:pt x="328" y="447"/>
                      </a:cubicBezTo>
                      <a:cubicBezTo>
                        <a:pt x="331" y="451"/>
                        <a:pt x="334" y="455"/>
                        <a:pt x="338" y="458"/>
                      </a:cubicBezTo>
                      <a:cubicBezTo>
                        <a:pt x="341" y="461"/>
                        <a:pt x="345" y="466"/>
                        <a:pt x="349" y="470"/>
                      </a:cubicBezTo>
                      <a:cubicBezTo>
                        <a:pt x="342" y="473"/>
                        <a:pt x="335" y="475"/>
                        <a:pt x="327" y="4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baseline="-25000" dirty="0">
                    <a:solidFill>
                      <a:schemeClr val="accent4"/>
                    </a:solidFill>
                    <a:latin typeface="Chalk Board" panose="02000500000000000000" pitchFamily="2" charset="0"/>
                  </a:endParaRPr>
                </a:p>
              </p:txBody>
            </p:sp>
            <p:sp>
              <p:nvSpPr>
                <p:cNvPr id="51" name="Freeform 189">
                  <a:extLst>
                    <a:ext uri="{FF2B5EF4-FFF2-40B4-BE49-F238E27FC236}">
                      <a16:creationId xmlns:a16="http://schemas.microsoft.com/office/drawing/2014/main" id="{E9C22ACB-52C8-862E-2D04-84D720CD5960}"/>
                    </a:ext>
                  </a:extLst>
                </p:cNvPr>
                <p:cNvSpPr>
                  <a:spLocks/>
                </p:cNvSpPr>
                <p:nvPr/>
              </p:nvSpPr>
              <p:spPr bwMode="auto">
                <a:xfrm>
                  <a:off x="5438" y="3092"/>
                  <a:ext cx="6" cy="38"/>
                </a:xfrm>
                <a:custGeom>
                  <a:avLst/>
                  <a:gdLst>
                    <a:gd name="T0" fmla="*/ 5 w 5"/>
                    <a:gd name="T1" fmla="*/ 0 h 31"/>
                    <a:gd name="T2" fmla="*/ 0 w 5"/>
                    <a:gd name="T3" fmla="*/ 28 h 31"/>
                    <a:gd name="T4" fmla="*/ 4 w 5"/>
                    <a:gd name="T5" fmla="*/ 28 h 31"/>
                    <a:gd name="T6" fmla="*/ 5 w 5"/>
                    <a:gd name="T7" fmla="*/ 0 h 31"/>
                  </a:gdLst>
                  <a:ahLst/>
                  <a:cxnLst>
                    <a:cxn ang="0">
                      <a:pos x="T0" y="T1"/>
                    </a:cxn>
                    <a:cxn ang="0">
                      <a:pos x="T2" y="T3"/>
                    </a:cxn>
                    <a:cxn ang="0">
                      <a:pos x="T4" y="T5"/>
                    </a:cxn>
                    <a:cxn ang="0">
                      <a:pos x="T6" y="T7"/>
                    </a:cxn>
                  </a:cxnLst>
                  <a:rect l="0" t="0" r="r" b="b"/>
                  <a:pathLst>
                    <a:path w="5" h="31">
                      <a:moveTo>
                        <a:pt x="5" y="0"/>
                      </a:moveTo>
                      <a:cubicBezTo>
                        <a:pt x="2" y="9"/>
                        <a:pt x="0" y="19"/>
                        <a:pt x="0" y="28"/>
                      </a:cubicBezTo>
                      <a:cubicBezTo>
                        <a:pt x="1" y="31"/>
                        <a:pt x="4" y="31"/>
                        <a:pt x="4" y="28"/>
                      </a:cubicBezTo>
                      <a:cubicBezTo>
                        <a:pt x="5" y="20"/>
                        <a:pt x="2"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52" name="Freeform 194">
                  <a:extLst>
                    <a:ext uri="{FF2B5EF4-FFF2-40B4-BE49-F238E27FC236}">
                      <a16:creationId xmlns:a16="http://schemas.microsoft.com/office/drawing/2014/main" id="{B6A76868-4C31-1FAC-BA49-F0935955A794}"/>
                    </a:ext>
                  </a:extLst>
                </p:cNvPr>
                <p:cNvSpPr>
                  <a:spLocks/>
                </p:cNvSpPr>
                <p:nvPr/>
              </p:nvSpPr>
              <p:spPr bwMode="auto">
                <a:xfrm>
                  <a:off x="5560" y="2728"/>
                  <a:ext cx="248" cy="451"/>
                </a:xfrm>
                <a:custGeom>
                  <a:avLst/>
                  <a:gdLst>
                    <a:gd name="T0" fmla="*/ 4 w 203"/>
                    <a:gd name="T1" fmla="*/ 8 h 370"/>
                    <a:gd name="T2" fmla="*/ 11 w 203"/>
                    <a:gd name="T3" fmla="*/ 358 h 370"/>
                    <a:gd name="T4" fmla="*/ 10 w 203"/>
                    <a:gd name="T5" fmla="*/ 360 h 370"/>
                    <a:gd name="T6" fmla="*/ 119 w 203"/>
                    <a:gd name="T7" fmla="*/ 319 h 370"/>
                    <a:gd name="T8" fmla="*/ 151 w 203"/>
                    <a:gd name="T9" fmla="*/ 177 h 370"/>
                    <a:gd name="T10" fmla="*/ 78 w 203"/>
                    <a:gd name="T11" fmla="*/ 29 h 370"/>
                    <a:gd name="T12" fmla="*/ 87 w 203"/>
                    <a:gd name="T13" fmla="*/ 29 h 370"/>
                    <a:gd name="T14" fmla="*/ 103 w 203"/>
                    <a:gd name="T15" fmla="*/ 34 h 370"/>
                    <a:gd name="T16" fmla="*/ 105 w 203"/>
                    <a:gd name="T17" fmla="*/ 31 h 370"/>
                    <a:gd name="T18" fmla="*/ 76 w 203"/>
                    <a:gd name="T19" fmla="*/ 28 h 370"/>
                    <a:gd name="T20" fmla="*/ 4 w 203"/>
                    <a:gd name="T21" fmla="*/ 1 h 370"/>
                    <a:gd name="T22" fmla="*/ 4 w 203"/>
                    <a:gd name="T23" fmla="*/ 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370">
                      <a:moveTo>
                        <a:pt x="4" y="8"/>
                      </a:moveTo>
                      <a:cubicBezTo>
                        <a:pt x="180" y="22"/>
                        <a:pt x="203" y="360"/>
                        <a:pt x="11" y="358"/>
                      </a:cubicBezTo>
                      <a:cubicBezTo>
                        <a:pt x="9" y="358"/>
                        <a:pt x="9" y="360"/>
                        <a:pt x="10" y="360"/>
                      </a:cubicBezTo>
                      <a:cubicBezTo>
                        <a:pt x="51" y="370"/>
                        <a:pt x="93" y="350"/>
                        <a:pt x="119" y="319"/>
                      </a:cubicBezTo>
                      <a:cubicBezTo>
                        <a:pt x="151" y="281"/>
                        <a:pt x="151" y="223"/>
                        <a:pt x="151" y="177"/>
                      </a:cubicBezTo>
                      <a:cubicBezTo>
                        <a:pt x="150" y="121"/>
                        <a:pt x="123" y="63"/>
                        <a:pt x="78" y="29"/>
                      </a:cubicBezTo>
                      <a:cubicBezTo>
                        <a:pt x="81" y="29"/>
                        <a:pt x="84" y="29"/>
                        <a:pt x="87" y="29"/>
                      </a:cubicBezTo>
                      <a:cubicBezTo>
                        <a:pt x="93" y="30"/>
                        <a:pt x="98" y="33"/>
                        <a:pt x="103" y="34"/>
                      </a:cubicBezTo>
                      <a:cubicBezTo>
                        <a:pt x="105" y="34"/>
                        <a:pt x="107" y="32"/>
                        <a:pt x="105" y="31"/>
                      </a:cubicBezTo>
                      <a:cubicBezTo>
                        <a:pt x="97" y="26"/>
                        <a:pt x="86" y="26"/>
                        <a:pt x="76" y="28"/>
                      </a:cubicBezTo>
                      <a:cubicBezTo>
                        <a:pt x="56" y="13"/>
                        <a:pt x="31" y="3"/>
                        <a:pt x="4" y="1"/>
                      </a:cubicBezTo>
                      <a:cubicBezTo>
                        <a:pt x="0"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53" name="Freeform 195">
                  <a:extLst>
                    <a:ext uri="{FF2B5EF4-FFF2-40B4-BE49-F238E27FC236}">
                      <a16:creationId xmlns:a16="http://schemas.microsoft.com/office/drawing/2014/main" id="{BE132BD6-48EE-CA79-FC2B-6B0678584B0B}"/>
                    </a:ext>
                  </a:extLst>
                </p:cNvPr>
                <p:cNvSpPr>
                  <a:spLocks/>
                </p:cNvSpPr>
                <p:nvPr/>
              </p:nvSpPr>
              <p:spPr bwMode="auto">
                <a:xfrm>
                  <a:off x="5299" y="2815"/>
                  <a:ext cx="35" cy="9"/>
                </a:xfrm>
                <a:custGeom>
                  <a:avLst/>
                  <a:gdLst>
                    <a:gd name="T0" fmla="*/ 3 w 29"/>
                    <a:gd name="T1" fmla="*/ 7 h 8"/>
                    <a:gd name="T2" fmla="*/ 27 w 29"/>
                    <a:gd name="T3" fmla="*/ 8 h 8"/>
                    <a:gd name="T4" fmla="*/ 28 w 29"/>
                    <a:gd name="T5" fmla="*/ 6 h 8"/>
                    <a:gd name="T6" fmla="*/ 2 w 29"/>
                    <a:gd name="T7" fmla="*/ 4 h 8"/>
                    <a:gd name="T8" fmla="*/ 3 w 29"/>
                    <a:gd name="T9" fmla="*/ 7 h 8"/>
                  </a:gdLst>
                  <a:ahLst/>
                  <a:cxnLst>
                    <a:cxn ang="0">
                      <a:pos x="T0" y="T1"/>
                    </a:cxn>
                    <a:cxn ang="0">
                      <a:pos x="T2" y="T3"/>
                    </a:cxn>
                    <a:cxn ang="0">
                      <a:pos x="T4" y="T5"/>
                    </a:cxn>
                    <a:cxn ang="0">
                      <a:pos x="T6" y="T7"/>
                    </a:cxn>
                    <a:cxn ang="0">
                      <a:pos x="T8" y="T9"/>
                    </a:cxn>
                  </a:cxnLst>
                  <a:rect l="0" t="0" r="r" b="b"/>
                  <a:pathLst>
                    <a:path w="29" h="8">
                      <a:moveTo>
                        <a:pt x="3" y="7"/>
                      </a:moveTo>
                      <a:cubicBezTo>
                        <a:pt x="11" y="3"/>
                        <a:pt x="19" y="3"/>
                        <a:pt x="27" y="8"/>
                      </a:cubicBezTo>
                      <a:cubicBezTo>
                        <a:pt x="28" y="8"/>
                        <a:pt x="29" y="6"/>
                        <a:pt x="28" y="6"/>
                      </a:cubicBezTo>
                      <a:cubicBezTo>
                        <a:pt x="19" y="0"/>
                        <a:pt x="11" y="0"/>
                        <a:pt x="2" y="4"/>
                      </a:cubicBezTo>
                      <a:cubicBezTo>
                        <a:pt x="0" y="5"/>
                        <a:pt x="1"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54" name="Freeform 196">
                  <a:extLst>
                    <a:ext uri="{FF2B5EF4-FFF2-40B4-BE49-F238E27FC236}">
                      <a16:creationId xmlns:a16="http://schemas.microsoft.com/office/drawing/2014/main" id="{FB4F282E-C159-14F8-7FF8-B6713AFCA586}"/>
                    </a:ext>
                  </a:extLst>
                </p:cNvPr>
                <p:cNvSpPr>
                  <a:spLocks/>
                </p:cNvSpPr>
                <p:nvPr/>
              </p:nvSpPr>
              <p:spPr bwMode="auto">
                <a:xfrm>
                  <a:off x="5285" y="2851"/>
                  <a:ext cx="27" cy="5"/>
                </a:xfrm>
                <a:custGeom>
                  <a:avLst/>
                  <a:gdLst>
                    <a:gd name="T0" fmla="*/ 2 w 22"/>
                    <a:gd name="T1" fmla="*/ 3 h 4"/>
                    <a:gd name="T2" fmla="*/ 20 w 22"/>
                    <a:gd name="T3" fmla="*/ 3 h 4"/>
                    <a:gd name="T4" fmla="*/ 20 w 22"/>
                    <a:gd name="T5" fmla="*/ 1 h 4"/>
                    <a:gd name="T6" fmla="*/ 2 w 22"/>
                    <a:gd name="T7" fmla="*/ 0 h 4"/>
                    <a:gd name="T8" fmla="*/ 2 w 22"/>
                    <a:gd name="T9" fmla="*/ 3 h 4"/>
                  </a:gdLst>
                  <a:ahLst/>
                  <a:cxnLst>
                    <a:cxn ang="0">
                      <a:pos x="T0" y="T1"/>
                    </a:cxn>
                    <a:cxn ang="0">
                      <a:pos x="T2" y="T3"/>
                    </a:cxn>
                    <a:cxn ang="0">
                      <a:pos x="T4" y="T5"/>
                    </a:cxn>
                    <a:cxn ang="0">
                      <a:pos x="T6" y="T7"/>
                    </a:cxn>
                    <a:cxn ang="0">
                      <a:pos x="T8" y="T9"/>
                    </a:cxn>
                  </a:cxnLst>
                  <a:rect l="0" t="0" r="r" b="b"/>
                  <a:pathLst>
                    <a:path w="22" h="4">
                      <a:moveTo>
                        <a:pt x="2" y="3"/>
                      </a:moveTo>
                      <a:cubicBezTo>
                        <a:pt x="8" y="3"/>
                        <a:pt x="14" y="3"/>
                        <a:pt x="20" y="3"/>
                      </a:cubicBezTo>
                      <a:cubicBezTo>
                        <a:pt x="22" y="4"/>
                        <a:pt x="22" y="1"/>
                        <a:pt x="20" y="1"/>
                      </a:cubicBezTo>
                      <a:cubicBezTo>
                        <a:pt x="14" y="1"/>
                        <a:pt x="8" y="0"/>
                        <a:pt x="2" y="0"/>
                      </a:cubicBezTo>
                      <a:cubicBezTo>
                        <a:pt x="0" y="0"/>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55" name="Freeform 197">
                  <a:extLst>
                    <a:ext uri="{FF2B5EF4-FFF2-40B4-BE49-F238E27FC236}">
                      <a16:creationId xmlns:a16="http://schemas.microsoft.com/office/drawing/2014/main" id="{D378BE29-D4AB-B497-CCF7-C86A564059E0}"/>
                    </a:ext>
                  </a:extLst>
                </p:cNvPr>
                <p:cNvSpPr>
                  <a:spLocks/>
                </p:cNvSpPr>
                <p:nvPr/>
              </p:nvSpPr>
              <p:spPr bwMode="auto">
                <a:xfrm>
                  <a:off x="5287" y="2884"/>
                  <a:ext cx="21" cy="7"/>
                </a:xfrm>
                <a:custGeom>
                  <a:avLst/>
                  <a:gdLst>
                    <a:gd name="T0" fmla="*/ 3 w 17"/>
                    <a:gd name="T1" fmla="*/ 5 h 6"/>
                    <a:gd name="T2" fmla="*/ 15 w 17"/>
                    <a:gd name="T3" fmla="*/ 3 h 6"/>
                    <a:gd name="T4" fmla="*/ 16 w 17"/>
                    <a:gd name="T5" fmla="*/ 0 h 6"/>
                    <a:gd name="T6" fmla="*/ 1 w 17"/>
                    <a:gd name="T7" fmla="*/ 3 h 6"/>
                    <a:gd name="T8" fmla="*/ 3 w 17"/>
                    <a:gd name="T9" fmla="*/ 5 h 6"/>
                  </a:gdLst>
                  <a:ahLst/>
                  <a:cxnLst>
                    <a:cxn ang="0">
                      <a:pos x="T0" y="T1"/>
                    </a:cxn>
                    <a:cxn ang="0">
                      <a:pos x="T2" y="T3"/>
                    </a:cxn>
                    <a:cxn ang="0">
                      <a:pos x="T4" y="T5"/>
                    </a:cxn>
                    <a:cxn ang="0">
                      <a:pos x="T6" y="T7"/>
                    </a:cxn>
                    <a:cxn ang="0">
                      <a:pos x="T8" y="T9"/>
                    </a:cxn>
                  </a:cxnLst>
                  <a:rect l="0" t="0" r="r" b="b"/>
                  <a:pathLst>
                    <a:path w="17" h="6">
                      <a:moveTo>
                        <a:pt x="3" y="5"/>
                      </a:moveTo>
                      <a:cubicBezTo>
                        <a:pt x="6" y="2"/>
                        <a:pt x="11" y="2"/>
                        <a:pt x="15" y="3"/>
                      </a:cubicBezTo>
                      <a:cubicBezTo>
                        <a:pt x="17" y="3"/>
                        <a:pt x="17" y="0"/>
                        <a:pt x="16" y="0"/>
                      </a:cubicBezTo>
                      <a:cubicBezTo>
                        <a:pt x="11" y="0"/>
                        <a:pt x="5" y="0"/>
                        <a:pt x="1" y="3"/>
                      </a:cubicBezTo>
                      <a:cubicBezTo>
                        <a:pt x="0" y="4"/>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56" name="Freeform 198">
                  <a:extLst>
                    <a:ext uri="{FF2B5EF4-FFF2-40B4-BE49-F238E27FC236}">
                      <a16:creationId xmlns:a16="http://schemas.microsoft.com/office/drawing/2014/main" id="{CADB7C82-A479-4CDB-EACF-8A0728C3A1C5}"/>
                    </a:ext>
                  </a:extLst>
                </p:cNvPr>
                <p:cNvSpPr>
                  <a:spLocks/>
                </p:cNvSpPr>
                <p:nvPr/>
              </p:nvSpPr>
              <p:spPr bwMode="auto">
                <a:xfrm>
                  <a:off x="5274" y="2913"/>
                  <a:ext cx="23" cy="12"/>
                </a:xfrm>
                <a:custGeom>
                  <a:avLst/>
                  <a:gdLst>
                    <a:gd name="T0" fmla="*/ 3 w 19"/>
                    <a:gd name="T1" fmla="*/ 9 h 10"/>
                    <a:gd name="T2" fmla="*/ 9 w 19"/>
                    <a:gd name="T3" fmla="*/ 3 h 10"/>
                    <a:gd name="T4" fmla="*/ 19 w 19"/>
                    <a:gd name="T5" fmla="*/ 1 h 10"/>
                    <a:gd name="T6" fmla="*/ 19 w 19"/>
                    <a:gd name="T7" fmla="*/ 0 h 10"/>
                    <a:gd name="T8" fmla="*/ 14 w 19"/>
                    <a:gd name="T9" fmla="*/ 0 h 10"/>
                    <a:gd name="T10" fmla="*/ 9 w 19"/>
                    <a:gd name="T11" fmla="*/ 1 h 10"/>
                    <a:gd name="T12" fmla="*/ 1 w 19"/>
                    <a:gd name="T13" fmla="*/ 7 h 10"/>
                    <a:gd name="T14" fmla="*/ 3 w 19"/>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3" y="9"/>
                      </a:moveTo>
                      <a:cubicBezTo>
                        <a:pt x="5" y="6"/>
                        <a:pt x="7" y="4"/>
                        <a:pt x="9" y="3"/>
                      </a:cubicBezTo>
                      <a:cubicBezTo>
                        <a:pt x="12" y="1"/>
                        <a:pt x="16" y="0"/>
                        <a:pt x="19" y="1"/>
                      </a:cubicBezTo>
                      <a:cubicBezTo>
                        <a:pt x="19" y="1"/>
                        <a:pt x="19" y="0"/>
                        <a:pt x="19" y="0"/>
                      </a:cubicBezTo>
                      <a:cubicBezTo>
                        <a:pt x="17" y="1"/>
                        <a:pt x="15" y="0"/>
                        <a:pt x="14" y="0"/>
                      </a:cubicBezTo>
                      <a:cubicBezTo>
                        <a:pt x="12" y="1"/>
                        <a:pt x="10" y="1"/>
                        <a:pt x="9" y="1"/>
                      </a:cubicBezTo>
                      <a:cubicBezTo>
                        <a:pt x="6" y="3"/>
                        <a:pt x="3" y="5"/>
                        <a:pt x="1" y="7"/>
                      </a:cubicBezTo>
                      <a:cubicBezTo>
                        <a:pt x="0" y="8"/>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57" name="Freeform 199">
                  <a:extLst>
                    <a:ext uri="{FF2B5EF4-FFF2-40B4-BE49-F238E27FC236}">
                      <a16:creationId xmlns:a16="http://schemas.microsoft.com/office/drawing/2014/main" id="{7856C7C0-A9AC-C00F-80AD-FA64C19D33B0}"/>
                    </a:ext>
                  </a:extLst>
                </p:cNvPr>
                <p:cNvSpPr>
                  <a:spLocks/>
                </p:cNvSpPr>
                <p:nvPr/>
              </p:nvSpPr>
              <p:spPr bwMode="auto">
                <a:xfrm>
                  <a:off x="5745" y="2896"/>
                  <a:ext cx="33" cy="54"/>
                </a:xfrm>
                <a:custGeom>
                  <a:avLst/>
                  <a:gdLst>
                    <a:gd name="T0" fmla="*/ 24 w 27"/>
                    <a:gd name="T1" fmla="*/ 43 h 44"/>
                    <a:gd name="T2" fmla="*/ 26 w 27"/>
                    <a:gd name="T3" fmla="*/ 41 h 44"/>
                    <a:gd name="T4" fmla="*/ 3 w 27"/>
                    <a:gd name="T5" fmla="*/ 2 h 44"/>
                    <a:gd name="T6" fmla="*/ 1 w 27"/>
                    <a:gd name="T7" fmla="*/ 4 h 44"/>
                    <a:gd name="T8" fmla="*/ 24 w 27"/>
                    <a:gd name="T9" fmla="*/ 43 h 44"/>
                  </a:gdLst>
                  <a:ahLst/>
                  <a:cxnLst>
                    <a:cxn ang="0">
                      <a:pos x="T0" y="T1"/>
                    </a:cxn>
                    <a:cxn ang="0">
                      <a:pos x="T2" y="T3"/>
                    </a:cxn>
                    <a:cxn ang="0">
                      <a:pos x="T4" y="T5"/>
                    </a:cxn>
                    <a:cxn ang="0">
                      <a:pos x="T6" y="T7"/>
                    </a:cxn>
                    <a:cxn ang="0">
                      <a:pos x="T8" y="T9"/>
                    </a:cxn>
                  </a:cxnLst>
                  <a:rect l="0" t="0" r="r" b="b"/>
                  <a:pathLst>
                    <a:path w="27" h="44">
                      <a:moveTo>
                        <a:pt x="24" y="43"/>
                      </a:moveTo>
                      <a:cubicBezTo>
                        <a:pt x="25" y="44"/>
                        <a:pt x="27" y="42"/>
                        <a:pt x="26" y="41"/>
                      </a:cubicBezTo>
                      <a:cubicBezTo>
                        <a:pt x="21" y="27"/>
                        <a:pt x="13" y="13"/>
                        <a:pt x="3" y="2"/>
                      </a:cubicBezTo>
                      <a:cubicBezTo>
                        <a:pt x="2" y="0"/>
                        <a:pt x="0" y="2"/>
                        <a:pt x="1" y="4"/>
                      </a:cubicBezTo>
                      <a:cubicBezTo>
                        <a:pt x="10" y="16"/>
                        <a:pt x="15" y="31"/>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58" name="Freeform 200">
                  <a:extLst>
                    <a:ext uri="{FF2B5EF4-FFF2-40B4-BE49-F238E27FC236}">
                      <a16:creationId xmlns:a16="http://schemas.microsoft.com/office/drawing/2014/main" id="{3CDA64CE-0703-12A5-565E-0D1AC40E0B57}"/>
                    </a:ext>
                  </a:extLst>
                </p:cNvPr>
                <p:cNvSpPr>
                  <a:spLocks/>
                </p:cNvSpPr>
                <p:nvPr/>
              </p:nvSpPr>
              <p:spPr bwMode="auto">
                <a:xfrm>
                  <a:off x="5750" y="2968"/>
                  <a:ext cx="22" cy="65"/>
                </a:xfrm>
                <a:custGeom>
                  <a:avLst/>
                  <a:gdLst>
                    <a:gd name="T0" fmla="*/ 3 w 18"/>
                    <a:gd name="T1" fmla="*/ 1 h 53"/>
                    <a:gd name="T2" fmla="*/ 1 w 18"/>
                    <a:gd name="T3" fmla="*/ 2 h 53"/>
                    <a:gd name="T4" fmla="*/ 7 w 18"/>
                    <a:gd name="T5" fmla="*/ 30 h 53"/>
                    <a:gd name="T6" fmla="*/ 15 w 18"/>
                    <a:gd name="T7" fmla="*/ 52 h 53"/>
                    <a:gd name="T8" fmla="*/ 18 w 18"/>
                    <a:gd name="T9" fmla="*/ 51 h 53"/>
                    <a:gd name="T10" fmla="*/ 11 w 18"/>
                    <a:gd name="T11" fmla="*/ 26 h 53"/>
                    <a:gd name="T12" fmla="*/ 3 w 1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18" h="53">
                      <a:moveTo>
                        <a:pt x="3" y="1"/>
                      </a:moveTo>
                      <a:cubicBezTo>
                        <a:pt x="3" y="0"/>
                        <a:pt x="0" y="1"/>
                        <a:pt x="1" y="2"/>
                      </a:cubicBezTo>
                      <a:cubicBezTo>
                        <a:pt x="4" y="11"/>
                        <a:pt x="5" y="21"/>
                        <a:pt x="7" y="30"/>
                      </a:cubicBezTo>
                      <a:cubicBezTo>
                        <a:pt x="9" y="37"/>
                        <a:pt x="10" y="46"/>
                        <a:pt x="15" y="52"/>
                      </a:cubicBezTo>
                      <a:cubicBezTo>
                        <a:pt x="16" y="53"/>
                        <a:pt x="18" y="52"/>
                        <a:pt x="18" y="51"/>
                      </a:cubicBezTo>
                      <a:cubicBezTo>
                        <a:pt x="17" y="42"/>
                        <a:pt x="13" y="34"/>
                        <a:pt x="11" y="26"/>
                      </a:cubicBezTo>
                      <a:cubicBezTo>
                        <a:pt x="9" y="17"/>
                        <a:pt x="7" y="9"/>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59" name="Freeform 201">
                  <a:extLst>
                    <a:ext uri="{FF2B5EF4-FFF2-40B4-BE49-F238E27FC236}">
                      <a16:creationId xmlns:a16="http://schemas.microsoft.com/office/drawing/2014/main" id="{20E4262E-E909-CDA3-3B4B-2E2F75696B1D}"/>
                    </a:ext>
                  </a:extLst>
                </p:cNvPr>
                <p:cNvSpPr>
                  <a:spLocks/>
                </p:cNvSpPr>
                <p:nvPr/>
              </p:nvSpPr>
              <p:spPr bwMode="auto">
                <a:xfrm>
                  <a:off x="5740" y="3052"/>
                  <a:ext cx="12" cy="56"/>
                </a:xfrm>
                <a:custGeom>
                  <a:avLst/>
                  <a:gdLst>
                    <a:gd name="T0" fmla="*/ 0 w 10"/>
                    <a:gd name="T1" fmla="*/ 0 h 46"/>
                    <a:gd name="T2" fmla="*/ 3 w 10"/>
                    <a:gd name="T3" fmla="*/ 44 h 46"/>
                    <a:gd name="T4" fmla="*/ 6 w 10"/>
                    <a:gd name="T5" fmla="*/ 44 h 46"/>
                    <a:gd name="T6" fmla="*/ 1 w 10"/>
                    <a:gd name="T7" fmla="*/ 0 h 46"/>
                    <a:gd name="T8" fmla="*/ 0 w 10"/>
                    <a:gd name="T9" fmla="*/ 0 h 46"/>
                  </a:gdLst>
                  <a:ahLst/>
                  <a:cxnLst>
                    <a:cxn ang="0">
                      <a:pos x="T0" y="T1"/>
                    </a:cxn>
                    <a:cxn ang="0">
                      <a:pos x="T2" y="T3"/>
                    </a:cxn>
                    <a:cxn ang="0">
                      <a:pos x="T4" y="T5"/>
                    </a:cxn>
                    <a:cxn ang="0">
                      <a:pos x="T6" y="T7"/>
                    </a:cxn>
                    <a:cxn ang="0">
                      <a:pos x="T8" y="T9"/>
                    </a:cxn>
                  </a:cxnLst>
                  <a:rect l="0" t="0" r="r" b="b"/>
                  <a:pathLst>
                    <a:path w="10" h="46">
                      <a:moveTo>
                        <a:pt x="0" y="0"/>
                      </a:moveTo>
                      <a:cubicBezTo>
                        <a:pt x="1" y="15"/>
                        <a:pt x="1" y="30"/>
                        <a:pt x="3" y="44"/>
                      </a:cubicBezTo>
                      <a:cubicBezTo>
                        <a:pt x="4" y="45"/>
                        <a:pt x="6" y="46"/>
                        <a:pt x="6" y="44"/>
                      </a:cubicBezTo>
                      <a:cubicBezTo>
                        <a:pt x="10" y="29"/>
                        <a:pt x="1" y="15"/>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60" name="Freeform 202">
                  <a:extLst>
                    <a:ext uri="{FF2B5EF4-FFF2-40B4-BE49-F238E27FC236}">
                      <a16:creationId xmlns:a16="http://schemas.microsoft.com/office/drawing/2014/main" id="{E03EA0AB-6F67-380F-ECBD-FDFA51730E9F}"/>
                    </a:ext>
                  </a:extLst>
                </p:cNvPr>
                <p:cNvSpPr>
                  <a:spLocks/>
                </p:cNvSpPr>
                <p:nvPr/>
              </p:nvSpPr>
              <p:spPr bwMode="auto">
                <a:xfrm>
                  <a:off x="5568" y="3180"/>
                  <a:ext cx="18" cy="29"/>
                </a:xfrm>
                <a:custGeom>
                  <a:avLst/>
                  <a:gdLst>
                    <a:gd name="T0" fmla="*/ 12 w 15"/>
                    <a:gd name="T1" fmla="*/ 1 h 24"/>
                    <a:gd name="T2" fmla="*/ 8 w 15"/>
                    <a:gd name="T3" fmla="*/ 11 h 24"/>
                    <a:gd name="T4" fmla="*/ 1 w 15"/>
                    <a:gd name="T5" fmla="*/ 20 h 24"/>
                    <a:gd name="T6" fmla="*/ 4 w 15"/>
                    <a:gd name="T7" fmla="*/ 23 h 24"/>
                    <a:gd name="T8" fmla="*/ 15 w 15"/>
                    <a:gd name="T9" fmla="*/ 2 h 24"/>
                    <a:gd name="T10" fmla="*/ 12 w 15"/>
                    <a:gd name="T11" fmla="*/ 1 h 24"/>
                  </a:gdLst>
                  <a:ahLst/>
                  <a:cxnLst>
                    <a:cxn ang="0">
                      <a:pos x="T0" y="T1"/>
                    </a:cxn>
                    <a:cxn ang="0">
                      <a:pos x="T2" y="T3"/>
                    </a:cxn>
                    <a:cxn ang="0">
                      <a:pos x="T4" y="T5"/>
                    </a:cxn>
                    <a:cxn ang="0">
                      <a:pos x="T6" y="T7"/>
                    </a:cxn>
                    <a:cxn ang="0">
                      <a:pos x="T8" y="T9"/>
                    </a:cxn>
                    <a:cxn ang="0">
                      <a:pos x="T10" y="T11"/>
                    </a:cxn>
                  </a:cxnLst>
                  <a:rect l="0" t="0" r="r" b="b"/>
                  <a:pathLst>
                    <a:path w="15" h="24">
                      <a:moveTo>
                        <a:pt x="12" y="1"/>
                      </a:moveTo>
                      <a:cubicBezTo>
                        <a:pt x="11" y="5"/>
                        <a:pt x="9" y="8"/>
                        <a:pt x="8" y="11"/>
                      </a:cubicBezTo>
                      <a:cubicBezTo>
                        <a:pt x="6" y="14"/>
                        <a:pt x="3" y="17"/>
                        <a:pt x="1" y="20"/>
                      </a:cubicBezTo>
                      <a:cubicBezTo>
                        <a:pt x="0" y="22"/>
                        <a:pt x="2" y="24"/>
                        <a:pt x="4" y="23"/>
                      </a:cubicBezTo>
                      <a:cubicBezTo>
                        <a:pt x="9" y="18"/>
                        <a:pt x="13" y="9"/>
                        <a:pt x="15" y="2"/>
                      </a:cubicBezTo>
                      <a:cubicBezTo>
                        <a:pt x="15" y="1"/>
                        <a:pt x="13"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61" name="Freeform 203">
                  <a:extLst>
                    <a:ext uri="{FF2B5EF4-FFF2-40B4-BE49-F238E27FC236}">
                      <a16:creationId xmlns:a16="http://schemas.microsoft.com/office/drawing/2014/main" id="{0DA9207E-BD56-6FAB-3D5C-44BE7FEADF86}"/>
                    </a:ext>
                  </a:extLst>
                </p:cNvPr>
                <p:cNvSpPr>
                  <a:spLocks/>
                </p:cNvSpPr>
                <p:nvPr/>
              </p:nvSpPr>
              <p:spPr bwMode="auto">
                <a:xfrm>
                  <a:off x="5489" y="3180"/>
                  <a:ext cx="33" cy="30"/>
                </a:xfrm>
                <a:custGeom>
                  <a:avLst/>
                  <a:gdLst>
                    <a:gd name="T0" fmla="*/ 23 w 27"/>
                    <a:gd name="T1" fmla="*/ 1 h 25"/>
                    <a:gd name="T2" fmla="*/ 1 w 27"/>
                    <a:gd name="T3" fmla="*/ 22 h 25"/>
                    <a:gd name="T4" fmla="*/ 3 w 27"/>
                    <a:gd name="T5" fmla="*/ 24 h 25"/>
                    <a:gd name="T6" fmla="*/ 25 w 27"/>
                    <a:gd name="T7" fmla="*/ 4 h 25"/>
                    <a:gd name="T8" fmla="*/ 23 w 27"/>
                    <a:gd name="T9" fmla="*/ 1 h 25"/>
                  </a:gdLst>
                  <a:ahLst/>
                  <a:cxnLst>
                    <a:cxn ang="0">
                      <a:pos x="T0" y="T1"/>
                    </a:cxn>
                    <a:cxn ang="0">
                      <a:pos x="T2" y="T3"/>
                    </a:cxn>
                    <a:cxn ang="0">
                      <a:pos x="T4" y="T5"/>
                    </a:cxn>
                    <a:cxn ang="0">
                      <a:pos x="T6" y="T7"/>
                    </a:cxn>
                    <a:cxn ang="0">
                      <a:pos x="T8" y="T9"/>
                    </a:cxn>
                  </a:cxnLst>
                  <a:rect l="0" t="0" r="r" b="b"/>
                  <a:pathLst>
                    <a:path w="27" h="25">
                      <a:moveTo>
                        <a:pt x="23" y="1"/>
                      </a:moveTo>
                      <a:cubicBezTo>
                        <a:pt x="16" y="8"/>
                        <a:pt x="7" y="14"/>
                        <a:pt x="1" y="22"/>
                      </a:cubicBezTo>
                      <a:cubicBezTo>
                        <a:pt x="0" y="23"/>
                        <a:pt x="1" y="25"/>
                        <a:pt x="3" y="24"/>
                      </a:cubicBezTo>
                      <a:cubicBezTo>
                        <a:pt x="11" y="18"/>
                        <a:pt x="18" y="11"/>
                        <a:pt x="25" y="4"/>
                      </a:cubicBezTo>
                      <a:cubicBezTo>
                        <a:pt x="27" y="2"/>
                        <a:pt x="25" y="0"/>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grpSp>
          <p:sp>
            <p:nvSpPr>
              <p:cNvPr id="49" name="Rectangle 48">
                <a:extLst>
                  <a:ext uri="{FF2B5EF4-FFF2-40B4-BE49-F238E27FC236}">
                    <a16:creationId xmlns:a16="http://schemas.microsoft.com/office/drawing/2014/main" id="{88CE02BD-E029-0110-DE5F-F7534733C4F9}"/>
                  </a:ext>
                </a:extLst>
              </p:cNvPr>
              <p:cNvSpPr/>
              <p:nvPr/>
            </p:nvSpPr>
            <p:spPr>
              <a:xfrm>
                <a:off x="8059806" y="2312001"/>
                <a:ext cx="454342" cy="354377"/>
              </a:xfrm>
              <a:prstGeom prst="rect">
                <a:avLst/>
              </a:prstGeom>
              <a:noFill/>
            </p:spPr>
            <p:txBody>
              <a:bodyPr wrap="none" anchor="ctr" anchorCtr="0">
                <a:noAutofit/>
              </a:bodyPr>
              <a:lstStyle/>
              <a:p>
                <a:pPr algn="ctr"/>
                <a:r>
                  <a:rPr lang="en-US" sz="3999" spc="-300" dirty="0">
                    <a:solidFill>
                      <a:schemeClr val="accent4"/>
                    </a:solidFill>
                    <a:latin typeface="Chalk Board" panose="02000500000000000000" pitchFamily="2" charset="0"/>
                  </a:rPr>
                  <a:t>0</a:t>
                </a:r>
                <a:endParaRPr lang="en-US" sz="3999" baseline="-25000" dirty="0">
                  <a:solidFill>
                    <a:schemeClr val="accent4"/>
                  </a:solidFill>
                  <a:latin typeface="Chalk Board" panose="02000500000000000000" pitchFamily="2" charset="0"/>
                </a:endParaRPr>
              </a:p>
            </p:txBody>
          </p:sp>
        </p:grpSp>
      </p:grpSp>
      <p:grpSp>
        <p:nvGrpSpPr>
          <p:cNvPr id="62" name="Group 61">
            <a:extLst>
              <a:ext uri="{FF2B5EF4-FFF2-40B4-BE49-F238E27FC236}">
                <a16:creationId xmlns:a16="http://schemas.microsoft.com/office/drawing/2014/main" id="{D829DEBD-7040-0C97-8096-D6C8957502E8}"/>
              </a:ext>
            </a:extLst>
          </p:cNvPr>
          <p:cNvGrpSpPr/>
          <p:nvPr/>
        </p:nvGrpSpPr>
        <p:grpSpPr>
          <a:xfrm>
            <a:off x="3655912" y="1800424"/>
            <a:ext cx="1151828" cy="1079839"/>
            <a:chOff x="5375920" y="2756382"/>
            <a:chExt cx="1152128" cy="1080120"/>
          </a:xfrm>
        </p:grpSpPr>
        <p:pic>
          <p:nvPicPr>
            <p:cNvPr id="63" name="Picture 62">
              <a:extLst>
                <a:ext uri="{FF2B5EF4-FFF2-40B4-BE49-F238E27FC236}">
                  <a16:creationId xmlns:a16="http://schemas.microsoft.com/office/drawing/2014/main" id="{503CC624-8F70-DC94-A4E7-A1AA85F8DE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5305" y="2861079"/>
              <a:ext cx="704590" cy="778243"/>
            </a:xfrm>
            <a:prstGeom prst="rect">
              <a:avLst/>
            </a:prstGeom>
          </p:spPr>
        </p:pic>
        <p:grpSp>
          <p:nvGrpSpPr>
            <p:cNvPr id="64" name="Group 63">
              <a:extLst>
                <a:ext uri="{FF2B5EF4-FFF2-40B4-BE49-F238E27FC236}">
                  <a16:creationId xmlns:a16="http://schemas.microsoft.com/office/drawing/2014/main" id="{96895683-BE41-2BE4-803E-F399676421C4}"/>
                </a:ext>
              </a:extLst>
            </p:cNvPr>
            <p:cNvGrpSpPr/>
            <p:nvPr/>
          </p:nvGrpSpPr>
          <p:grpSpPr>
            <a:xfrm>
              <a:off x="5375920" y="2756382"/>
              <a:ext cx="1152128" cy="1080120"/>
              <a:chOff x="7976394" y="2138538"/>
              <a:chExt cx="700881" cy="696380"/>
            </a:xfrm>
            <a:solidFill>
              <a:schemeClr val="accent2"/>
            </a:solidFill>
          </p:grpSpPr>
          <p:grpSp>
            <p:nvGrpSpPr>
              <p:cNvPr id="65" name="Group 186">
                <a:extLst>
                  <a:ext uri="{FF2B5EF4-FFF2-40B4-BE49-F238E27FC236}">
                    <a16:creationId xmlns:a16="http://schemas.microsoft.com/office/drawing/2014/main" id="{D4A6B088-C987-3DCB-1A4F-C754082EA23C}"/>
                  </a:ext>
                </a:extLst>
              </p:cNvPr>
              <p:cNvGrpSpPr>
                <a:grpSpLocks noChangeAspect="1"/>
              </p:cNvGrpSpPr>
              <p:nvPr>
                <p:custDataLst>
                  <p:custData r:id="rId7"/>
                </p:custDataLst>
              </p:nvPr>
            </p:nvGrpSpPr>
            <p:grpSpPr bwMode="auto">
              <a:xfrm>
                <a:off x="7976394" y="2138538"/>
                <a:ext cx="700881" cy="696380"/>
                <a:chOff x="5236" y="2673"/>
                <a:chExt cx="623" cy="619"/>
              </a:xfrm>
              <a:grpFill/>
            </p:grpSpPr>
            <p:sp>
              <p:nvSpPr>
                <p:cNvPr id="67" name="Freeform 187">
                  <a:extLst>
                    <a:ext uri="{FF2B5EF4-FFF2-40B4-BE49-F238E27FC236}">
                      <a16:creationId xmlns:a16="http://schemas.microsoft.com/office/drawing/2014/main" id="{E94BD55F-BE59-1C1C-930E-3AD7BE1E10C9}"/>
                    </a:ext>
                  </a:extLst>
                </p:cNvPr>
                <p:cNvSpPr>
                  <a:spLocks noEditPoints="1"/>
                </p:cNvSpPr>
                <p:nvPr/>
              </p:nvSpPr>
              <p:spPr bwMode="auto">
                <a:xfrm>
                  <a:off x="5236" y="2673"/>
                  <a:ext cx="623" cy="619"/>
                </a:xfrm>
                <a:custGeom>
                  <a:avLst/>
                  <a:gdLst>
                    <a:gd name="T0" fmla="*/ 104 w 509"/>
                    <a:gd name="T1" fmla="*/ 43 h 508"/>
                    <a:gd name="T2" fmla="*/ 194 w 509"/>
                    <a:gd name="T3" fmla="*/ 492 h 508"/>
                    <a:gd name="T4" fmla="*/ 504 w 509"/>
                    <a:gd name="T5" fmla="*/ 301 h 508"/>
                    <a:gd name="T6" fmla="*/ 462 w 509"/>
                    <a:gd name="T7" fmla="*/ 266 h 508"/>
                    <a:gd name="T8" fmla="*/ 466 w 509"/>
                    <a:gd name="T9" fmla="*/ 361 h 508"/>
                    <a:gd name="T10" fmla="*/ 458 w 509"/>
                    <a:gd name="T11" fmla="*/ 328 h 508"/>
                    <a:gd name="T12" fmla="*/ 457 w 509"/>
                    <a:gd name="T13" fmla="*/ 294 h 508"/>
                    <a:gd name="T14" fmla="*/ 415 w 509"/>
                    <a:gd name="T15" fmla="*/ 384 h 508"/>
                    <a:gd name="T16" fmla="*/ 443 w 509"/>
                    <a:gd name="T17" fmla="*/ 401 h 508"/>
                    <a:gd name="T18" fmla="*/ 427 w 509"/>
                    <a:gd name="T19" fmla="*/ 418 h 508"/>
                    <a:gd name="T20" fmla="*/ 412 w 509"/>
                    <a:gd name="T21" fmla="*/ 432 h 508"/>
                    <a:gd name="T22" fmla="*/ 406 w 509"/>
                    <a:gd name="T23" fmla="*/ 437 h 508"/>
                    <a:gd name="T24" fmla="*/ 366 w 509"/>
                    <a:gd name="T25" fmla="*/ 442 h 508"/>
                    <a:gd name="T26" fmla="*/ 431 w 509"/>
                    <a:gd name="T27" fmla="*/ 362 h 508"/>
                    <a:gd name="T28" fmla="*/ 456 w 509"/>
                    <a:gd name="T29" fmla="*/ 384 h 508"/>
                    <a:gd name="T30" fmla="*/ 463 w 509"/>
                    <a:gd name="T31" fmla="*/ 207 h 508"/>
                    <a:gd name="T32" fmla="*/ 488 w 509"/>
                    <a:gd name="T33" fmla="*/ 234 h 508"/>
                    <a:gd name="T34" fmla="*/ 485 w 509"/>
                    <a:gd name="T35" fmla="*/ 208 h 508"/>
                    <a:gd name="T36" fmla="*/ 460 w 509"/>
                    <a:gd name="T37" fmla="*/ 186 h 508"/>
                    <a:gd name="T38" fmla="*/ 485 w 509"/>
                    <a:gd name="T39" fmla="*/ 208 h 508"/>
                    <a:gd name="T40" fmla="*/ 463 w 509"/>
                    <a:gd name="T41" fmla="*/ 164 h 508"/>
                    <a:gd name="T42" fmla="*/ 492 w 509"/>
                    <a:gd name="T43" fmla="*/ 257 h 508"/>
                    <a:gd name="T44" fmla="*/ 462 w 509"/>
                    <a:gd name="T45" fmla="*/ 159 h 508"/>
                    <a:gd name="T46" fmla="*/ 28 w 509"/>
                    <a:gd name="T47" fmla="*/ 174 h 508"/>
                    <a:gd name="T48" fmla="*/ 107 w 509"/>
                    <a:gd name="T49" fmla="*/ 57 h 508"/>
                    <a:gd name="T50" fmla="*/ 113 w 509"/>
                    <a:gd name="T51" fmla="*/ 53 h 508"/>
                    <a:gd name="T52" fmla="*/ 396 w 509"/>
                    <a:gd name="T53" fmla="*/ 108 h 508"/>
                    <a:gd name="T54" fmla="*/ 441 w 509"/>
                    <a:gd name="T55" fmla="*/ 163 h 508"/>
                    <a:gd name="T56" fmla="*/ 428 w 509"/>
                    <a:gd name="T57" fmla="*/ 336 h 508"/>
                    <a:gd name="T58" fmla="*/ 390 w 509"/>
                    <a:gd name="T59" fmla="*/ 382 h 508"/>
                    <a:gd name="T60" fmla="*/ 363 w 509"/>
                    <a:gd name="T61" fmla="*/ 411 h 508"/>
                    <a:gd name="T62" fmla="*/ 323 w 509"/>
                    <a:gd name="T63" fmla="*/ 435 h 508"/>
                    <a:gd name="T64" fmla="*/ 105 w 509"/>
                    <a:gd name="T65" fmla="*/ 406 h 508"/>
                    <a:gd name="T66" fmla="*/ 56 w 509"/>
                    <a:gd name="T67" fmla="*/ 356 h 508"/>
                    <a:gd name="T68" fmla="*/ 38 w 509"/>
                    <a:gd name="T69" fmla="*/ 322 h 508"/>
                    <a:gd name="T70" fmla="*/ 85 w 509"/>
                    <a:gd name="T71" fmla="*/ 380 h 508"/>
                    <a:gd name="T72" fmla="*/ 117 w 509"/>
                    <a:gd name="T73" fmla="*/ 369 h 508"/>
                    <a:gd name="T74" fmla="*/ 94 w 509"/>
                    <a:gd name="T75" fmla="*/ 110 h 508"/>
                    <a:gd name="T76" fmla="*/ 53 w 509"/>
                    <a:gd name="T77" fmla="*/ 193 h 508"/>
                    <a:gd name="T78" fmla="*/ 296 w 509"/>
                    <a:gd name="T79" fmla="*/ 485 h 508"/>
                    <a:gd name="T80" fmla="*/ 271 w 509"/>
                    <a:gd name="T81" fmla="*/ 488 h 508"/>
                    <a:gd name="T82" fmla="*/ 271 w 509"/>
                    <a:gd name="T83" fmla="*/ 488 h 508"/>
                    <a:gd name="T84" fmla="*/ 203 w 509"/>
                    <a:gd name="T85" fmla="*/ 481 h 508"/>
                    <a:gd name="T86" fmla="*/ 205 w 509"/>
                    <a:gd name="T87" fmla="*/ 460 h 508"/>
                    <a:gd name="T88" fmla="*/ 157 w 509"/>
                    <a:gd name="T89" fmla="*/ 448 h 508"/>
                    <a:gd name="T90" fmla="*/ 125 w 509"/>
                    <a:gd name="T91" fmla="*/ 434 h 508"/>
                    <a:gd name="T92" fmla="*/ 58 w 509"/>
                    <a:gd name="T93" fmla="*/ 285 h 508"/>
                    <a:gd name="T94" fmla="*/ 50 w 509"/>
                    <a:gd name="T95" fmla="*/ 258 h 508"/>
                    <a:gd name="T96" fmla="*/ 126 w 509"/>
                    <a:gd name="T97" fmla="*/ 442 h 508"/>
                    <a:gd name="T98" fmla="*/ 217 w 509"/>
                    <a:gd name="T99" fmla="*/ 461 h 508"/>
                    <a:gd name="T100" fmla="*/ 327 w 509"/>
                    <a:gd name="T101" fmla="*/ 478 h 508"/>
                    <a:gd name="T102" fmla="*/ 349 w 509"/>
                    <a:gd name="T103" fmla="*/ 4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9" h="508">
                      <a:moveTo>
                        <a:pt x="498" y="210"/>
                      </a:moveTo>
                      <a:cubicBezTo>
                        <a:pt x="493" y="185"/>
                        <a:pt x="480" y="161"/>
                        <a:pt x="467" y="142"/>
                      </a:cubicBezTo>
                      <a:cubicBezTo>
                        <a:pt x="457" y="128"/>
                        <a:pt x="439" y="100"/>
                        <a:pt x="420" y="89"/>
                      </a:cubicBezTo>
                      <a:cubicBezTo>
                        <a:pt x="395" y="59"/>
                        <a:pt x="361" y="38"/>
                        <a:pt x="322" y="25"/>
                      </a:cubicBezTo>
                      <a:cubicBezTo>
                        <a:pt x="247" y="0"/>
                        <a:pt x="166" y="4"/>
                        <a:pt x="104" y="43"/>
                      </a:cubicBezTo>
                      <a:cubicBezTo>
                        <a:pt x="103" y="42"/>
                        <a:pt x="102" y="43"/>
                        <a:pt x="102" y="44"/>
                      </a:cubicBezTo>
                      <a:cubicBezTo>
                        <a:pt x="72" y="64"/>
                        <a:pt x="47" y="92"/>
                        <a:pt x="30" y="130"/>
                      </a:cubicBezTo>
                      <a:cubicBezTo>
                        <a:pt x="1" y="194"/>
                        <a:pt x="0" y="279"/>
                        <a:pt x="32" y="345"/>
                      </a:cubicBezTo>
                      <a:cubicBezTo>
                        <a:pt x="43" y="385"/>
                        <a:pt x="78" y="423"/>
                        <a:pt x="109" y="447"/>
                      </a:cubicBezTo>
                      <a:cubicBezTo>
                        <a:pt x="129" y="463"/>
                        <a:pt x="163" y="487"/>
                        <a:pt x="194" y="492"/>
                      </a:cubicBezTo>
                      <a:cubicBezTo>
                        <a:pt x="200" y="496"/>
                        <a:pt x="207" y="498"/>
                        <a:pt x="214" y="501"/>
                      </a:cubicBezTo>
                      <a:cubicBezTo>
                        <a:pt x="220" y="502"/>
                        <a:pt x="227" y="504"/>
                        <a:pt x="233" y="503"/>
                      </a:cubicBezTo>
                      <a:cubicBezTo>
                        <a:pt x="270" y="508"/>
                        <a:pt x="316" y="497"/>
                        <a:pt x="348" y="486"/>
                      </a:cubicBezTo>
                      <a:cubicBezTo>
                        <a:pt x="390" y="471"/>
                        <a:pt x="425" y="442"/>
                        <a:pt x="454" y="408"/>
                      </a:cubicBezTo>
                      <a:cubicBezTo>
                        <a:pt x="482" y="376"/>
                        <a:pt x="498" y="343"/>
                        <a:pt x="504" y="301"/>
                      </a:cubicBezTo>
                      <a:cubicBezTo>
                        <a:pt x="508" y="276"/>
                        <a:pt x="509" y="238"/>
                        <a:pt x="498" y="210"/>
                      </a:cubicBezTo>
                      <a:close/>
                      <a:moveTo>
                        <a:pt x="492" y="292"/>
                      </a:moveTo>
                      <a:cubicBezTo>
                        <a:pt x="491" y="296"/>
                        <a:pt x="490" y="300"/>
                        <a:pt x="490" y="304"/>
                      </a:cubicBezTo>
                      <a:cubicBezTo>
                        <a:pt x="480" y="297"/>
                        <a:pt x="470" y="293"/>
                        <a:pt x="458" y="291"/>
                      </a:cubicBezTo>
                      <a:cubicBezTo>
                        <a:pt x="460" y="283"/>
                        <a:pt x="461" y="274"/>
                        <a:pt x="462" y="266"/>
                      </a:cubicBezTo>
                      <a:cubicBezTo>
                        <a:pt x="467" y="268"/>
                        <a:pt x="472" y="270"/>
                        <a:pt x="478" y="272"/>
                      </a:cubicBezTo>
                      <a:cubicBezTo>
                        <a:pt x="483" y="274"/>
                        <a:pt x="488" y="277"/>
                        <a:pt x="492" y="281"/>
                      </a:cubicBezTo>
                      <a:cubicBezTo>
                        <a:pt x="492" y="284"/>
                        <a:pt x="492" y="288"/>
                        <a:pt x="492" y="292"/>
                      </a:cubicBezTo>
                      <a:close/>
                      <a:moveTo>
                        <a:pt x="469" y="363"/>
                      </a:moveTo>
                      <a:cubicBezTo>
                        <a:pt x="468" y="363"/>
                        <a:pt x="467" y="362"/>
                        <a:pt x="466" y="361"/>
                      </a:cubicBezTo>
                      <a:cubicBezTo>
                        <a:pt x="462" y="359"/>
                        <a:pt x="458" y="356"/>
                        <a:pt x="454" y="353"/>
                      </a:cubicBezTo>
                      <a:cubicBezTo>
                        <a:pt x="451" y="350"/>
                        <a:pt x="448" y="347"/>
                        <a:pt x="445" y="344"/>
                      </a:cubicBezTo>
                      <a:cubicBezTo>
                        <a:pt x="444" y="344"/>
                        <a:pt x="443" y="343"/>
                        <a:pt x="442" y="342"/>
                      </a:cubicBezTo>
                      <a:cubicBezTo>
                        <a:pt x="445" y="336"/>
                        <a:pt x="448" y="329"/>
                        <a:pt x="450" y="321"/>
                      </a:cubicBezTo>
                      <a:cubicBezTo>
                        <a:pt x="453" y="324"/>
                        <a:pt x="455" y="326"/>
                        <a:pt x="458" y="328"/>
                      </a:cubicBezTo>
                      <a:cubicBezTo>
                        <a:pt x="463" y="332"/>
                        <a:pt x="470" y="339"/>
                        <a:pt x="476" y="341"/>
                      </a:cubicBezTo>
                      <a:cubicBezTo>
                        <a:pt x="479" y="342"/>
                        <a:pt x="482" y="338"/>
                        <a:pt x="480" y="336"/>
                      </a:cubicBezTo>
                      <a:cubicBezTo>
                        <a:pt x="475" y="331"/>
                        <a:pt x="468" y="328"/>
                        <a:pt x="462" y="325"/>
                      </a:cubicBezTo>
                      <a:cubicBezTo>
                        <a:pt x="459" y="323"/>
                        <a:pt x="455" y="321"/>
                        <a:pt x="451" y="318"/>
                      </a:cubicBezTo>
                      <a:cubicBezTo>
                        <a:pt x="454" y="310"/>
                        <a:pt x="456" y="303"/>
                        <a:pt x="457" y="294"/>
                      </a:cubicBezTo>
                      <a:cubicBezTo>
                        <a:pt x="467" y="299"/>
                        <a:pt x="478" y="304"/>
                        <a:pt x="486" y="311"/>
                      </a:cubicBezTo>
                      <a:cubicBezTo>
                        <a:pt x="486" y="312"/>
                        <a:pt x="487" y="312"/>
                        <a:pt x="488" y="312"/>
                      </a:cubicBezTo>
                      <a:cubicBezTo>
                        <a:pt x="484" y="331"/>
                        <a:pt x="478" y="347"/>
                        <a:pt x="469" y="363"/>
                      </a:cubicBezTo>
                      <a:close/>
                      <a:moveTo>
                        <a:pt x="443" y="401"/>
                      </a:moveTo>
                      <a:cubicBezTo>
                        <a:pt x="433" y="395"/>
                        <a:pt x="425" y="389"/>
                        <a:pt x="415" y="384"/>
                      </a:cubicBezTo>
                      <a:cubicBezTo>
                        <a:pt x="420" y="379"/>
                        <a:pt x="425" y="372"/>
                        <a:pt x="429" y="366"/>
                      </a:cubicBezTo>
                      <a:cubicBezTo>
                        <a:pt x="431" y="369"/>
                        <a:pt x="434" y="373"/>
                        <a:pt x="438" y="376"/>
                      </a:cubicBezTo>
                      <a:cubicBezTo>
                        <a:pt x="441" y="379"/>
                        <a:pt x="444" y="382"/>
                        <a:pt x="447" y="385"/>
                      </a:cubicBezTo>
                      <a:cubicBezTo>
                        <a:pt x="448" y="387"/>
                        <a:pt x="449" y="389"/>
                        <a:pt x="451" y="391"/>
                      </a:cubicBezTo>
                      <a:cubicBezTo>
                        <a:pt x="448" y="394"/>
                        <a:pt x="446" y="398"/>
                        <a:pt x="443" y="401"/>
                      </a:cubicBezTo>
                      <a:close/>
                      <a:moveTo>
                        <a:pt x="427" y="418"/>
                      </a:moveTo>
                      <a:cubicBezTo>
                        <a:pt x="419" y="411"/>
                        <a:pt x="410" y="405"/>
                        <a:pt x="401" y="400"/>
                      </a:cubicBezTo>
                      <a:cubicBezTo>
                        <a:pt x="405" y="396"/>
                        <a:pt x="409" y="392"/>
                        <a:pt x="413" y="387"/>
                      </a:cubicBezTo>
                      <a:cubicBezTo>
                        <a:pt x="421" y="394"/>
                        <a:pt x="429" y="400"/>
                        <a:pt x="438" y="406"/>
                      </a:cubicBezTo>
                      <a:cubicBezTo>
                        <a:pt x="435" y="410"/>
                        <a:pt x="431" y="414"/>
                        <a:pt x="427" y="418"/>
                      </a:cubicBezTo>
                      <a:close/>
                      <a:moveTo>
                        <a:pt x="412" y="432"/>
                      </a:moveTo>
                      <a:cubicBezTo>
                        <a:pt x="404" y="425"/>
                        <a:pt x="394" y="419"/>
                        <a:pt x="384" y="415"/>
                      </a:cubicBezTo>
                      <a:cubicBezTo>
                        <a:pt x="389" y="411"/>
                        <a:pt x="393" y="407"/>
                        <a:pt x="398" y="403"/>
                      </a:cubicBezTo>
                      <a:cubicBezTo>
                        <a:pt x="405" y="410"/>
                        <a:pt x="413" y="417"/>
                        <a:pt x="422" y="423"/>
                      </a:cubicBezTo>
                      <a:cubicBezTo>
                        <a:pt x="418" y="426"/>
                        <a:pt x="415" y="429"/>
                        <a:pt x="412" y="432"/>
                      </a:cubicBezTo>
                      <a:close/>
                      <a:moveTo>
                        <a:pt x="388" y="449"/>
                      </a:moveTo>
                      <a:cubicBezTo>
                        <a:pt x="384" y="445"/>
                        <a:pt x="377" y="441"/>
                        <a:pt x="372" y="438"/>
                      </a:cubicBezTo>
                      <a:cubicBezTo>
                        <a:pt x="368" y="436"/>
                        <a:pt x="365" y="433"/>
                        <a:pt x="361" y="431"/>
                      </a:cubicBezTo>
                      <a:cubicBezTo>
                        <a:pt x="367" y="428"/>
                        <a:pt x="373" y="423"/>
                        <a:pt x="379" y="419"/>
                      </a:cubicBezTo>
                      <a:cubicBezTo>
                        <a:pt x="389" y="423"/>
                        <a:pt x="397" y="431"/>
                        <a:pt x="406" y="437"/>
                      </a:cubicBezTo>
                      <a:cubicBezTo>
                        <a:pt x="400" y="441"/>
                        <a:pt x="394" y="446"/>
                        <a:pt x="388" y="449"/>
                      </a:cubicBezTo>
                      <a:close/>
                      <a:moveTo>
                        <a:pt x="346" y="456"/>
                      </a:moveTo>
                      <a:cubicBezTo>
                        <a:pt x="341" y="453"/>
                        <a:pt x="336" y="450"/>
                        <a:pt x="332" y="446"/>
                      </a:cubicBezTo>
                      <a:cubicBezTo>
                        <a:pt x="340" y="443"/>
                        <a:pt x="348" y="439"/>
                        <a:pt x="356" y="434"/>
                      </a:cubicBezTo>
                      <a:cubicBezTo>
                        <a:pt x="359" y="437"/>
                        <a:pt x="363" y="439"/>
                        <a:pt x="366" y="442"/>
                      </a:cubicBezTo>
                      <a:cubicBezTo>
                        <a:pt x="371" y="446"/>
                        <a:pt x="375" y="450"/>
                        <a:pt x="380" y="454"/>
                      </a:cubicBezTo>
                      <a:cubicBezTo>
                        <a:pt x="373" y="459"/>
                        <a:pt x="366" y="462"/>
                        <a:pt x="358" y="466"/>
                      </a:cubicBezTo>
                      <a:cubicBezTo>
                        <a:pt x="355" y="462"/>
                        <a:pt x="349" y="459"/>
                        <a:pt x="346" y="456"/>
                      </a:cubicBezTo>
                      <a:close/>
                      <a:moveTo>
                        <a:pt x="446" y="375"/>
                      </a:moveTo>
                      <a:cubicBezTo>
                        <a:pt x="441" y="371"/>
                        <a:pt x="436" y="366"/>
                        <a:pt x="431" y="362"/>
                      </a:cubicBezTo>
                      <a:cubicBezTo>
                        <a:pt x="434" y="357"/>
                        <a:pt x="437" y="351"/>
                        <a:pt x="440" y="346"/>
                      </a:cubicBezTo>
                      <a:cubicBezTo>
                        <a:pt x="440" y="347"/>
                        <a:pt x="441" y="347"/>
                        <a:pt x="441" y="348"/>
                      </a:cubicBezTo>
                      <a:cubicBezTo>
                        <a:pt x="444" y="352"/>
                        <a:pt x="447" y="355"/>
                        <a:pt x="451" y="358"/>
                      </a:cubicBezTo>
                      <a:cubicBezTo>
                        <a:pt x="455" y="362"/>
                        <a:pt x="460" y="368"/>
                        <a:pt x="466" y="369"/>
                      </a:cubicBezTo>
                      <a:cubicBezTo>
                        <a:pt x="463" y="374"/>
                        <a:pt x="459" y="379"/>
                        <a:pt x="456" y="384"/>
                      </a:cubicBezTo>
                      <a:cubicBezTo>
                        <a:pt x="453" y="380"/>
                        <a:pt x="449" y="377"/>
                        <a:pt x="446" y="375"/>
                      </a:cubicBezTo>
                      <a:close/>
                      <a:moveTo>
                        <a:pt x="486" y="215"/>
                      </a:moveTo>
                      <a:cubicBezTo>
                        <a:pt x="487" y="219"/>
                        <a:pt x="488" y="224"/>
                        <a:pt x="489" y="229"/>
                      </a:cubicBezTo>
                      <a:cubicBezTo>
                        <a:pt x="481" y="224"/>
                        <a:pt x="472" y="222"/>
                        <a:pt x="463" y="221"/>
                      </a:cubicBezTo>
                      <a:cubicBezTo>
                        <a:pt x="463" y="216"/>
                        <a:pt x="463" y="211"/>
                        <a:pt x="463" y="207"/>
                      </a:cubicBezTo>
                      <a:cubicBezTo>
                        <a:pt x="465" y="207"/>
                        <a:pt x="468" y="208"/>
                        <a:pt x="470" y="208"/>
                      </a:cubicBezTo>
                      <a:cubicBezTo>
                        <a:pt x="475" y="210"/>
                        <a:pt x="480" y="213"/>
                        <a:pt x="486" y="215"/>
                      </a:cubicBezTo>
                      <a:cubicBezTo>
                        <a:pt x="486" y="215"/>
                        <a:pt x="486" y="215"/>
                        <a:pt x="486" y="215"/>
                      </a:cubicBezTo>
                      <a:close/>
                      <a:moveTo>
                        <a:pt x="464" y="224"/>
                      </a:moveTo>
                      <a:cubicBezTo>
                        <a:pt x="472" y="226"/>
                        <a:pt x="481" y="229"/>
                        <a:pt x="488" y="234"/>
                      </a:cubicBezTo>
                      <a:cubicBezTo>
                        <a:pt x="488" y="235"/>
                        <a:pt x="489" y="235"/>
                        <a:pt x="490" y="235"/>
                      </a:cubicBezTo>
                      <a:cubicBezTo>
                        <a:pt x="490" y="240"/>
                        <a:pt x="491" y="245"/>
                        <a:pt x="491" y="249"/>
                      </a:cubicBezTo>
                      <a:cubicBezTo>
                        <a:pt x="482" y="246"/>
                        <a:pt x="473" y="245"/>
                        <a:pt x="463" y="242"/>
                      </a:cubicBezTo>
                      <a:cubicBezTo>
                        <a:pt x="464" y="236"/>
                        <a:pt x="464" y="230"/>
                        <a:pt x="464" y="224"/>
                      </a:cubicBezTo>
                      <a:close/>
                      <a:moveTo>
                        <a:pt x="485" y="208"/>
                      </a:moveTo>
                      <a:cubicBezTo>
                        <a:pt x="479" y="205"/>
                        <a:pt x="470" y="204"/>
                        <a:pt x="462" y="203"/>
                      </a:cubicBezTo>
                      <a:cubicBezTo>
                        <a:pt x="462" y="199"/>
                        <a:pt x="461" y="195"/>
                        <a:pt x="461" y="190"/>
                      </a:cubicBezTo>
                      <a:cubicBezTo>
                        <a:pt x="467" y="194"/>
                        <a:pt x="473" y="197"/>
                        <a:pt x="479" y="201"/>
                      </a:cubicBezTo>
                      <a:cubicBezTo>
                        <a:pt x="482" y="203"/>
                        <a:pt x="485" y="198"/>
                        <a:pt x="482" y="196"/>
                      </a:cubicBezTo>
                      <a:cubicBezTo>
                        <a:pt x="476" y="191"/>
                        <a:pt x="468" y="189"/>
                        <a:pt x="460" y="186"/>
                      </a:cubicBezTo>
                      <a:cubicBezTo>
                        <a:pt x="460" y="181"/>
                        <a:pt x="459" y="177"/>
                        <a:pt x="458" y="172"/>
                      </a:cubicBezTo>
                      <a:cubicBezTo>
                        <a:pt x="461" y="174"/>
                        <a:pt x="464" y="176"/>
                        <a:pt x="468" y="178"/>
                      </a:cubicBezTo>
                      <a:cubicBezTo>
                        <a:pt x="472" y="181"/>
                        <a:pt x="476" y="184"/>
                        <a:pt x="480" y="184"/>
                      </a:cubicBezTo>
                      <a:cubicBezTo>
                        <a:pt x="481" y="185"/>
                        <a:pt x="481" y="186"/>
                        <a:pt x="482" y="187"/>
                      </a:cubicBezTo>
                      <a:cubicBezTo>
                        <a:pt x="483" y="194"/>
                        <a:pt x="484" y="201"/>
                        <a:pt x="485" y="208"/>
                      </a:cubicBezTo>
                      <a:close/>
                      <a:moveTo>
                        <a:pt x="476" y="177"/>
                      </a:moveTo>
                      <a:cubicBezTo>
                        <a:pt x="474" y="176"/>
                        <a:pt x="473" y="176"/>
                        <a:pt x="472" y="175"/>
                      </a:cubicBezTo>
                      <a:cubicBezTo>
                        <a:pt x="467" y="173"/>
                        <a:pt x="462" y="171"/>
                        <a:pt x="457" y="168"/>
                      </a:cubicBezTo>
                      <a:cubicBezTo>
                        <a:pt x="457" y="166"/>
                        <a:pt x="456" y="163"/>
                        <a:pt x="455" y="161"/>
                      </a:cubicBezTo>
                      <a:cubicBezTo>
                        <a:pt x="458" y="162"/>
                        <a:pt x="460" y="163"/>
                        <a:pt x="463" y="164"/>
                      </a:cubicBezTo>
                      <a:cubicBezTo>
                        <a:pt x="465" y="164"/>
                        <a:pt x="467" y="165"/>
                        <a:pt x="469" y="166"/>
                      </a:cubicBezTo>
                      <a:cubicBezTo>
                        <a:pt x="471" y="170"/>
                        <a:pt x="474" y="173"/>
                        <a:pt x="476" y="177"/>
                      </a:cubicBezTo>
                      <a:close/>
                      <a:moveTo>
                        <a:pt x="462" y="263"/>
                      </a:moveTo>
                      <a:cubicBezTo>
                        <a:pt x="463" y="257"/>
                        <a:pt x="463" y="252"/>
                        <a:pt x="463" y="246"/>
                      </a:cubicBezTo>
                      <a:cubicBezTo>
                        <a:pt x="473" y="250"/>
                        <a:pt x="483" y="253"/>
                        <a:pt x="492" y="257"/>
                      </a:cubicBezTo>
                      <a:cubicBezTo>
                        <a:pt x="492" y="262"/>
                        <a:pt x="492" y="267"/>
                        <a:pt x="492" y="272"/>
                      </a:cubicBezTo>
                      <a:cubicBezTo>
                        <a:pt x="484" y="267"/>
                        <a:pt x="471" y="265"/>
                        <a:pt x="462" y="263"/>
                      </a:cubicBezTo>
                      <a:close/>
                      <a:moveTo>
                        <a:pt x="453" y="144"/>
                      </a:moveTo>
                      <a:cubicBezTo>
                        <a:pt x="457" y="149"/>
                        <a:pt x="461" y="155"/>
                        <a:pt x="465" y="160"/>
                      </a:cubicBezTo>
                      <a:cubicBezTo>
                        <a:pt x="464" y="160"/>
                        <a:pt x="463" y="160"/>
                        <a:pt x="462" y="159"/>
                      </a:cubicBezTo>
                      <a:cubicBezTo>
                        <a:pt x="459" y="159"/>
                        <a:pt x="457" y="158"/>
                        <a:pt x="455" y="158"/>
                      </a:cubicBezTo>
                      <a:cubicBezTo>
                        <a:pt x="454" y="157"/>
                        <a:pt x="454" y="155"/>
                        <a:pt x="454" y="154"/>
                      </a:cubicBezTo>
                      <a:cubicBezTo>
                        <a:pt x="452" y="148"/>
                        <a:pt x="450" y="143"/>
                        <a:pt x="448" y="138"/>
                      </a:cubicBezTo>
                      <a:cubicBezTo>
                        <a:pt x="450" y="140"/>
                        <a:pt x="451" y="142"/>
                        <a:pt x="453" y="144"/>
                      </a:cubicBezTo>
                      <a:close/>
                      <a:moveTo>
                        <a:pt x="28" y="174"/>
                      </a:moveTo>
                      <a:cubicBezTo>
                        <a:pt x="38" y="136"/>
                        <a:pt x="59" y="101"/>
                        <a:pt x="87" y="74"/>
                      </a:cubicBezTo>
                      <a:cubicBezTo>
                        <a:pt x="93" y="80"/>
                        <a:pt x="102" y="84"/>
                        <a:pt x="110" y="85"/>
                      </a:cubicBezTo>
                      <a:cubicBezTo>
                        <a:pt x="111" y="86"/>
                        <a:pt x="112" y="84"/>
                        <a:pt x="110" y="83"/>
                      </a:cubicBezTo>
                      <a:cubicBezTo>
                        <a:pt x="102" y="81"/>
                        <a:pt x="97" y="76"/>
                        <a:pt x="90" y="71"/>
                      </a:cubicBezTo>
                      <a:cubicBezTo>
                        <a:pt x="95" y="66"/>
                        <a:pt x="101" y="62"/>
                        <a:pt x="107" y="57"/>
                      </a:cubicBezTo>
                      <a:cubicBezTo>
                        <a:pt x="108" y="57"/>
                        <a:pt x="109" y="56"/>
                        <a:pt x="109" y="56"/>
                      </a:cubicBezTo>
                      <a:cubicBezTo>
                        <a:pt x="114" y="61"/>
                        <a:pt x="120" y="65"/>
                        <a:pt x="125" y="69"/>
                      </a:cubicBezTo>
                      <a:cubicBezTo>
                        <a:pt x="126" y="70"/>
                        <a:pt x="127" y="69"/>
                        <a:pt x="126" y="68"/>
                      </a:cubicBezTo>
                      <a:cubicBezTo>
                        <a:pt x="123" y="64"/>
                        <a:pt x="119" y="60"/>
                        <a:pt x="116" y="56"/>
                      </a:cubicBezTo>
                      <a:cubicBezTo>
                        <a:pt x="115" y="55"/>
                        <a:pt x="114" y="54"/>
                        <a:pt x="113" y="53"/>
                      </a:cubicBezTo>
                      <a:cubicBezTo>
                        <a:pt x="159" y="21"/>
                        <a:pt x="215" y="19"/>
                        <a:pt x="269" y="27"/>
                      </a:cubicBezTo>
                      <a:cubicBezTo>
                        <a:pt x="329" y="36"/>
                        <a:pt x="383" y="61"/>
                        <a:pt x="417" y="111"/>
                      </a:cubicBezTo>
                      <a:cubicBezTo>
                        <a:pt x="406" y="102"/>
                        <a:pt x="385" y="103"/>
                        <a:pt x="373" y="100"/>
                      </a:cubicBezTo>
                      <a:cubicBezTo>
                        <a:pt x="372" y="100"/>
                        <a:pt x="372" y="101"/>
                        <a:pt x="373" y="101"/>
                      </a:cubicBezTo>
                      <a:cubicBezTo>
                        <a:pt x="380" y="104"/>
                        <a:pt x="388" y="106"/>
                        <a:pt x="396" y="108"/>
                      </a:cubicBezTo>
                      <a:cubicBezTo>
                        <a:pt x="401" y="109"/>
                        <a:pt x="406" y="111"/>
                        <a:pt x="410" y="113"/>
                      </a:cubicBezTo>
                      <a:cubicBezTo>
                        <a:pt x="414" y="115"/>
                        <a:pt x="417" y="118"/>
                        <a:pt x="421" y="121"/>
                      </a:cubicBezTo>
                      <a:cubicBezTo>
                        <a:pt x="421" y="121"/>
                        <a:pt x="423" y="121"/>
                        <a:pt x="423" y="120"/>
                      </a:cubicBezTo>
                      <a:cubicBezTo>
                        <a:pt x="424" y="121"/>
                        <a:pt x="425" y="122"/>
                        <a:pt x="425" y="123"/>
                      </a:cubicBezTo>
                      <a:cubicBezTo>
                        <a:pt x="432" y="136"/>
                        <a:pt x="438" y="149"/>
                        <a:pt x="441" y="163"/>
                      </a:cubicBezTo>
                      <a:cubicBezTo>
                        <a:pt x="435" y="149"/>
                        <a:pt x="413" y="150"/>
                        <a:pt x="401" y="144"/>
                      </a:cubicBezTo>
                      <a:cubicBezTo>
                        <a:pt x="400" y="144"/>
                        <a:pt x="399" y="145"/>
                        <a:pt x="400" y="146"/>
                      </a:cubicBezTo>
                      <a:cubicBezTo>
                        <a:pt x="414" y="152"/>
                        <a:pt x="438" y="151"/>
                        <a:pt x="442" y="169"/>
                      </a:cubicBezTo>
                      <a:cubicBezTo>
                        <a:pt x="442" y="170"/>
                        <a:pt x="443" y="170"/>
                        <a:pt x="443" y="169"/>
                      </a:cubicBezTo>
                      <a:cubicBezTo>
                        <a:pt x="456" y="224"/>
                        <a:pt x="447" y="286"/>
                        <a:pt x="428" y="336"/>
                      </a:cubicBezTo>
                      <a:cubicBezTo>
                        <a:pt x="421" y="356"/>
                        <a:pt x="409" y="373"/>
                        <a:pt x="394" y="388"/>
                      </a:cubicBezTo>
                      <a:cubicBezTo>
                        <a:pt x="394" y="386"/>
                        <a:pt x="394" y="384"/>
                        <a:pt x="394" y="382"/>
                      </a:cubicBezTo>
                      <a:cubicBezTo>
                        <a:pt x="394" y="377"/>
                        <a:pt x="394" y="373"/>
                        <a:pt x="394" y="368"/>
                      </a:cubicBezTo>
                      <a:cubicBezTo>
                        <a:pt x="394" y="367"/>
                        <a:pt x="392" y="367"/>
                        <a:pt x="391" y="368"/>
                      </a:cubicBezTo>
                      <a:cubicBezTo>
                        <a:pt x="391" y="373"/>
                        <a:pt x="391" y="377"/>
                        <a:pt x="390" y="382"/>
                      </a:cubicBezTo>
                      <a:cubicBezTo>
                        <a:pt x="390" y="385"/>
                        <a:pt x="389" y="389"/>
                        <a:pt x="390" y="392"/>
                      </a:cubicBezTo>
                      <a:cubicBezTo>
                        <a:pt x="382" y="399"/>
                        <a:pt x="374" y="406"/>
                        <a:pt x="366" y="411"/>
                      </a:cubicBezTo>
                      <a:cubicBezTo>
                        <a:pt x="366" y="405"/>
                        <a:pt x="366" y="400"/>
                        <a:pt x="366" y="394"/>
                      </a:cubicBezTo>
                      <a:cubicBezTo>
                        <a:pt x="366" y="393"/>
                        <a:pt x="365" y="393"/>
                        <a:pt x="365" y="394"/>
                      </a:cubicBezTo>
                      <a:cubicBezTo>
                        <a:pt x="363" y="411"/>
                        <a:pt x="363" y="411"/>
                        <a:pt x="363" y="411"/>
                      </a:cubicBezTo>
                      <a:cubicBezTo>
                        <a:pt x="363" y="412"/>
                        <a:pt x="363" y="413"/>
                        <a:pt x="362" y="414"/>
                      </a:cubicBezTo>
                      <a:cubicBezTo>
                        <a:pt x="351" y="421"/>
                        <a:pt x="338" y="428"/>
                        <a:pt x="326" y="433"/>
                      </a:cubicBezTo>
                      <a:cubicBezTo>
                        <a:pt x="328" y="424"/>
                        <a:pt x="331" y="415"/>
                        <a:pt x="336" y="406"/>
                      </a:cubicBezTo>
                      <a:cubicBezTo>
                        <a:pt x="337" y="405"/>
                        <a:pt x="334" y="403"/>
                        <a:pt x="334" y="405"/>
                      </a:cubicBezTo>
                      <a:cubicBezTo>
                        <a:pt x="328" y="414"/>
                        <a:pt x="325" y="424"/>
                        <a:pt x="323" y="435"/>
                      </a:cubicBezTo>
                      <a:cubicBezTo>
                        <a:pt x="308" y="440"/>
                        <a:pt x="293" y="445"/>
                        <a:pt x="279" y="448"/>
                      </a:cubicBezTo>
                      <a:cubicBezTo>
                        <a:pt x="244" y="454"/>
                        <a:pt x="211" y="450"/>
                        <a:pt x="179" y="440"/>
                      </a:cubicBezTo>
                      <a:cubicBezTo>
                        <a:pt x="179" y="440"/>
                        <a:pt x="178" y="439"/>
                        <a:pt x="178" y="439"/>
                      </a:cubicBezTo>
                      <a:cubicBezTo>
                        <a:pt x="165" y="433"/>
                        <a:pt x="151" y="429"/>
                        <a:pt x="138" y="424"/>
                      </a:cubicBezTo>
                      <a:cubicBezTo>
                        <a:pt x="127" y="418"/>
                        <a:pt x="116" y="412"/>
                        <a:pt x="105" y="406"/>
                      </a:cubicBezTo>
                      <a:cubicBezTo>
                        <a:pt x="107" y="399"/>
                        <a:pt x="108" y="393"/>
                        <a:pt x="111" y="386"/>
                      </a:cubicBezTo>
                      <a:cubicBezTo>
                        <a:pt x="111" y="385"/>
                        <a:pt x="110" y="385"/>
                        <a:pt x="109" y="386"/>
                      </a:cubicBezTo>
                      <a:cubicBezTo>
                        <a:pt x="106" y="392"/>
                        <a:pt x="104" y="398"/>
                        <a:pt x="102" y="405"/>
                      </a:cubicBezTo>
                      <a:cubicBezTo>
                        <a:pt x="98" y="402"/>
                        <a:pt x="94" y="400"/>
                        <a:pt x="90" y="397"/>
                      </a:cubicBezTo>
                      <a:cubicBezTo>
                        <a:pt x="77" y="386"/>
                        <a:pt x="66" y="371"/>
                        <a:pt x="56" y="356"/>
                      </a:cubicBezTo>
                      <a:cubicBezTo>
                        <a:pt x="61" y="346"/>
                        <a:pt x="66" y="337"/>
                        <a:pt x="69" y="326"/>
                      </a:cubicBezTo>
                      <a:cubicBezTo>
                        <a:pt x="69" y="326"/>
                        <a:pt x="68" y="325"/>
                        <a:pt x="68" y="326"/>
                      </a:cubicBezTo>
                      <a:cubicBezTo>
                        <a:pt x="65" y="336"/>
                        <a:pt x="60" y="346"/>
                        <a:pt x="55" y="355"/>
                      </a:cubicBezTo>
                      <a:cubicBezTo>
                        <a:pt x="52" y="349"/>
                        <a:pt x="49" y="343"/>
                        <a:pt x="45" y="337"/>
                      </a:cubicBezTo>
                      <a:cubicBezTo>
                        <a:pt x="43" y="332"/>
                        <a:pt x="40" y="327"/>
                        <a:pt x="38" y="322"/>
                      </a:cubicBezTo>
                      <a:cubicBezTo>
                        <a:pt x="45" y="310"/>
                        <a:pt x="53" y="299"/>
                        <a:pt x="58" y="286"/>
                      </a:cubicBezTo>
                      <a:cubicBezTo>
                        <a:pt x="62" y="294"/>
                        <a:pt x="65" y="301"/>
                        <a:pt x="70" y="308"/>
                      </a:cubicBezTo>
                      <a:cubicBezTo>
                        <a:pt x="78" y="321"/>
                        <a:pt x="85" y="337"/>
                        <a:pt x="94" y="351"/>
                      </a:cubicBezTo>
                      <a:cubicBezTo>
                        <a:pt x="89" y="360"/>
                        <a:pt x="86" y="370"/>
                        <a:pt x="83" y="380"/>
                      </a:cubicBezTo>
                      <a:cubicBezTo>
                        <a:pt x="82" y="381"/>
                        <a:pt x="85" y="382"/>
                        <a:pt x="85" y="380"/>
                      </a:cubicBezTo>
                      <a:cubicBezTo>
                        <a:pt x="88" y="371"/>
                        <a:pt x="91" y="362"/>
                        <a:pt x="95" y="353"/>
                      </a:cubicBezTo>
                      <a:cubicBezTo>
                        <a:pt x="98" y="359"/>
                        <a:pt x="102" y="363"/>
                        <a:pt x="106" y="368"/>
                      </a:cubicBezTo>
                      <a:cubicBezTo>
                        <a:pt x="123" y="387"/>
                        <a:pt x="143" y="395"/>
                        <a:pt x="167" y="402"/>
                      </a:cubicBezTo>
                      <a:cubicBezTo>
                        <a:pt x="169" y="403"/>
                        <a:pt x="170" y="400"/>
                        <a:pt x="168" y="399"/>
                      </a:cubicBezTo>
                      <a:cubicBezTo>
                        <a:pt x="152" y="388"/>
                        <a:pt x="132" y="383"/>
                        <a:pt x="117" y="369"/>
                      </a:cubicBezTo>
                      <a:cubicBezTo>
                        <a:pt x="102" y="355"/>
                        <a:pt x="98" y="334"/>
                        <a:pt x="86" y="318"/>
                      </a:cubicBezTo>
                      <a:cubicBezTo>
                        <a:pt x="59" y="281"/>
                        <a:pt x="48" y="240"/>
                        <a:pt x="61" y="196"/>
                      </a:cubicBezTo>
                      <a:cubicBezTo>
                        <a:pt x="76" y="142"/>
                        <a:pt x="132" y="45"/>
                        <a:pt x="198" y="50"/>
                      </a:cubicBezTo>
                      <a:cubicBezTo>
                        <a:pt x="202" y="50"/>
                        <a:pt x="202" y="45"/>
                        <a:pt x="198" y="44"/>
                      </a:cubicBezTo>
                      <a:cubicBezTo>
                        <a:pt x="156" y="40"/>
                        <a:pt x="120" y="71"/>
                        <a:pt x="94" y="110"/>
                      </a:cubicBezTo>
                      <a:cubicBezTo>
                        <a:pt x="94" y="110"/>
                        <a:pt x="94" y="110"/>
                        <a:pt x="94" y="110"/>
                      </a:cubicBezTo>
                      <a:cubicBezTo>
                        <a:pt x="86" y="107"/>
                        <a:pt x="77" y="104"/>
                        <a:pt x="71" y="98"/>
                      </a:cubicBezTo>
                      <a:cubicBezTo>
                        <a:pt x="69" y="96"/>
                        <a:pt x="66" y="99"/>
                        <a:pt x="68" y="100"/>
                      </a:cubicBezTo>
                      <a:cubicBezTo>
                        <a:pt x="76" y="106"/>
                        <a:pt x="85" y="109"/>
                        <a:pt x="94" y="110"/>
                      </a:cubicBezTo>
                      <a:cubicBezTo>
                        <a:pt x="74" y="138"/>
                        <a:pt x="60" y="169"/>
                        <a:pt x="53" y="193"/>
                      </a:cubicBezTo>
                      <a:cubicBezTo>
                        <a:pt x="46" y="214"/>
                        <a:pt x="45" y="236"/>
                        <a:pt x="49" y="257"/>
                      </a:cubicBezTo>
                      <a:cubicBezTo>
                        <a:pt x="44" y="261"/>
                        <a:pt x="38" y="265"/>
                        <a:pt x="32" y="269"/>
                      </a:cubicBezTo>
                      <a:cubicBezTo>
                        <a:pt x="30" y="270"/>
                        <a:pt x="27" y="272"/>
                        <a:pt x="24" y="275"/>
                      </a:cubicBezTo>
                      <a:cubicBezTo>
                        <a:pt x="18" y="242"/>
                        <a:pt x="20" y="207"/>
                        <a:pt x="28" y="174"/>
                      </a:cubicBezTo>
                      <a:close/>
                      <a:moveTo>
                        <a:pt x="296" y="485"/>
                      </a:moveTo>
                      <a:cubicBezTo>
                        <a:pt x="289" y="476"/>
                        <a:pt x="281" y="468"/>
                        <a:pt x="272" y="461"/>
                      </a:cubicBezTo>
                      <a:cubicBezTo>
                        <a:pt x="281" y="460"/>
                        <a:pt x="290" y="458"/>
                        <a:pt x="300" y="456"/>
                      </a:cubicBezTo>
                      <a:cubicBezTo>
                        <a:pt x="305" y="465"/>
                        <a:pt x="311" y="473"/>
                        <a:pt x="319" y="480"/>
                      </a:cubicBezTo>
                      <a:cubicBezTo>
                        <a:pt x="312" y="482"/>
                        <a:pt x="304" y="484"/>
                        <a:pt x="296" y="485"/>
                      </a:cubicBezTo>
                      <a:close/>
                      <a:moveTo>
                        <a:pt x="271" y="488"/>
                      </a:moveTo>
                      <a:cubicBezTo>
                        <a:pt x="267" y="483"/>
                        <a:pt x="263" y="478"/>
                        <a:pt x="259" y="473"/>
                      </a:cubicBezTo>
                      <a:cubicBezTo>
                        <a:pt x="256" y="470"/>
                        <a:pt x="253" y="466"/>
                        <a:pt x="250" y="463"/>
                      </a:cubicBezTo>
                      <a:cubicBezTo>
                        <a:pt x="256" y="462"/>
                        <a:pt x="263" y="462"/>
                        <a:pt x="269" y="461"/>
                      </a:cubicBezTo>
                      <a:cubicBezTo>
                        <a:pt x="277" y="469"/>
                        <a:pt x="283" y="478"/>
                        <a:pt x="289" y="486"/>
                      </a:cubicBezTo>
                      <a:cubicBezTo>
                        <a:pt x="283" y="487"/>
                        <a:pt x="277" y="488"/>
                        <a:pt x="271" y="488"/>
                      </a:cubicBezTo>
                      <a:close/>
                      <a:moveTo>
                        <a:pt x="205" y="460"/>
                      </a:moveTo>
                      <a:cubicBezTo>
                        <a:pt x="210" y="463"/>
                        <a:pt x="214" y="468"/>
                        <a:pt x="218" y="473"/>
                      </a:cubicBezTo>
                      <a:cubicBezTo>
                        <a:pt x="222" y="478"/>
                        <a:pt x="225" y="483"/>
                        <a:pt x="228" y="488"/>
                      </a:cubicBezTo>
                      <a:cubicBezTo>
                        <a:pt x="225" y="488"/>
                        <a:pt x="221" y="488"/>
                        <a:pt x="218" y="487"/>
                      </a:cubicBezTo>
                      <a:cubicBezTo>
                        <a:pt x="213" y="485"/>
                        <a:pt x="208" y="483"/>
                        <a:pt x="203" y="481"/>
                      </a:cubicBezTo>
                      <a:cubicBezTo>
                        <a:pt x="203" y="481"/>
                        <a:pt x="203" y="481"/>
                        <a:pt x="203" y="481"/>
                      </a:cubicBezTo>
                      <a:cubicBezTo>
                        <a:pt x="197" y="476"/>
                        <a:pt x="193" y="470"/>
                        <a:pt x="188" y="464"/>
                      </a:cubicBezTo>
                      <a:cubicBezTo>
                        <a:pt x="183" y="459"/>
                        <a:pt x="178" y="455"/>
                        <a:pt x="172" y="452"/>
                      </a:cubicBezTo>
                      <a:cubicBezTo>
                        <a:pt x="183" y="455"/>
                        <a:pt x="194" y="458"/>
                        <a:pt x="205" y="459"/>
                      </a:cubicBezTo>
                      <a:cubicBezTo>
                        <a:pt x="205" y="460"/>
                        <a:pt x="205" y="460"/>
                        <a:pt x="205" y="460"/>
                      </a:cubicBezTo>
                      <a:close/>
                      <a:moveTo>
                        <a:pt x="168" y="467"/>
                      </a:moveTo>
                      <a:cubicBezTo>
                        <a:pt x="161" y="459"/>
                        <a:pt x="155" y="452"/>
                        <a:pt x="150" y="444"/>
                      </a:cubicBezTo>
                      <a:cubicBezTo>
                        <a:pt x="153" y="446"/>
                        <a:pt x="157" y="447"/>
                        <a:pt x="160" y="448"/>
                      </a:cubicBezTo>
                      <a:cubicBezTo>
                        <a:pt x="159" y="448"/>
                        <a:pt x="158" y="448"/>
                        <a:pt x="157" y="448"/>
                      </a:cubicBezTo>
                      <a:cubicBezTo>
                        <a:pt x="157" y="448"/>
                        <a:pt x="156" y="448"/>
                        <a:pt x="157" y="448"/>
                      </a:cubicBezTo>
                      <a:cubicBezTo>
                        <a:pt x="171" y="450"/>
                        <a:pt x="180" y="465"/>
                        <a:pt x="188" y="475"/>
                      </a:cubicBezTo>
                      <a:cubicBezTo>
                        <a:pt x="181" y="473"/>
                        <a:pt x="174" y="470"/>
                        <a:pt x="168" y="467"/>
                      </a:cubicBezTo>
                      <a:close/>
                      <a:moveTo>
                        <a:pt x="135" y="449"/>
                      </a:moveTo>
                      <a:cubicBezTo>
                        <a:pt x="134" y="448"/>
                        <a:pt x="134" y="447"/>
                        <a:pt x="133" y="446"/>
                      </a:cubicBezTo>
                      <a:cubicBezTo>
                        <a:pt x="130" y="442"/>
                        <a:pt x="128" y="438"/>
                        <a:pt x="125" y="434"/>
                      </a:cubicBezTo>
                      <a:cubicBezTo>
                        <a:pt x="128" y="435"/>
                        <a:pt x="131" y="437"/>
                        <a:pt x="134" y="438"/>
                      </a:cubicBezTo>
                      <a:cubicBezTo>
                        <a:pt x="137" y="439"/>
                        <a:pt x="141" y="441"/>
                        <a:pt x="145" y="442"/>
                      </a:cubicBezTo>
                      <a:cubicBezTo>
                        <a:pt x="148" y="449"/>
                        <a:pt x="152" y="455"/>
                        <a:pt x="156" y="461"/>
                      </a:cubicBezTo>
                      <a:cubicBezTo>
                        <a:pt x="149" y="457"/>
                        <a:pt x="142" y="453"/>
                        <a:pt x="135" y="449"/>
                      </a:cubicBezTo>
                      <a:close/>
                      <a:moveTo>
                        <a:pt x="58" y="285"/>
                      </a:moveTo>
                      <a:cubicBezTo>
                        <a:pt x="53" y="297"/>
                        <a:pt x="43" y="307"/>
                        <a:pt x="36" y="318"/>
                      </a:cubicBezTo>
                      <a:cubicBezTo>
                        <a:pt x="32" y="306"/>
                        <a:pt x="28" y="294"/>
                        <a:pt x="26" y="282"/>
                      </a:cubicBezTo>
                      <a:cubicBezTo>
                        <a:pt x="26" y="281"/>
                        <a:pt x="27" y="280"/>
                        <a:pt x="28" y="279"/>
                      </a:cubicBezTo>
                      <a:cubicBezTo>
                        <a:pt x="30" y="275"/>
                        <a:pt x="33" y="273"/>
                        <a:pt x="36" y="270"/>
                      </a:cubicBezTo>
                      <a:cubicBezTo>
                        <a:pt x="40" y="266"/>
                        <a:pt x="45" y="263"/>
                        <a:pt x="50" y="258"/>
                      </a:cubicBezTo>
                      <a:cubicBezTo>
                        <a:pt x="52" y="268"/>
                        <a:pt x="54" y="276"/>
                        <a:pt x="58" y="285"/>
                      </a:cubicBezTo>
                      <a:close/>
                      <a:moveTo>
                        <a:pt x="102" y="423"/>
                      </a:moveTo>
                      <a:cubicBezTo>
                        <a:pt x="108" y="426"/>
                        <a:pt x="113" y="429"/>
                        <a:pt x="118" y="431"/>
                      </a:cubicBezTo>
                      <a:cubicBezTo>
                        <a:pt x="119" y="432"/>
                        <a:pt x="120" y="432"/>
                        <a:pt x="120" y="432"/>
                      </a:cubicBezTo>
                      <a:cubicBezTo>
                        <a:pt x="122" y="435"/>
                        <a:pt x="124" y="439"/>
                        <a:pt x="126" y="442"/>
                      </a:cubicBezTo>
                      <a:cubicBezTo>
                        <a:pt x="123" y="440"/>
                        <a:pt x="119" y="438"/>
                        <a:pt x="116" y="435"/>
                      </a:cubicBezTo>
                      <a:cubicBezTo>
                        <a:pt x="111" y="431"/>
                        <a:pt x="107" y="427"/>
                        <a:pt x="102" y="423"/>
                      </a:cubicBezTo>
                      <a:close/>
                      <a:moveTo>
                        <a:pt x="240" y="489"/>
                      </a:moveTo>
                      <a:cubicBezTo>
                        <a:pt x="235" y="482"/>
                        <a:pt x="229" y="474"/>
                        <a:pt x="223" y="468"/>
                      </a:cubicBezTo>
                      <a:cubicBezTo>
                        <a:pt x="222" y="466"/>
                        <a:pt x="220" y="464"/>
                        <a:pt x="217" y="461"/>
                      </a:cubicBezTo>
                      <a:cubicBezTo>
                        <a:pt x="226" y="462"/>
                        <a:pt x="235" y="463"/>
                        <a:pt x="244" y="463"/>
                      </a:cubicBezTo>
                      <a:cubicBezTo>
                        <a:pt x="247" y="468"/>
                        <a:pt x="251" y="474"/>
                        <a:pt x="255" y="479"/>
                      </a:cubicBezTo>
                      <a:cubicBezTo>
                        <a:pt x="257" y="482"/>
                        <a:pt x="259" y="486"/>
                        <a:pt x="260" y="489"/>
                      </a:cubicBezTo>
                      <a:cubicBezTo>
                        <a:pt x="254" y="489"/>
                        <a:pt x="247" y="489"/>
                        <a:pt x="240" y="489"/>
                      </a:cubicBezTo>
                      <a:close/>
                      <a:moveTo>
                        <a:pt x="327" y="478"/>
                      </a:moveTo>
                      <a:cubicBezTo>
                        <a:pt x="327" y="477"/>
                        <a:pt x="327" y="477"/>
                        <a:pt x="326" y="477"/>
                      </a:cubicBezTo>
                      <a:cubicBezTo>
                        <a:pt x="317" y="471"/>
                        <a:pt x="309" y="464"/>
                        <a:pt x="302" y="456"/>
                      </a:cubicBezTo>
                      <a:cubicBezTo>
                        <a:pt x="311" y="453"/>
                        <a:pt x="319" y="451"/>
                        <a:pt x="328" y="447"/>
                      </a:cubicBezTo>
                      <a:cubicBezTo>
                        <a:pt x="331" y="451"/>
                        <a:pt x="334" y="455"/>
                        <a:pt x="338" y="458"/>
                      </a:cubicBezTo>
                      <a:cubicBezTo>
                        <a:pt x="341" y="461"/>
                        <a:pt x="345" y="466"/>
                        <a:pt x="349" y="470"/>
                      </a:cubicBezTo>
                      <a:cubicBezTo>
                        <a:pt x="342" y="473"/>
                        <a:pt x="335" y="475"/>
                        <a:pt x="327" y="4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baseline="-25000" dirty="0">
                    <a:solidFill>
                      <a:schemeClr val="accent4"/>
                    </a:solidFill>
                    <a:latin typeface="Chalk Board" panose="02000500000000000000" pitchFamily="2" charset="0"/>
                  </a:endParaRPr>
                </a:p>
              </p:txBody>
            </p:sp>
            <p:sp>
              <p:nvSpPr>
                <p:cNvPr id="68" name="Freeform 189">
                  <a:extLst>
                    <a:ext uri="{FF2B5EF4-FFF2-40B4-BE49-F238E27FC236}">
                      <a16:creationId xmlns:a16="http://schemas.microsoft.com/office/drawing/2014/main" id="{EFA4B854-B851-9AAE-0E05-DFE791B76C59}"/>
                    </a:ext>
                  </a:extLst>
                </p:cNvPr>
                <p:cNvSpPr>
                  <a:spLocks/>
                </p:cNvSpPr>
                <p:nvPr/>
              </p:nvSpPr>
              <p:spPr bwMode="auto">
                <a:xfrm>
                  <a:off x="5438" y="3092"/>
                  <a:ext cx="6" cy="38"/>
                </a:xfrm>
                <a:custGeom>
                  <a:avLst/>
                  <a:gdLst>
                    <a:gd name="T0" fmla="*/ 5 w 5"/>
                    <a:gd name="T1" fmla="*/ 0 h 31"/>
                    <a:gd name="T2" fmla="*/ 0 w 5"/>
                    <a:gd name="T3" fmla="*/ 28 h 31"/>
                    <a:gd name="T4" fmla="*/ 4 w 5"/>
                    <a:gd name="T5" fmla="*/ 28 h 31"/>
                    <a:gd name="T6" fmla="*/ 5 w 5"/>
                    <a:gd name="T7" fmla="*/ 0 h 31"/>
                  </a:gdLst>
                  <a:ahLst/>
                  <a:cxnLst>
                    <a:cxn ang="0">
                      <a:pos x="T0" y="T1"/>
                    </a:cxn>
                    <a:cxn ang="0">
                      <a:pos x="T2" y="T3"/>
                    </a:cxn>
                    <a:cxn ang="0">
                      <a:pos x="T4" y="T5"/>
                    </a:cxn>
                    <a:cxn ang="0">
                      <a:pos x="T6" y="T7"/>
                    </a:cxn>
                  </a:cxnLst>
                  <a:rect l="0" t="0" r="r" b="b"/>
                  <a:pathLst>
                    <a:path w="5" h="31">
                      <a:moveTo>
                        <a:pt x="5" y="0"/>
                      </a:moveTo>
                      <a:cubicBezTo>
                        <a:pt x="2" y="9"/>
                        <a:pt x="0" y="19"/>
                        <a:pt x="0" y="28"/>
                      </a:cubicBezTo>
                      <a:cubicBezTo>
                        <a:pt x="1" y="31"/>
                        <a:pt x="4" y="31"/>
                        <a:pt x="4" y="28"/>
                      </a:cubicBezTo>
                      <a:cubicBezTo>
                        <a:pt x="5" y="20"/>
                        <a:pt x="2"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69" name="Freeform 194">
                  <a:extLst>
                    <a:ext uri="{FF2B5EF4-FFF2-40B4-BE49-F238E27FC236}">
                      <a16:creationId xmlns:a16="http://schemas.microsoft.com/office/drawing/2014/main" id="{DBBFF970-69A8-F6FA-C770-02066B58B76D}"/>
                    </a:ext>
                  </a:extLst>
                </p:cNvPr>
                <p:cNvSpPr>
                  <a:spLocks/>
                </p:cNvSpPr>
                <p:nvPr/>
              </p:nvSpPr>
              <p:spPr bwMode="auto">
                <a:xfrm>
                  <a:off x="5560" y="2728"/>
                  <a:ext cx="248" cy="451"/>
                </a:xfrm>
                <a:custGeom>
                  <a:avLst/>
                  <a:gdLst>
                    <a:gd name="T0" fmla="*/ 4 w 203"/>
                    <a:gd name="T1" fmla="*/ 8 h 370"/>
                    <a:gd name="T2" fmla="*/ 11 w 203"/>
                    <a:gd name="T3" fmla="*/ 358 h 370"/>
                    <a:gd name="T4" fmla="*/ 10 w 203"/>
                    <a:gd name="T5" fmla="*/ 360 h 370"/>
                    <a:gd name="T6" fmla="*/ 119 w 203"/>
                    <a:gd name="T7" fmla="*/ 319 h 370"/>
                    <a:gd name="T8" fmla="*/ 151 w 203"/>
                    <a:gd name="T9" fmla="*/ 177 h 370"/>
                    <a:gd name="T10" fmla="*/ 78 w 203"/>
                    <a:gd name="T11" fmla="*/ 29 h 370"/>
                    <a:gd name="T12" fmla="*/ 87 w 203"/>
                    <a:gd name="T13" fmla="*/ 29 h 370"/>
                    <a:gd name="T14" fmla="*/ 103 w 203"/>
                    <a:gd name="T15" fmla="*/ 34 h 370"/>
                    <a:gd name="T16" fmla="*/ 105 w 203"/>
                    <a:gd name="T17" fmla="*/ 31 h 370"/>
                    <a:gd name="T18" fmla="*/ 76 w 203"/>
                    <a:gd name="T19" fmla="*/ 28 h 370"/>
                    <a:gd name="T20" fmla="*/ 4 w 203"/>
                    <a:gd name="T21" fmla="*/ 1 h 370"/>
                    <a:gd name="T22" fmla="*/ 4 w 203"/>
                    <a:gd name="T23" fmla="*/ 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370">
                      <a:moveTo>
                        <a:pt x="4" y="8"/>
                      </a:moveTo>
                      <a:cubicBezTo>
                        <a:pt x="180" y="22"/>
                        <a:pt x="203" y="360"/>
                        <a:pt x="11" y="358"/>
                      </a:cubicBezTo>
                      <a:cubicBezTo>
                        <a:pt x="9" y="358"/>
                        <a:pt x="9" y="360"/>
                        <a:pt x="10" y="360"/>
                      </a:cubicBezTo>
                      <a:cubicBezTo>
                        <a:pt x="51" y="370"/>
                        <a:pt x="93" y="350"/>
                        <a:pt x="119" y="319"/>
                      </a:cubicBezTo>
                      <a:cubicBezTo>
                        <a:pt x="151" y="281"/>
                        <a:pt x="151" y="223"/>
                        <a:pt x="151" y="177"/>
                      </a:cubicBezTo>
                      <a:cubicBezTo>
                        <a:pt x="150" y="121"/>
                        <a:pt x="123" y="63"/>
                        <a:pt x="78" y="29"/>
                      </a:cubicBezTo>
                      <a:cubicBezTo>
                        <a:pt x="81" y="29"/>
                        <a:pt x="84" y="29"/>
                        <a:pt x="87" y="29"/>
                      </a:cubicBezTo>
                      <a:cubicBezTo>
                        <a:pt x="93" y="30"/>
                        <a:pt x="98" y="33"/>
                        <a:pt x="103" y="34"/>
                      </a:cubicBezTo>
                      <a:cubicBezTo>
                        <a:pt x="105" y="34"/>
                        <a:pt x="107" y="32"/>
                        <a:pt x="105" y="31"/>
                      </a:cubicBezTo>
                      <a:cubicBezTo>
                        <a:pt x="97" y="26"/>
                        <a:pt x="86" y="26"/>
                        <a:pt x="76" y="28"/>
                      </a:cubicBezTo>
                      <a:cubicBezTo>
                        <a:pt x="56" y="13"/>
                        <a:pt x="31" y="3"/>
                        <a:pt x="4" y="1"/>
                      </a:cubicBezTo>
                      <a:cubicBezTo>
                        <a:pt x="0"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70" name="Freeform 195">
                  <a:extLst>
                    <a:ext uri="{FF2B5EF4-FFF2-40B4-BE49-F238E27FC236}">
                      <a16:creationId xmlns:a16="http://schemas.microsoft.com/office/drawing/2014/main" id="{EC2A397A-C18D-D34D-0932-F5ACBCCFD46F}"/>
                    </a:ext>
                  </a:extLst>
                </p:cNvPr>
                <p:cNvSpPr>
                  <a:spLocks/>
                </p:cNvSpPr>
                <p:nvPr/>
              </p:nvSpPr>
              <p:spPr bwMode="auto">
                <a:xfrm>
                  <a:off x="5299" y="2815"/>
                  <a:ext cx="35" cy="9"/>
                </a:xfrm>
                <a:custGeom>
                  <a:avLst/>
                  <a:gdLst>
                    <a:gd name="T0" fmla="*/ 3 w 29"/>
                    <a:gd name="T1" fmla="*/ 7 h 8"/>
                    <a:gd name="T2" fmla="*/ 27 w 29"/>
                    <a:gd name="T3" fmla="*/ 8 h 8"/>
                    <a:gd name="T4" fmla="*/ 28 w 29"/>
                    <a:gd name="T5" fmla="*/ 6 h 8"/>
                    <a:gd name="T6" fmla="*/ 2 w 29"/>
                    <a:gd name="T7" fmla="*/ 4 h 8"/>
                    <a:gd name="T8" fmla="*/ 3 w 29"/>
                    <a:gd name="T9" fmla="*/ 7 h 8"/>
                  </a:gdLst>
                  <a:ahLst/>
                  <a:cxnLst>
                    <a:cxn ang="0">
                      <a:pos x="T0" y="T1"/>
                    </a:cxn>
                    <a:cxn ang="0">
                      <a:pos x="T2" y="T3"/>
                    </a:cxn>
                    <a:cxn ang="0">
                      <a:pos x="T4" y="T5"/>
                    </a:cxn>
                    <a:cxn ang="0">
                      <a:pos x="T6" y="T7"/>
                    </a:cxn>
                    <a:cxn ang="0">
                      <a:pos x="T8" y="T9"/>
                    </a:cxn>
                  </a:cxnLst>
                  <a:rect l="0" t="0" r="r" b="b"/>
                  <a:pathLst>
                    <a:path w="29" h="8">
                      <a:moveTo>
                        <a:pt x="3" y="7"/>
                      </a:moveTo>
                      <a:cubicBezTo>
                        <a:pt x="11" y="3"/>
                        <a:pt x="19" y="3"/>
                        <a:pt x="27" y="8"/>
                      </a:cubicBezTo>
                      <a:cubicBezTo>
                        <a:pt x="28" y="8"/>
                        <a:pt x="29" y="6"/>
                        <a:pt x="28" y="6"/>
                      </a:cubicBezTo>
                      <a:cubicBezTo>
                        <a:pt x="19" y="0"/>
                        <a:pt x="11" y="0"/>
                        <a:pt x="2" y="4"/>
                      </a:cubicBezTo>
                      <a:cubicBezTo>
                        <a:pt x="0" y="5"/>
                        <a:pt x="1"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71" name="Freeform 196">
                  <a:extLst>
                    <a:ext uri="{FF2B5EF4-FFF2-40B4-BE49-F238E27FC236}">
                      <a16:creationId xmlns:a16="http://schemas.microsoft.com/office/drawing/2014/main" id="{7BBDBB8D-51F5-F8C3-10A5-4F20FA00026F}"/>
                    </a:ext>
                  </a:extLst>
                </p:cNvPr>
                <p:cNvSpPr>
                  <a:spLocks/>
                </p:cNvSpPr>
                <p:nvPr/>
              </p:nvSpPr>
              <p:spPr bwMode="auto">
                <a:xfrm>
                  <a:off x="5285" y="2851"/>
                  <a:ext cx="27" cy="5"/>
                </a:xfrm>
                <a:custGeom>
                  <a:avLst/>
                  <a:gdLst>
                    <a:gd name="T0" fmla="*/ 2 w 22"/>
                    <a:gd name="T1" fmla="*/ 3 h 4"/>
                    <a:gd name="T2" fmla="*/ 20 w 22"/>
                    <a:gd name="T3" fmla="*/ 3 h 4"/>
                    <a:gd name="T4" fmla="*/ 20 w 22"/>
                    <a:gd name="T5" fmla="*/ 1 h 4"/>
                    <a:gd name="T6" fmla="*/ 2 w 22"/>
                    <a:gd name="T7" fmla="*/ 0 h 4"/>
                    <a:gd name="T8" fmla="*/ 2 w 22"/>
                    <a:gd name="T9" fmla="*/ 3 h 4"/>
                  </a:gdLst>
                  <a:ahLst/>
                  <a:cxnLst>
                    <a:cxn ang="0">
                      <a:pos x="T0" y="T1"/>
                    </a:cxn>
                    <a:cxn ang="0">
                      <a:pos x="T2" y="T3"/>
                    </a:cxn>
                    <a:cxn ang="0">
                      <a:pos x="T4" y="T5"/>
                    </a:cxn>
                    <a:cxn ang="0">
                      <a:pos x="T6" y="T7"/>
                    </a:cxn>
                    <a:cxn ang="0">
                      <a:pos x="T8" y="T9"/>
                    </a:cxn>
                  </a:cxnLst>
                  <a:rect l="0" t="0" r="r" b="b"/>
                  <a:pathLst>
                    <a:path w="22" h="4">
                      <a:moveTo>
                        <a:pt x="2" y="3"/>
                      </a:moveTo>
                      <a:cubicBezTo>
                        <a:pt x="8" y="3"/>
                        <a:pt x="14" y="3"/>
                        <a:pt x="20" y="3"/>
                      </a:cubicBezTo>
                      <a:cubicBezTo>
                        <a:pt x="22" y="4"/>
                        <a:pt x="22" y="1"/>
                        <a:pt x="20" y="1"/>
                      </a:cubicBezTo>
                      <a:cubicBezTo>
                        <a:pt x="14" y="1"/>
                        <a:pt x="8" y="0"/>
                        <a:pt x="2" y="0"/>
                      </a:cubicBezTo>
                      <a:cubicBezTo>
                        <a:pt x="0" y="0"/>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72" name="Freeform 197">
                  <a:extLst>
                    <a:ext uri="{FF2B5EF4-FFF2-40B4-BE49-F238E27FC236}">
                      <a16:creationId xmlns:a16="http://schemas.microsoft.com/office/drawing/2014/main" id="{2E5C4E18-A9D0-857E-03D8-FC61E3D589E2}"/>
                    </a:ext>
                  </a:extLst>
                </p:cNvPr>
                <p:cNvSpPr>
                  <a:spLocks/>
                </p:cNvSpPr>
                <p:nvPr/>
              </p:nvSpPr>
              <p:spPr bwMode="auto">
                <a:xfrm>
                  <a:off x="5287" y="2884"/>
                  <a:ext cx="21" cy="7"/>
                </a:xfrm>
                <a:custGeom>
                  <a:avLst/>
                  <a:gdLst>
                    <a:gd name="T0" fmla="*/ 3 w 17"/>
                    <a:gd name="T1" fmla="*/ 5 h 6"/>
                    <a:gd name="T2" fmla="*/ 15 w 17"/>
                    <a:gd name="T3" fmla="*/ 3 h 6"/>
                    <a:gd name="T4" fmla="*/ 16 w 17"/>
                    <a:gd name="T5" fmla="*/ 0 h 6"/>
                    <a:gd name="T6" fmla="*/ 1 w 17"/>
                    <a:gd name="T7" fmla="*/ 3 h 6"/>
                    <a:gd name="T8" fmla="*/ 3 w 17"/>
                    <a:gd name="T9" fmla="*/ 5 h 6"/>
                  </a:gdLst>
                  <a:ahLst/>
                  <a:cxnLst>
                    <a:cxn ang="0">
                      <a:pos x="T0" y="T1"/>
                    </a:cxn>
                    <a:cxn ang="0">
                      <a:pos x="T2" y="T3"/>
                    </a:cxn>
                    <a:cxn ang="0">
                      <a:pos x="T4" y="T5"/>
                    </a:cxn>
                    <a:cxn ang="0">
                      <a:pos x="T6" y="T7"/>
                    </a:cxn>
                    <a:cxn ang="0">
                      <a:pos x="T8" y="T9"/>
                    </a:cxn>
                  </a:cxnLst>
                  <a:rect l="0" t="0" r="r" b="b"/>
                  <a:pathLst>
                    <a:path w="17" h="6">
                      <a:moveTo>
                        <a:pt x="3" y="5"/>
                      </a:moveTo>
                      <a:cubicBezTo>
                        <a:pt x="6" y="2"/>
                        <a:pt x="11" y="2"/>
                        <a:pt x="15" y="3"/>
                      </a:cubicBezTo>
                      <a:cubicBezTo>
                        <a:pt x="17" y="3"/>
                        <a:pt x="17" y="0"/>
                        <a:pt x="16" y="0"/>
                      </a:cubicBezTo>
                      <a:cubicBezTo>
                        <a:pt x="11" y="0"/>
                        <a:pt x="5" y="0"/>
                        <a:pt x="1" y="3"/>
                      </a:cubicBezTo>
                      <a:cubicBezTo>
                        <a:pt x="0" y="4"/>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73" name="Freeform 198">
                  <a:extLst>
                    <a:ext uri="{FF2B5EF4-FFF2-40B4-BE49-F238E27FC236}">
                      <a16:creationId xmlns:a16="http://schemas.microsoft.com/office/drawing/2014/main" id="{97FF8B00-AC09-5C43-F2B1-63C03CA60BC7}"/>
                    </a:ext>
                  </a:extLst>
                </p:cNvPr>
                <p:cNvSpPr>
                  <a:spLocks/>
                </p:cNvSpPr>
                <p:nvPr/>
              </p:nvSpPr>
              <p:spPr bwMode="auto">
                <a:xfrm>
                  <a:off x="5274" y="2913"/>
                  <a:ext cx="23" cy="12"/>
                </a:xfrm>
                <a:custGeom>
                  <a:avLst/>
                  <a:gdLst>
                    <a:gd name="T0" fmla="*/ 3 w 19"/>
                    <a:gd name="T1" fmla="*/ 9 h 10"/>
                    <a:gd name="T2" fmla="*/ 9 w 19"/>
                    <a:gd name="T3" fmla="*/ 3 h 10"/>
                    <a:gd name="T4" fmla="*/ 19 w 19"/>
                    <a:gd name="T5" fmla="*/ 1 h 10"/>
                    <a:gd name="T6" fmla="*/ 19 w 19"/>
                    <a:gd name="T7" fmla="*/ 0 h 10"/>
                    <a:gd name="T8" fmla="*/ 14 w 19"/>
                    <a:gd name="T9" fmla="*/ 0 h 10"/>
                    <a:gd name="T10" fmla="*/ 9 w 19"/>
                    <a:gd name="T11" fmla="*/ 1 h 10"/>
                    <a:gd name="T12" fmla="*/ 1 w 19"/>
                    <a:gd name="T13" fmla="*/ 7 h 10"/>
                    <a:gd name="T14" fmla="*/ 3 w 19"/>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3" y="9"/>
                      </a:moveTo>
                      <a:cubicBezTo>
                        <a:pt x="5" y="6"/>
                        <a:pt x="7" y="4"/>
                        <a:pt x="9" y="3"/>
                      </a:cubicBezTo>
                      <a:cubicBezTo>
                        <a:pt x="12" y="1"/>
                        <a:pt x="16" y="0"/>
                        <a:pt x="19" y="1"/>
                      </a:cubicBezTo>
                      <a:cubicBezTo>
                        <a:pt x="19" y="1"/>
                        <a:pt x="19" y="0"/>
                        <a:pt x="19" y="0"/>
                      </a:cubicBezTo>
                      <a:cubicBezTo>
                        <a:pt x="17" y="1"/>
                        <a:pt x="15" y="0"/>
                        <a:pt x="14" y="0"/>
                      </a:cubicBezTo>
                      <a:cubicBezTo>
                        <a:pt x="12" y="1"/>
                        <a:pt x="10" y="1"/>
                        <a:pt x="9" y="1"/>
                      </a:cubicBezTo>
                      <a:cubicBezTo>
                        <a:pt x="6" y="3"/>
                        <a:pt x="3" y="5"/>
                        <a:pt x="1" y="7"/>
                      </a:cubicBezTo>
                      <a:cubicBezTo>
                        <a:pt x="0" y="8"/>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74" name="Freeform 199">
                  <a:extLst>
                    <a:ext uri="{FF2B5EF4-FFF2-40B4-BE49-F238E27FC236}">
                      <a16:creationId xmlns:a16="http://schemas.microsoft.com/office/drawing/2014/main" id="{0650FFE0-2DF1-BBFD-0800-301D1418B72F}"/>
                    </a:ext>
                  </a:extLst>
                </p:cNvPr>
                <p:cNvSpPr>
                  <a:spLocks/>
                </p:cNvSpPr>
                <p:nvPr/>
              </p:nvSpPr>
              <p:spPr bwMode="auto">
                <a:xfrm>
                  <a:off x="5745" y="2896"/>
                  <a:ext cx="33" cy="54"/>
                </a:xfrm>
                <a:custGeom>
                  <a:avLst/>
                  <a:gdLst>
                    <a:gd name="T0" fmla="*/ 24 w 27"/>
                    <a:gd name="T1" fmla="*/ 43 h 44"/>
                    <a:gd name="T2" fmla="*/ 26 w 27"/>
                    <a:gd name="T3" fmla="*/ 41 h 44"/>
                    <a:gd name="T4" fmla="*/ 3 w 27"/>
                    <a:gd name="T5" fmla="*/ 2 h 44"/>
                    <a:gd name="T6" fmla="*/ 1 w 27"/>
                    <a:gd name="T7" fmla="*/ 4 h 44"/>
                    <a:gd name="T8" fmla="*/ 24 w 27"/>
                    <a:gd name="T9" fmla="*/ 43 h 44"/>
                  </a:gdLst>
                  <a:ahLst/>
                  <a:cxnLst>
                    <a:cxn ang="0">
                      <a:pos x="T0" y="T1"/>
                    </a:cxn>
                    <a:cxn ang="0">
                      <a:pos x="T2" y="T3"/>
                    </a:cxn>
                    <a:cxn ang="0">
                      <a:pos x="T4" y="T5"/>
                    </a:cxn>
                    <a:cxn ang="0">
                      <a:pos x="T6" y="T7"/>
                    </a:cxn>
                    <a:cxn ang="0">
                      <a:pos x="T8" y="T9"/>
                    </a:cxn>
                  </a:cxnLst>
                  <a:rect l="0" t="0" r="r" b="b"/>
                  <a:pathLst>
                    <a:path w="27" h="44">
                      <a:moveTo>
                        <a:pt x="24" y="43"/>
                      </a:moveTo>
                      <a:cubicBezTo>
                        <a:pt x="25" y="44"/>
                        <a:pt x="27" y="42"/>
                        <a:pt x="26" y="41"/>
                      </a:cubicBezTo>
                      <a:cubicBezTo>
                        <a:pt x="21" y="27"/>
                        <a:pt x="13" y="13"/>
                        <a:pt x="3" y="2"/>
                      </a:cubicBezTo>
                      <a:cubicBezTo>
                        <a:pt x="2" y="0"/>
                        <a:pt x="0" y="2"/>
                        <a:pt x="1" y="4"/>
                      </a:cubicBezTo>
                      <a:cubicBezTo>
                        <a:pt x="10" y="16"/>
                        <a:pt x="15" y="31"/>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75" name="Freeform 200">
                  <a:extLst>
                    <a:ext uri="{FF2B5EF4-FFF2-40B4-BE49-F238E27FC236}">
                      <a16:creationId xmlns:a16="http://schemas.microsoft.com/office/drawing/2014/main" id="{E80B82CC-C8B9-6E4F-CEA7-2B49CA757CEC}"/>
                    </a:ext>
                  </a:extLst>
                </p:cNvPr>
                <p:cNvSpPr>
                  <a:spLocks/>
                </p:cNvSpPr>
                <p:nvPr/>
              </p:nvSpPr>
              <p:spPr bwMode="auto">
                <a:xfrm>
                  <a:off x="5750" y="2968"/>
                  <a:ext cx="22" cy="65"/>
                </a:xfrm>
                <a:custGeom>
                  <a:avLst/>
                  <a:gdLst>
                    <a:gd name="T0" fmla="*/ 3 w 18"/>
                    <a:gd name="T1" fmla="*/ 1 h 53"/>
                    <a:gd name="T2" fmla="*/ 1 w 18"/>
                    <a:gd name="T3" fmla="*/ 2 h 53"/>
                    <a:gd name="T4" fmla="*/ 7 w 18"/>
                    <a:gd name="T5" fmla="*/ 30 h 53"/>
                    <a:gd name="T6" fmla="*/ 15 w 18"/>
                    <a:gd name="T7" fmla="*/ 52 h 53"/>
                    <a:gd name="T8" fmla="*/ 18 w 18"/>
                    <a:gd name="T9" fmla="*/ 51 h 53"/>
                    <a:gd name="T10" fmla="*/ 11 w 18"/>
                    <a:gd name="T11" fmla="*/ 26 h 53"/>
                    <a:gd name="T12" fmla="*/ 3 w 1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18" h="53">
                      <a:moveTo>
                        <a:pt x="3" y="1"/>
                      </a:moveTo>
                      <a:cubicBezTo>
                        <a:pt x="3" y="0"/>
                        <a:pt x="0" y="1"/>
                        <a:pt x="1" y="2"/>
                      </a:cubicBezTo>
                      <a:cubicBezTo>
                        <a:pt x="4" y="11"/>
                        <a:pt x="5" y="21"/>
                        <a:pt x="7" y="30"/>
                      </a:cubicBezTo>
                      <a:cubicBezTo>
                        <a:pt x="9" y="37"/>
                        <a:pt x="10" y="46"/>
                        <a:pt x="15" y="52"/>
                      </a:cubicBezTo>
                      <a:cubicBezTo>
                        <a:pt x="16" y="53"/>
                        <a:pt x="18" y="52"/>
                        <a:pt x="18" y="51"/>
                      </a:cubicBezTo>
                      <a:cubicBezTo>
                        <a:pt x="17" y="42"/>
                        <a:pt x="13" y="34"/>
                        <a:pt x="11" y="26"/>
                      </a:cubicBezTo>
                      <a:cubicBezTo>
                        <a:pt x="9" y="17"/>
                        <a:pt x="7" y="9"/>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76" name="Freeform 201">
                  <a:extLst>
                    <a:ext uri="{FF2B5EF4-FFF2-40B4-BE49-F238E27FC236}">
                      <a16:creationId xmlns:a16="http://schemas.microsoft.com/office/drawing/2014/main" id="{A730A194-F0CD-35DA-F409-D9C2014100EE}"/>
                    </a:ext>
                  </a:extLst>
                </p:cNvPr>
                <p:cNvSpPr>
                  <a:spLocks/>
                </p:cNvSpPr>
                <p:nvPr/>
              </p:nvSpPr>
              <p:spPr bwMode="auto">
                <a:xfrm>
                  <a:off x="5740" y="3052"/>
                  <a:ext cx="12" cy="56"/>
                </a:xfrm>
                <a:custGeom>
                  <a:avLst/>
                  <a:gdLst>
                    <a:gd name="T0" fmla="*/ 0 w 10"/>
                    <a:gd name="T1" fmla="*/ 0 h 46"/>
                    <a:gd name="T2" fmla="*/ 3 w 10"/>
                    <a:gd name="T3" fmla="*/ 44 h 46"/>
                    <a:gd name="T4" fmla="*/ 6 w 10"/>
                    <a:gd name="T5" fmla="*/ 44 h 46"/>
                    <a:gd name="T6" fmla="*/ 1 w 10"/>
                    <a:gd name="T7" fmla="*/ 0 h 46"/>
                    <a:gd name="T8" fmla="*/ 0 w 10"/>
                    <a:gd name="T9" fmla="*/ 0 h 46"/>
                  </a:gdLst>
                  <a:ahLst/>
                  <a:cxnLst>
                    <a:cxn ang="0">
                      <a:pos x="T0" y="T1"/>
                    </a:cxn>
                    <a:cxn ang="0">
                      <a:pos x="T2" y="T3"/>
                    </a:cxn>
                    <a:cxn ang="0">
                      <a:pos x="T4" y="T5"/>
                    </a:cxn>
                    <a:cxn ang="0">
                      <a:pos x="T6" y="T7"/>
                    </a:cxn>
                    <a:cxn ang="0">
                      <a:pos x="T8" y="T9"/>
                    </a:cxn>
                  </a:cxnLst>
                  <a:rect l="0" t="0" r="r" b="b"/>
                  <a:pathLst>
                    <a:path w="10" h="46">
                      <a:moveTo>
                        <a:pt x="0" y="0"/>
                      </a:moveTo>
                      <a:cubicBezTo>
                        <a:pt x="1" y="15"/>
                        <a:pt x="1" y="30"/>
                        <a:pt x="3" y="44"/>
                      </a:cubicBezTo>
                      <a:cubicBezTo>
                        <a:pt x="4" y="45"/>
                        <a:pt x="6" y="46"/>
                        <a:pt x="6" y="44"/>
                      </a:cubicBezTo>
                      <a:cubicBezTo>
                        <a:pt x="10" y="29"/>
                        <a:pt x="1" y="15"/>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77" name="Freeform 202">
                  <a:extLst>
                    <a:ext uri="{FF2B5EF4-FFF2-40B4-BE49-F238E27FC236}">
                      <a16:creationId xmlns:a16="http://schemas.microsoft.com/office/drawing/2014/main" id="{D1232FBE-604E-4632-BD13-5B7CAD387AE5}"/>
                    </a:ext>
                  </a:extLst>
                </p:cNvPr>
                <p:cNvSpPr>
                  <a:spLocks/>
                </p:cNvSpPr>
                <p:nvPr/>
              </p:nvSpPr>
              <p:spPr bwMode="auto">
                <a:xfrm>
                  <a:off x="5568" y="3180"/>
                  <a:ext cx="18" cy="29"/>
                </a:xfrm>
                <a:custGeom>
                  <a:avLst/>
                  <a:gdLst>
                    <a:gd name="T0" fmla="*/ 12 w 15"/>
                    <a:gd name="T1" fmla="*/ 1 h 24"/>
                    <a:gd name="T2" fmla="*/ 8 w 15"/>
                    <a:gd name="T3" fmla="*/ 11 h 24"/>
                    <a:gd name="T4" fmla="*/ 1 w 15"/>
                    <a:gd name="T5" fmla="*/ 20 h 24"/>
                    <a:gd name="T6" fmla="*/ 4 w 15"/>
                    <a:gd name="T7" fmla="*/ 23 h 24"/>
                    <a:gd name="T8" fmla="*/ 15 w 15"/>
                    <a:gd name="T9" fmla="*/ 2 h 24"/>
                    <a:gd name="T10" fmla="*/ 12 w 15"/>
                    <a:gd name="T11" fmla="*/ 1 h 24"/>
                  </a:gdLst>
                  <a:ahLst/>
                  <a:cxnLst>
                    <a:cxn ang="0">
                      <a:pos x="T0" y="T1"/>
                    </a:cxn>
                    <a:cxn ang="0">
                      <a:pos x="T2" y="T3"/>
                    </a:cxn>
                    <a:cxn ang="0">
                      <a:pos x="T4" y="T5"/>
                    </a:cxn>
                    <a:cxn ang="0">
                      <a:pos x="T6" y="T7"/>
                    </a:cxn>
                    <a:cxn ang="0">
                      <a:pos x="T8" y="T9"/>
                    </a:cxn>
                    <a:cxn ang="0">
                      <a:pos x="T10" y="T11"/>
                    </a:cxn>
                  </a:cxnLst>
                  <a:rect l="0" t="0" r="r" b="b"/>
                  <a:pathLst>
                    <a:path w="15" h="24">
                      <a:moveTo>
                        <a:pt x="12" y="1"/>
                      </a:moveTo>
                      <a:cubicBezTo>
                        <a:pt x="11" y="5"/>
                        <a:pt x="9" y="8"/>
                        <a:pt x="8" y="11"/>
                      </a:cubicBezTo>
                      <a:cubicBezTo>
                        <a:pt x="6" y="14"/>
                        <a:pt x="3" y="17"/>
                        <a:pt x="1" y="20"/>
                      </a:cubicBezTo>
                      <a:cubicBezTo>
                        <a:pt x="0" y="22"/>
                        <a:pt x="2" y="24"/>
                        <a:pt x="4" y="23"/>
                      </a:cubicBezTo>
                      <a:cubicBezTo>
                        <a:pt x="9" y="18"/>
                        <a:pt x="13" y="9"/>
                        <a:pt x="15" y="2"/>
                      </a:cubicBezTo>
                      <a:cubicBezTo>
                        <a:pt x="15" y="1"/>
                        <a:pt x="13"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78" name="Freeform 203">
                  <a:extLst>
                    <a:ext uri="{FF2B5EF4-FFF2-40B4-BE49-F238E27FC236}">
                      <a16:creationId xmlns:a16="http://schemas.microsoft.com/office/drawing/2014/main" id="{40948D09-FFC8-9D20-E387-35DCAB995D56}"/>
                    </a:ext>
                  </a:extLst>
                </p:cNvPr>
                <p:cNvSpPr>
                  <a:spLocks/>
                </p:cNvSpPr>
                <p:nvPr/>
              </p:nvSpPr>
              <p:spPr bwMode="auto">
                <a:xfrm>
                  <a:off x="5489" y="3180"/>
                  <a:ext cx="33" cy="30"/>
                </a:xfrm>
                <a:custGeom>
                  <a:avLst/>
                  <a:gdLst>
                    <a:gd name="T0" fmla="*/ 23 w 27"/>
                    <a:gd name="T1" fmla="*/ 1 h 25"/>
                    <a:gd name="T2" fmla="*/ 1 w 27"/>
                    <a:gd name="T3" fmla="*/ 22 h 25"/>
                    <a:gd name="T4" fmla="*/ 3 w 27"/>
                    <a:gd name="T5" fmla="*/ 24 h 25"/>
                    <a:gd name="T6" fmla="*/ 25 w 27"/>
                    <a:gd name="T7" fmla="*/ 4 h 25"/>
                    <a:gd name="T8" fmla="*/ 23 w 27"/>
                    <a:gd name="T9" fmla="*/ 1 h 25"/>
                  </a:gdLst>
                  <a:ahLst/>
                  <a:cxnLst>
                    <a:cxn ang="0">
                      <a:pos x="T0" y="T1"/>
                    </a:cxn>
                    <a:cxn ang="0">
                      <a:pos x="T2" y="T3"/>
                    </a:cxn>
                    <a:cxn ang="0">
                      <a:pos x="T4" y="T5"/>
                    </a:cxn>
                    <a:cxn ang="0">
                      <a:pos x="T6" y="T7"/>
                    </a:cxn>
                    <a:cxn ang="0">
                      <a:pos x="T8" y="T9"/>
                    </a:cxn>
                  </a:cxnLst>
                  <a:rect l="0" t="0" r="r" b="b"/>
                  <a:pathLst>
                    <a:path w="27" h="25">
                      <a:moveTo>
                        <a:pt x="23" y="1"/>
                      </a:moveTo>
                      <a:cubicBezTo>
                        <a:pt x="16" y="8"/>
                        <a:pt x="7" y="14"/>
                        <a:pt x="1" y="22"/>
                      </a:cubicBezTo>
                      <a:cubicBezTo>
                        <a:pt x="0" y="23"/>
                        <a:pt x="1" y="25"/>
                        <a:pt x="3" y="24"/>
                      </a:cubicBezTo>
                      <a:cubicBezTo>
                        <a:pt x="11" y="18"/>
                        <a:pt x="18" y="11"/>
                        <a:pt x="25" y="4"/>
                      </a:cubicBezTo>
                      <a:cubicBezTo>
                        <a:pt x="27" y="2"/>
                        <a:pt x="25" y="0"/>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grpSp>
          <p:sp>
            <p:nvSpPr>
              <p:cNvPr id="66" name="Rectangle 65">
                <a:extLst>
                  <a:ext uri="{FF2B5EF4-FFF2-40B4-BE49-F238E27FC236}">
                    <a16:creationId xmlns:a16="http://schemas.microsoft.com/office/drawing/2014/main" id="{A4DAEB72-076F-0335-01F1-76221AA51BD2}"/>
                  </a:ext>
                </a:extLst>
              </p:cNvPr>
              <p:cNvSpPr/>
              <p:nvPr/>
            </p:nvSpPr>
            <p:spPr>
              <a:xfrm>
                <a:off x="8059806" y="2312001"/>
                <a:ext cx="454342" cy="354377"/>
              </a:xfrm>
              <a:prstGeom prst="rect">
                <a:avLst/>
              </a:prstGeom>
              <a:noFill/>
            </p:spPr>
            <p:txBody>
              <a:bodyPr wrap="none" anchor="ctr" anchorCtr="0">
                <a:noAutofit/>
              </a:bodyPr>
              <a:lstStyle/>
              <a:p>
                <a:pPr algn="ctr"/>
                <a:r>
                  <a:rPr lang="en-US" sz="3999" spc="-300" dirty="0">
                    <a:solidFill>
                      <a:schemeClr val="accent4"/>
                    </a:solidFill>
                    <a:latin typeface="Chalk Board" panose="02000500000000000000" pitchFamily="2" charset="0"/>
                  </a:rPr>
                  <a:t>0</a:t>
                </a:r>
                <a:endParaRPr lang="en-US" sz="3999" baseline="-25000" dirty="0">
                  <a:solidFill>
                    <a:schemeClr val="accent4"/>
                  </a:solidFill>
                  <a:latin typeface="Chalk Board" panose="02000500000000000000" pitchFamily="2" charset="0"/>
                </a:endParaRPr>
              </a:p>
            </p:txBody>
          </p:sp>
        </p:grpSp>
      </p:grpSp>
      <p:grpSp>
        <p:nvGrpSpPr>
          <p:cNvPr id="79" name="Group 78">
            <a:extLst>
              <a:ext uri="{FF2B5EF4-FFF2-40B4-BE49-F238E27FC236}">
                <a16:creationId xmlns:a16="http://schemas.microsoft.com/office/drawing/2014/main" id="{AF94CA48-1F34-5C73-B65A-523D6B96892F}"/>
              </a:ext>
            </a:extLst>
          </p:cNvPr>
          <p:cNvGrpSpPr/>
          <p:nvPr/>
        </p:nvGrpSpPr>
        <p:grpSpPr>
          <a:xfrm>
            <a:off x="899118" y="1800424"/>
            <a:ext cx="1151828" cy="1079839"/>
            <a:chOff x="5375920" y="2756382"/>
            <a:chExt cx="1152128" cy="1080120"/>
          </a:xfrm>
        </p:grpSpPr>
        <p:pic>
          <p:nvPicPr>
            <p:cNvPr id="80" name="Picture 79">
              <a:extLst>
                <a:ext uri="{FF2B5EF4-FFF2-40B4-BE49-F238E27FC236}">
                  <a16:creationId xmlns:a16="http://schemas.microsoft.com/office/drawing/2014/main" id="{46BFD909-6FE1-8B4C-E57B-C3C75CF0A0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5305" y="2861079"/>
              <a:ext cx="704590" cy="778243"/>
            </a:xfrm>
            <a:prstGeom prst="rect">
              <a:avLst/>
            </a:prstGeom>
          </p:spPr>
        </p:pic>
        <p:grpSp>
          <p:nvGrpSpPr>
            <p:cNvPr id="81" name="Group 80">
              <a:extLst>
                <a:ext uri="{FF2B5EF4-FFF2-40B4-BE49-F238E27FC236}">
                  <a16:creationId xmlns:a16="http://schemas.microsoft.com/office/drawing/2014/main" id="{3257740B-010E-F303-3839-B5E4A9610C93}"/>
                </a:ext>
              </a:extLst>
            </p:cNvPr>
            <p:cNvGrpSpPr/>
            <p:nvPr/>
          </p:nvGrpSpPr>
          <p:grpSpPr>
            <a:xfrm>
              <a:off x="5375920" y="2756382"/>
              <a:ext cx="1152128" cy="1080120"/>
              <a:chOff x="7976394" y="2138538"/>
              <a:chExt cx="700881" cy="696380"/>
            </a:xfrm>
            <a:solidFill>
              <a:schemeClr val="accent2"/>
            </a:solidFill>
          </p:grpSpPr>
          <p:grpSp>
            <p:nvGrpSpPr>
              <p:cNvPr id="82" name="Group 186">
                <a:extLst>
                  <a:ext uri="{FF2B5EF4-FFF2-40B4-BE49-F238E27FC236}">
                    <a16:creationId xmlns:a16="http://schemas.microsoft.com/office/drawing/2014/main" id="{FDC3FF22-1CA9-BEF8-4EB2-01086BE6C7DF}"/>
                  </a:ext>
                </a:extLst>
              </p:cNvPr>
              <p:cNvGrpSpPr>
                <a:grpSpLocks noChangeAspect="1"/>
              </p:cNvGrpSpPr>
              <p:nvPr>
                <p:custDataLst>
                  <p:custData r:id="rId6"/>
                </p:custDataLst>
              </p:nvPr>
            </p:nvGrpSpPr>
            <p:grpSpPr bwMode="auto">
              <a:xfrm>
                <a:off x="7976394" y="2138538"/>
                <a:ext cx="700881" cy="696380"/>
                <a:chOff x="5236" y="2673"/>
                <a:chExt cx="623" cy="619"/>
              </a:xfrm>
              <a:grpFill/>
            </p:grpSpPr>
            <p:sp>
              <p:nvSpPr>
                <p:cNvPr id="84" name="Freeform 187">
                  <a:extLst>
                    <a:ext uri="{FF2B5EF4-FFF2-40B4-BE49-F238E27FC236}">
                      <a16:creationId xmlns:a16="http://schemas.microsoft.com/office/drawing/2014/main" id="{BFCA82B0-B18E-6BC8-CD0D-348C04D5E932}"/>
                    </a:ext>
                  </a:extLst>
                </p:cNvPr>
                <p:cNvSpPr>
                  <a:spLocks noEditPoints="1"/>
                </p:cNvSpPr>
                <p:nvPr/>
              </p:nvSpPr>
              <p:spPr bwMode="auto">
                <a:xfrm>
                  <a:off x="5236" y="2673"/>
                  <a:ext cx="623" cy="619"/>
                </a:xfrm>
                <a:custGeom>
                  <a:avLst/>
                  <a:gdLst>
                    <a:gd name="T0" fmla="*/ 104 w 509"/>
                    <a:gd name="T1" fmla="*/ 43 h 508"/>
                    <a:gd name="T2" fmla="*/ 194 w 509"/>
                    <a:gd name="T3" fmla="*/ 492 h 508"/>
                    <a:gd name="T4" fmla="*/ 504 w 509"/>
                    <a:gd name="T5" fmla="*/ 301 h 508"/>
                    <a:gd name="T6" fmla="*/ 462 w 509"/>
                    <a:gd name="T7" fmla="*/ 266 h 508"/>
                    <a:gd name="T8" fmla="*/ 466 w 509"/>
                    <a:gd name="T9" fmla="*/ 361 h 508"/>
                    <a:gd name="T10" fmla="*/ 458 w 509"/>
                    <a:gd name="T11" fmla="*/ 328 h 508"/>
                    <a:gd name="T12" fmla="*/ 457 w 509"/>
                    <a:gd name="T13" fmla="*/ 294 h 508"/>
                    <a:gd name="T14" fmla="*/ 415 w 509"/>
                    <a:gd name="T15" fmla="*/ 384 h 508"/>
                    <a:gd name="T16" fmla="*/ 443 w 509"/>
                    <a:gd name="T17" fmla="*/ 401 h 508"/>
                    <a:gd name="T18" fmla="*/ 427 w 509"/>
                    <a:gd name="T19" fmla="*/ 418 h 508"/>
                    <a:gd name="T20" fmla="*/ 412 w 509"/>
                    <a:gd name="T21" fmla="*/ 432 h 508"/>
                    <a:gd name="T22" fmla="*/ 406 w 509"/>
                    <a:gd name="T23" fmla="*/ 437 h 508"/>
                    <a:gd name="T24" fmla="*/ 366 w 509"/>
                    <a:gd name="T25" fmla="*/ 442 h 508"/>
                    <a:gd name="T26" fmla="*/ 431 w 509"/>
                    <a:gd name="T27" fmla="*/ 362 h 508"/>
                    <a:gd name="T28" fmla="*/ 456 w 509"/>
                    <a:gd name="T29" fmla="*/ 384 h 508"/>
                    <a:gd name="T30" fmla="*/ 463 w 509"/>
                    <a:gd name="T31" fmla="*/ 207 h 508"/>
                    <a:gd name="T32" fmla="*/ 488 w 509"/>
                    <a:gd name="T33" fmla="*/ 234 h 508"/>
                    <a:gd name="T34" fmla="*/ 485 w 509"/>
                    <a:gd name="T35" fmla="*/ 208 h 508"/>
                    <a:gd name="T36" fmla="*/ 460 w 509"/>
                    <a:gd name="T37" fmla="*/ 186 h 508"/>
                    <a:gd name="T38" fmla="*/ 485 w 509"/>
                    <a:gd name="T39" fmla="*/ 208 h 508"/>
                    <a:gd name="T40" fmla="*/ 463 w 509"/>
                    <a:gd name="T41" fmla="*/ 164 h 508"/>
                    <a:gd name="T42" fmla="*/ 492 w 509"/>
                    <a:gd name="T43" fmla="*/ 257 h 508"/>
                    <a:gd name="T44" fmla="*/ 462 w 509"/>
                    <a:gd name="T45" fmla="*/ 159 h 508"/>
                    <a:gd name="T46" fmla="*/ 28 w 509"/>
                    <a:gd name="T47" fmla="*/ 174 h 508"/>
                    <a:gd name="T48" fmla="*/ 107 w 509"/>
                    <a:gd name="T49" fmla="*/ 57 h 508"/>
                    <a:gd name="T50" fmla="*/ 113 w 509"/>
                    <a:gd name="T51" fmla="*/ 53 h 508"/>
                    <a:gd name="T52" fmla="*/ 396 w 509"/>
                    <a:gd name="T53" fmla="*/ 108 h 508"/>
                    <a:gd name="T54" fmla="*/ 441 w 509"/>
                    <a:gd name="T55" fmla="*/ 163 h 508"/>
                    <a:gd name="T56" fmla="*/ 428 w 509"/>
                    <a:gd name="T57" fmla="*/ 336 h 508"/>
                    <a:gd name="T58" fmla="*/ 390 w 509"/>
                    <a:gd name="T59" fmla="*/ 382 h 508"/>
                    <a:gd name="T60" fmla="*/ 363 w 509"/>
                    <a:gd name="T61" fmla="*/ 411 h 508"/>
                    <a:gd name="T62" fmla="*/ 323 w 509"/>
                    <a:gd name="T63" fmla="*/ 435 h 508"/>
                    <a:gd name="T64" fmla="*/ 105 w 509"/>
                    <a:gd name="T65" fmla="*/ 406 h 508"/>
                    <a:gd name="T66" fmla="*/ 56 w 509"/>
                    <a:gd name="T67" fmla="*/ 356 h 508"/>
                    <a:gd name="T68" fmla="*/ 38 w 509"/>
                    <a:gd name="T69" fmla="*/ 322 h 508"/>
                    <a:gd name="T70" fmla="*/ 85 w 509"/>
                    <a:gd name="T71" fmla="*/ 380 h 508"/>
                    <a:gd name="T72" fmla="*/ 117 w 509"/>
                    <a:gd name="T73" fmla="*/ 369 h 508"/>
                    <a:gd name="T74" fmla="*/ 94 w 509"/>
                    <a:gd name="T75" fmla="*/ 110 h 508"/>
                    <a:gd name="T76" fmla="*/ 53 w 509"/>
                    <a:gd name="T77" fmla="*/ 193 h 508"/>
                    <a:gd name="T78" fmla="*/ 296 w 509"/>
                    <a:gd name="T79" fmla="*/ 485 h 508"/>
                    <a:gd name="T80" fmla="*/ 271 w 509"/>
                    <a:gd name="T81" fmla="*/ 488 h 508"/>
                    <a:gd name="T82" fmla="*/ 271 w 509"/>
                    <a:gd name="T83" fmla="*/ 488 h 508"/>
                    <a:gd name="T84" fmla="*/ 203 w 509"/>
                    <a:gd name="T85" fmla="*/ 481 h 508"/>
                    <a:gd name="T86" fmla="*/ 205 w 509"/>
                    <a:gd name="T87" fmla="*/ 460 h 508"/>
                    <a:gd name="T88" fmla="*/ 157 w 509"/>
                    <a:gd name="T89" fmla="*/ 448 h 508"/>
                    <a:gd name="T90" fmla="*/ 125 w 509"/>
                    <a:gd name="T91" fmla="*/ 434 h 508"/>
                    <a:gd name="T92" fmla="*/ 58 w 509"/>
                    <a:gd name="T93" fmla="*/ 285 h 508"/>
                    <a:gd name="T94" fmla="*/ 50 w 509"/>
                    <a:gd name="T95" fmla="*/ 258 h 508"/>
                    <a:gd name="T96" fmla="*/ 126 w 509"/>
                    <a:gd name="T97" fmla="*/ 442 h 508"/>
                    <a:gd name="T98" fmla="*/ 217 w 509"/>
                    <a:gd name="T99" fmla="*/ 461 h 508"/>
                    <a:gd name="T100" fmla="*/ 327 w 509"/>
                    <a:gd name="T101" fmla="*/ 478 h 508"/>
                    <a:gd name="T102" fmla="*/ 349 w 509"/>
                    <a:gd name="T103" fmla="*/ 4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9" h="508">
                      <a:moveTo>
                        <a:pt x="498" y="210"/>
                      </a:moveTo>
                      <a:cubicBezTo>
                        <a:pt x="493" y="185"/>
                        <a:pt x="480" y="161"/>
                        <a:pt x="467" y="142"/>
                      </a:cubicBezTo>
                      <a:cubicBezTo>
                        <a:pt x="457" y="128"/>
                        <a:pt x="439" y="100"/>
                        <a:pt x="420" y="89"/>
                      </a:cubicBezTo>
                      <a:cubicBezTo>
                        <a:pt x="395" y="59"/>
                        <a:pt x="361" y="38"/>
                        <a:pt x="322" y="25"/>
                      </a:cubicBezTo>
                      <a:cubicBezTo>
                        <a:pt x="247" y="0"/>
                        <a:pt x="166" y="4"/>
                        <a:pt x="104" y="43"/>
                      </a:cubicBezTo>
                      <a:cubicBezTo>
                        <a:pt x="103" y="42"/>
                        <a:pt x="102" y="43"/>
                        <a:pt x="102" y="44"/>
                      </a:cubicBezTo>
                      <a:cubicBezTo>
                        <a:pt x="72" y="64"/>
                        <a:pt x="47" y="92"/>
                        <a:pt x="30" y="130"/>
                      </a:cubicBezTo>
                      <a:cubicBezTo>
                        <a:pt x="1" y="194"/>
                        <a:pt x="0" y="279"/>
                        <a:pt x="32" y="345"/>
                      </a:cubicBezTo>
                      <a:cubicBezTo>
                        <a:pt x="43" y="385"/>
                        <a:pt x="78" y="423"/>
                        <a:pt x="109" y="447"/>
                      </a:cubicBezTo>
                      <a:cubicBezTo>
                        <a:pt x="129" y="463"/>
                        <a:pt x="163" y="487"/>
                        <a:pt x="194" y="492"/>
                      </a:cubicBezTo>
                      <a:cubicBezTo>
                        <a:pt x="200" y="496"/>
                        <a:pt x="207" y="498"/>
                        <a:pt x="214" y="501"/>
                      </a:cubicBezTo>
                      <a:cubicBezTo>
                        <a:pt x="220" y="502"/>
                        <a:pt x="227" y="504"/>
                        <a:pt x="233" y="503"/>
                      </a:cubicBezTo>
                      <a:cubicBezTo>
                        <a:pt x="270" y="508"/>
                        <a:pt x="316" y="497"/>
                        <a:pt x="348" y="486"/>
                      </a:cubicBezTo>
                      <a:cubicBezTo>
                        <a:pt x="390" y="471"/>
                        <a:pt x="425" y="442"/>
                        <a:pt x="454" y="408"/>
                      </a:cubicBezTo>
                      <a:cubicBezTo>
                        <a:pt x="482" y="376"/>
                        <a:pt x="498" y="343"/>
                        <a:pt x="504" y="301"/>
                      </a:cubicBezTo>
                      <a:cubicBezTo>
                        <a:pt x="508" y="276"/>
                        <a:pt x="509" y="238"/>
                        <a:pt x="498" y="210"/>
                      </a:cubicBezTo>
                      <a:close/>
                      <a:moveTo>
                        <a:pt x="492" y="292"/>
                      </a:moveTo>
                      <a:cubicBezTo>
                        <a:pt x="491" y="296"/>
                        <a:pt x="490" y="300"/>
                        <a:pt x="490" y="304"/>
                      </a:cubicBezTo>
                      <a:cubicBezTo>
                        <a:pt x="480" y="297"/>
                        <a:pt x="470" y="293"/>
                        <a:pt x="458" y="291"/>
                      </a:cubicBezTo>
                      <a:cubicBezTo>
                        <a:pt x="460" y="283"/>
                        <a:pt x="461" y="274"/>
                        <a:pt x="462" y="266"/>
                      </a:cubicBezTo>
                      <a:cubicBezTo>
                        <a:pt x="467" y="268"/>
                        <a:pt x="472" y="270"/>
                        <a:pt x="478" y="272"/>
                      </a:cubicBezTo>
                      <a:cubicBezTo>
                        <a:pt x="483" y="274"/>
                        <a:pt x="488" y="277"/>
                        <a:pt x="492" y="281"/>
                      </a:cubicBezTo>
                      <a:cubicBezTo>
                        <a:pt x="492" y="284"/>
                        <a:pt x="492" y="288"/>
                        <a:pt x="492" y="292"/>
                      </a:cubicBezTo>
                      <a:close/>
                      <a:moveTo>
                        <a:pt x="469" y="363"/>
                      </a:moveTo>
                      <a:cubicBezTo>
                        <a:pt x="468" y="363"/>
                        <a:pt x="467" y="362"/>
                        <a:pt x="466" y="361"/>
                      </a:cubicBezTo>
                      <a:cubicBezTo>
                        <a:pt x="462" y="359"/>
                        <a:pt x="458" y="356"/>
                        <a:pt x="454" y="353"/>
                      </a:cubicBezTo>
                      <a:cubicBezTo>
                        <a:pt x="451" y="350"/>
                        <a:pt x="448" y="347"/>
                        <a:pt x="445" y="344"/>
                      </a:cubicBezTo>
                      <a:cubicBezTo>
                        <a:pt x="444" y="344"/>
                        <a:pt x="443" y="343"/>
                        <a:pt x="442" y="342"/>
                      </a:cubicBezTo>
                      <a:cubicBezTo>
                        <a:pt x="445" y="336"/>
                        <a:pt x="448" y="329"/>
                        <a:pt x="450" y="321"/>
                      </a:cubicBezTo>
                      <a:cubicBezTo>
                        <a:pt x="453" y="324"/>
                        <a:pt x="455" y="326"/>
                        <a:pt x="458" y="328"/>
                      </a:cubicBezTo>
                      <a:cubicBezTo>
                        <a:pt x="463" y="332"/>
                        <a:pt x="470" y="339"/>
                        <a:pt x="476" y="341"/>
                      </a:cubicBezTo>
                      <a:cubicBezTo>
                        <a:pt x="479" y="342"/>
                        <a:pt x="482" y="338"/>
                        <a:pt x="480" y="336"/>
                      </a:cubicBezTo>
                      <a:cubicBezTo>
                        <a:pt x="475" y="331"/>
                        <a:pt x="468" y="328"/>
                        <a:pt x="462" y="325"/>
                      </a:cubicBezTo>
                      <a:cubicBezTo>
                        <a:pt x="459" y="323"/>
                        <a:pt x="455" y="321"/>
                        <a:pt x="451" y="318"/>
                      </a:cubicBezTo>
                      <a:cubicBezTo>
                        <a:pt x="454" y="310"/>
                        <a:pt x="456" y="303"/>
                        <a:pt x="457" y="294"/>
                      </a:cubicBezTo>
                      <a:cubicBezTo>
                        <a:pt x="467" y="299"/>
                        <a:pt x="478" y="304"/>
                        <a:pt x="486" y="311"/>
                      </a:cubicBezTo>
                      <a:cubicBezTo>
                        <a:pt x="486" y="312"/>
                        <a:pt x="487" y="312"/>
                        <a:pt x="488" y="312"/>
                      </a:cubicBezTo>
                      <a:cubicBezTo>
                        <a:pt x="484" y="331"/>
                        <a:pt x="478" y="347"/>
                        <a:pt x="469" y="363"/>
                      </a:cubicBezTo>
                      <a:close/>
                      <a:moveTo>
                        <a:pt x="443" y="401"/>
                      </a:moveTo>
                      <a:cubicBezTo>
                        <a:pt x="433" y="395"/>
                        <a:pt x="425" y="389"/>
                        <a:pt x="415" y="384"/>
                      </a:cubicBezTo>
                      <a:cubicBezTo>
                        <a:pt x="420" y="379"/>
                        <a:pt x="425" y="372"/>
                        <a:pt x="429" y="366"/>
                      </a:cubicBezTo>
                      <a:cubicBezTo>
                        <a:pt x="431" y="369"/>
                        <a:pt x="434" y="373"/>
                        <a:pt x="438" y="376"/>
                      </a:cubicBezTo>
                      <a:cubicBezTo>
                        <a:pt x="441" y="379"/>
                        <a:pt x="444" y="382"/>
                        <a:pt x="447" y="385"/>
                      </a:cubicBezTo>
                      <a:cubicBezTo>
                        <a:pt x="448" y="387"/>
                        <a:pt x="449" y="389"/>
                        <a:pt x="451" y="391"/>
                      </a:cubicBezTo>
                      <a:cubicBezTo>
                        <a:pt x="448" y="394"/>
                        <a:pt x="446" y="398"/>
                        <a:pt x="443" y="401"/>
                      </a:cubicBezTo>
                      <a:close/>
                      <a:moveTo>
                        <a:pt x="427" y="418"/>
                      </a:moveTo>
                      <a:cubicBezTo>
                        <a:pt x="419" y="411"/>
                        <a:pt x="410" y="405"/>
                        <a:pt x="401" y="400"/>
                      </a:cubicBezTo>
                      <a:cubicBezTo>
                        <a:pt x="405" y="396"/>
                        <a:pt x="409" y="392"/>
                        <a:pt x="413" y="387"/>
                      </a:cubicBezTo>
                      <a:cubicBezTo>
                        <a:pt x="421" y="394"/>
                        <a:pt x="429" y="400"/>
                        <a:pt x="438" y="406"/>
                      </a:cubicBezTo>
                      <a:cubicBezTo>
                        <a:pt x="435" y="410"/>
                        <a:pt x="431" y="414"/>
                        <a:pt x="427" y="418"/>
                      </a:cubicBezTo>
                      <a:close/>
                      <a:moveTo>
                        <a:pt x="412" y="432"/>
                      </a:moveTo>
                      <a:cubicBezTo>
                        <a:pt x="404" y="425"/>
                        <a:pt x="394" y="419"/>
                        <a:pt x="384" y="415"/>
                      </a:cubicBezTo>
                      <a:cubicBezTo>
                        <a:pt x="389" y="411"/>
                        <a:pt x="393" y="407"/>
                        <a:pt x="398" y="403"/>
                      </a:cubicBezTo>
                      <a:cubicBezTo>
                        <a:pt x="405" y="410"/>
                        <a:pt x="413" y="417"/>
                        <a:pt x="422" y="423"/>
                      </a:cubicBezTo>
                      <a:cubicBezTo>
                        <a:pt x="418" y="426"/>
                        <a:pt x="415" y="429"/>
                        <a:pt x="412" y="432"/>
                      </a:cubicBezTo>
                      <a:close/>
                      <a:moveTo>
                        <a:pt x="388" y="449"/>
                      </a:moveTo>
                      <a:cubicBezTo>
                        <a:pt x="384" y="445"/>
                        <a:pt x="377" y="441"/>
                        <a:pt x="372" y="438"/>
                      </a:cubicBezTo>
                      <a:cubicBezTo>
                        <a:pt x="368" y="436"/>
                        <a:pt x="365" y="433"/>
                        <a:pt x="361" y="431"/>
                      </a:cubicBezTo>
                      <a:cubicBezTo>
                        <a:pt x="367" y="428"/>
                        <a:pt x="373" y="423"/>
                        <a:pt x="379" y="419"/>
                      </a:cubicBezTo>
                      <a:cubicBezTo>
                        <a:pt x="389" y="423"/>
                        <a:pt x="397" y="431"/>
                        <a:pt x="406" y="437"/>
                      </a:cubicBezTo>
                      <a:cubicBezTo>
                        <a:pt x="400" y="441"/>
                        <a:pt x="394" y="446"/>
                        <a:pt x="388" y="449"/>
                      </a:cubicBezTo>
                      <a:close/>
                      <a:moveTo>
                        <a:pt x="346" y="456"/>
                      </a:moveTo>
                      <a:cubicBezTo>
                        <a:pt x="341" y="453"/>
                        <a:pt x="336" y="450"/>
                        <a:pt x="332" y="446"/>
                      </a:cubicBezTo>
                      <a:cubicBezTo>
                        <a:pt x="340" y="443"/>
                        <a:pt x="348" y="439"/>
                        <a:pt x="356" y="434"/>
                      </a:cubicBezTo>
                      <a:cubicBezTo>
                        <a:pt x="359" y="437"/>
                        <a:pt x="363" y="439"/>
                        <a:pt x="366" y="442"/>
                      </a:cubicBezTo>
                      <a:cubicBezTo>
                        <a:pt x="371" y="446"/>
                        <a:pt x="375" y="450"/>
                        <a:pt x="380" y="454"/>
                      </a:cubicBezTo>
                      <a:cubicBezTo>
                        <a:pt x="373" y="459"/>
                        <a:pt x="366" y="462"/>
                        <a:pt x="358" y="466"/>
                      </a:cubicBezTo>
                      <a:cubicBezTo>
                        <a:pt x="355" y="462"/>
                        <a:pt x="349" y="459"/>
                        <a:pt x="346" y="456"/>
                      </a:cubicBezTo>
                      <a:close/>
                      <a:moveTo>
                        <a:pt x="446" y="375"/>
                      </a:moveTo>
                      <a:cubicBezTo>
                        <a:pt x="441" y="371"/>
                        <a:pt x="436" y="366"/>
                        <a:pt x="431" y="362"/>
                      </a:cubicBezTo>
                      <a:cubicBezTo>
                        <a:pt x="434" y="357"/>
                        <a:pt x="437" y="351"/>
                        <a:pt x="440" y="346"/>
                      </a:cubicBezTo>
                      <a:cubicBezTo>
                        <a:pt x="440" y="347"/>
                        <a:pt x="441" y="347"/>
                        <a:pt x="441" y="348"/>
                      </a:cubicBezTo>
                      <a:cubicBezTo>
                        <a:pt x="444" y="352"/>
                        <a:pt x="447" y="355"/>
                        <a:pt x="451" y="358"/>
                      </a:cubicBezTo>
                      <a:cubicBezTo>
                        <a:pt x="455" y="362"/>
                        <a:pt x="460" y="368"/>
                        <a:pt x="466" y="369"/>
                      </a:cubicBezTo>
                      <a:cubicBezTo>
                        <a:pt x="463" y="374"/>
                        <a:pt x="459" y="379"/>
                        <a:pt x="456" y="384"/>
                      </a:cubicBezTo>
                      <a:cubicBezTo>
                        <a:pt x="453" y="380"/>
                        <a:pt x="449" y="377"/>
                        <a:pt x="446" y="375"/>
                      </a:cubicBezTo>
                      <a:close/>
                      <a:moveTo>
                        <a:pt x="486" y="215"/>
                      </a:moveTo>
                      <a:cubicBezTo>
                        <a:pt x="487" y="219"/>
                        <a:pt x="488" y="224"/>
                        <a:pt x="489" y="229"/>
                      </a:cubicBezTo>
                      <a:cubicBezTo>
                        <a:pt x="481" y="224"/>
                        <a:pt x="472" y="222"/>
                        <a:pt x="463" y="221"/>
                      </a:cubicBezTo>
                      <a:cubicBezTo>
                        <a:pt x="463" y="216"/>
                        <a:pt x="463" y="211"/>
                        <a:pt x="463" y="207"/>
                      </a:cubicBezTo>
                      <a:cubicBezTo>
                        <a:pt x="465" y="207"/>
                        <a:pt x="468" y="208"/>
                        <a:pt x="470" y="208"/>
                      </a:cubicBezTo>
                      <a:cubicBezTo>
                        <a:pt x="475" y="210"/>
                        <a:pt x="480" y="213"/>
                        <a:pt x="486" y="215"/>
                      </a:cubicBezTo>
                      <a:cubicBezTo>
                        <a:pt x="486" y="215"/>
                        <a:pt x="486" y="215"/>
                        <a:pt x="486" y="215"/>
                      </a:cubicBezTo>
                      <a:close/>
                      <a:moveTo>
                        <a:pt x="464" y="224"/>
                      </a:moveTo>
                      <a:cubicBezTo>
                        <a:pt x="472" y="226"/>
                        <a:pt x="481" y="229"/>
                        <a:pt x="488" y="234"/>
                      </a:cubicBezTo>
                      <a:cubicBezTo>
                        <a:pt x="488" y="235"/>
                        <a:pt x="489" y="235"/>
                        <a:pt x="490" y="235"/>
                      </a:cubicBezTo>
                      <a:cubicBezTo>
                        <a:pt x="490" y="240"/>
                        <a:pt x="491" y="245"/>
                        <a:pt x="491" y="249"/>
                      </a:cubicBezTo>
                      <a:cubicBezTo>
                        <a:pt x="482" y="246"/>
                        <a:pt x="473" y="245"/>
                        <a:pt x="463" y="242"/>
                      </a:cubicBezTo>
                      <a:cubicBezTo>
                        <a:pt x="464" y="236"/>
                        <a:pt x="464" y="230"/>
                        <a:pt x="464" y="224"/>
                      </a:cubicBezTo>
                      <a:close/>
                      <a:moveTo>
                        <a:pt x="485" y="208"/>
                      </a:moveTo>
                      <a:cubicBezTo>
                        <a:pt x="479" y="205"/>
                        <a:pt x="470" y="204"/>
                        <a:pt x="462" y="203"/>
                      </a:cubicBezTo>
                      <a:cubicBezTo>
                        <a:pt x="462" y="199"/>
                        <a:pt x="461" y="195"/>
                        <a:pt x="461" y="190"/>
                      </a:cubicBezTo>
                      <a:cubicBezTo>
                        <a:pt x="467" y="194"/>
                        <a:pt x="473" y="197"/>
                        <a:pt x="479" y="201"/>
                      </a:cubicBezTo>
                      <a:cubicBezTo>
                        <a:pt x="482" y="203"/>
                        <a:pt x="485" y="198"/>
                        <a:pt x="482" y="196"/>
                      </a:cubicBezTo>
                      <a:cubicBezTo>
                        <a:pt x="476" y="191"/>
                        <a:pt x="468" y="189"/>
                        <a:pt x="460" y="186"/>
                      </a:cubicBezTo>
                      <a:cubicBezTo>
                        <a:pt x="460" y="181"/>
                        <a:pt x="459" y="177"/>
                        <a:pt x="458" y="172"/>
                      </a:cubicBezTo>
                      <a:cubicBezTo>
                        <a:pt x="461" y="174"/>
                        <a:pt x="464" y="176"/>
                        <a:pt x="468" y="178"/>
                      </a:cubicBezTo>
                      <a:cubicBezTo>
                        <a:pt x="472" y="181"/>
                        <a:pt x="476" y="184"/>
                        <a:pt x="480" y="184"/>
                      </a:cubicBezTo>
                      <a:cubicBezTo>
                        <a:pt x="481" y="185"/>
                        <a:pt x="481" y="186"/>
                        <a:pt x="482" y="187"/>
                      </a:cubicBezTo>
                      <a:cubicBezTo>
                        <a:pt x="483" y="194"/>
                        <a:pt x="484" y="201"/>
                        <a:pt x="485" y="208"/>
                      </a:cubicBezTo>
                      <a:close/>
                      <a:moveTo>
                        <a:pt x="476" y="177"/>
                      </a:moveTo>
                      <a:cubicBezTo>
                        <a:pt x="474" y="176"/>
                        <a:pt x="473" y="176"/>
                        <a:pt x="472" y="175"/>
                      </a:cubicBezTo>
                      <a:cubicBezTo>
                        <a:pt x="467" y="173"/>
                        <a:pt x="462" y="171"/>
                        <a:pt x="457" y="168"/>
                      </a:cubicBezTo>
                      <a:cubicBezTo>
                        <a:pt x="457" y="166"/>
                        <a:pt x="456" y="163"/>
                        <a:pt x="455" y="161"/>
                      </a:cubicBezTo>
                      <a:cubicBezTo>
                        <a:pt x="458" y="162"/>
                        <a:pt x="460" y="163"/>
                        <a:pt x="463" y="164"/>
                      </a:cubicBezTo>
                      <a:cubicBezTo>
                        <a:pt x="465" y="164"/>
                        <a:pt x="467" y="165"/>
                        <a:pt x="469" y="166"/>
                      </a:cubicBezTo>
                      <a:cubicBezTo>
                        <a:pt x="471" y="170"/>
                        <a:pt x="474" y="173"/>
                        <a:pt x="476" y="177"/>
                      </a:cubicBezTo>
                      <a:close/>
                      <a:moveTo>
                        <a:pt x="462" y="263"/>
                      </a:moveTo>
                      <a:cubicBezTo>
                        <a:pt x="463" y="257"/>
                        <a:pt x="463" y="252"/>
                        <a:pt x="463" y="246"/>
                      </a:cubicBezTo>
                      <a:cubicBezTo>
                        <a:pt x="473" y="250"/>
                        <a:pt x="483" y="253"/>
                        <a:pt x="492" y="257"/>
                      </a:cubicBezTo>
                      <a:cubicBezTo>
                        <a:pt x="492" y="262"/>
                        <a:pt x="492" y="267"/>
                        <a:pt x="492" y="272"/>
                      </a:cubicBezTo>
                      <a:cubicBezTo>
                        <a:pt x="484" y="267"/>
                        <a:pt x="471" y="265"/>
                        <a:pt x="462" y="263"/>
                      </a:cubicBezTo>
                      <a:close/>
                      <a:moveTo>
                        <a:pt x="453" y="144"/>
                      </a:moveTo>
                      <a:cubicBezTo>
                        <a:pt x="457" y="149"/>
                        <a:pt x="461" y="155"/>
                        <a:pt x="465" y="160"/>
                      </a:cubicBezTo>
                      <a:cubicBezTo>
                        <a:pt x="464" y="160"/>
                        <a:pt x="463" y="160"/>
                        <a:pt x="462" y="159"/>
                      </a:cubicBezTo>
                      <a:cubicBezTo>
                        <a:pt x="459" y="159"/>
                        <a:pt x="457" y="158"/>
                        <a:pt x="455" y="158"/>
                      </a:cubicBezTo>
                      <a:cubicBezTo>
                        <a:pt x="454" y="157"/>
                        <a:pt x="454" y="155"/>
                        <a:pt x="454" y="154"/>
                      </a:cubicBezTo>
                      <a:cubicBezTo>
                        <a:pt x="452" y="148"/>
                        <a:pt x="450" y="143"/>
                        <a:pt x="448" y="138"/>
                      </a:cubicBezTo>
                      <a:cubicBezTo>
                        <a:pt x="450" y="140"/>
                        <a:pt x="451" y="142"/>
                        <a:pt x="453" y="144"/>
                      </a:cubicBezTo>
                      <a:close/>
                      <a:moveTo>
                        <a:pt x="28" y="174"/>
                      </a:moveTo>
                      <a:cubicBezTo>
                        <a:pt x="38" y="136"/>
                        <a:pt x="59" y="101"/>
                        <a:pt x="87" y="74"/>
                      </a:cubicBezTo>
                      <a:cubicBezTo>
                        <a:pt x="93" y="80"/>
                        <a:pt x="102" y="84"/>
                        <a:pt x="110" y="85"/>
                      </a:cubicBezTo>
                      <a:cubicBezTo>
                        <a:pt x="111" y="86"/>
                        <a:pt x="112" y="84"/>
                        <a:pt x="110" y="83"/>
                      </a:cubicBezTo>
                      <a:cubicBezTo>
                        <a:pt x="102" y="81"/>
                        <a:pt x="97" y="76"/>
                        <a:pt x="90" y="71"/>
                      </a:cubicBezTo>
                      <a:cubicBezTo>
                        <a:pt x="95" y="66"/>
                        <a:pt x="101" y="62"/>
                        <a:pt x="107" y="57"/>
                      </a:cubicBezTo>
                      <a:cubicBezTo>
                        <a:pt x="108" y="57"/>
                        <a:pt x="109" y="56"/>
                        <a:pt x="109" y="56"/>
                      </a:cubicBezTo>
                      <a:cubicBezTo>
                        <a:pt x="114" y="61"/>
                        <a:pt x="120" y="65"/>
                        <a:pt x="125" y="69"/>
                      </a:cubicBezTo>
                      <a:cubicBezTo>
                        <a:pt x="126" y="70"/>
                        <a:pt x="127" y="69"/>
                        <a:pt x="126" y="68"/>
                      </a:cubicBezTo>
                      <a:cubicBezTo>
                        <a:pt x="123" y="64"/>
                        <a:pt x="119" y="60"/>
                        <a:pt x="116" y="56"/>
                      </a:cubicBezTo>
                      <a:cubicBezTo>
                        <a:pt x="115" y="55"/>
                        <a:pt x="114" y="54"/>
                        <a:pt x="113" y="53"/>
                      </a:cubicBezTo>
                      <a:cubicBezTo>
                        <a:pt x="159" y="21"/>
                        <a:pt x="215" y="19"/>
                        <a:pt x="269" y="27"/>
                      </a:cubicBezTo>
                      <a:cubicBezTo>
                        <a:pt x="329" y="36"/>
                        <a:pt x="383" y="61"/>
                        <a:pt x="417" y="111"/>
                      </a:cubicBezTo>
                      <a:cubicBezTo>
                        <a:pt x="406" y="102"/>
                        <a:pt x="385" y="103"/>
                        <a:pt x="373" y="100"/>
                      </a:cubicBezTo>
                      <a:cubicBezTo>
                        <a:pt x="372" y="100"/>
                        <a:pt x="372" y="101"/>
                        <a:pt x="373" y="101"/>
                      </a:cubicBezTo>
                      <a:cubicBezTo>
                        <a:pt x="380" y="104"/>
                        <a:pt x="388" y="106"/>
                        <a:pt x="396" y="108"/>
                      </a:cubicBezTo>
                      <a:cubicBezTo>
                        <a:pt x="401" y="109"/>
                        <a:pt x="406" y="111"/>
                        <a:pt x="410" y="113"/>
                      </a:cubicBezTo>
                      <a:cubicBezTo>
                        <a:pt x="414" y="115"/>
                        <a:pt x="417" y="118"/>
                        <a:pt x="421" y="121"/>
                      </a:cubicBezTo>
                      <a:cubicBezTo>
                        <a:pt x="421" y="121"/>
                        <a:pt x="423" y="121"/>
                        <a:pt x="423" y="120"/>
                      </a:cubicBezTo>
                      <a:cubicBezTo>
                        <a:pt x="424" y="121"/>
                        <a:pt x="425" y="122"/>
                        <a:pt x="425" y="123"/>
                      </a:cubicBezTo>
                      <a:cubicBezTo>
                        <a:pt x="432" y="136"/>
                        <a:pt x="438" y="149"/>
                        <a:pt x="441" y="163"/>
                      </a:cubicBezTo>
                      <a:cubicBezTo>
                        <a:pt x="435" y="149"/>
                        <a:pt x="413" y="150"/>
                        <a:pt x="401" y="144"/>
                      </a:cubicBezTo>
                      <a:cubicBezTo>
                        <a:pt x="400" y="144"/>
                        <a:pt x="399" y="145"/>
                        <a:pt x="400" y="146"/>
                      </a:cubicBezTo>
                      <a:cubicBezTo>
                        <a:pt x="414" y="152"/>
                        <a:pt x="438" y="151"/>
                        <a:pt x="442" y="169"/>
                      </a:cubicBezTo>
                      <a:cubicBezTo>
                        <a:pt x="442" y="170"/>
                        <a:pt x="443" y="170"/>
                        <a:pt x="443" y="169"/>
                      </a:cubicBezTo>
                      <a:cubicBezTo>
                        <a:pt x="456" y="224"/>
                        <a:pt x="447" y="286"/>
                        <a:pt x="428" y="336"/>
                      </a:cubicBezTo>
                      <a:cubicBezTo>
                        <a:pt x="421" y="356"/>
                        <a:pt x="409" y="373"/>
                        <a:pt x="394" y="388"/>
                      </a:cubicBezTo>
                      <a:cubicBezTo>
                        <a:pt x="394" y="386"/>
                        <a:pt x="394" y="384"/>
                        <a:pt x="394" y="382"/>
                      </a:cubicBezTo>
                      <a:cubicBezTo>
                        <a:pt x="394" y="377"/>
                        <a:pt x="394" y="373"/>
                        <a:pt x="394" y="368"/>
                      </a:cubicBezTo>
                      <a:cubicBezTo>
                        <a:pt x="394" y="367"/>
                        <a:pt x="392" y="367"/>
                        <a:pt x="391" y="368"/>
                      </a:cubicBezTo>
                      <a:cubicBezTo>
                        <a:pt x="391" y="373"/>
                        <a:pt x="391" y="377"/>
                        <a:pt x="390" y="382"/>
                      </a:cubicBezTo>
                      <a:cubicBezTo>
                        <a:pt x="390" y="385"/>
                        <a:pt x="389" y="389"/>
                        <a:pt x="390" y="392"/>
                      </a:cubicBezTo>
                      <a:cubicBezTo>
                        <a:pt x="382" y="399"/>
                        <a:pt x="374" y="406"/>
                        <a:pt x="366" y="411"/>
                      </a:cubicBezTo>
                      <a:cubicBezTo>
                        <a:pt x="366" y="405"/>
                        <a:pt x="366" y="400"/>
                        <a:pt x="366" y="394"/>
                      </a:cubicBezTo>
                      <a:cubicBezTo>
                        <a:pt x="366" y="393"/>
                        <a:pt x="365" y="393"/>
                        <a:pt x="365" y="394"/>
                      </a:cubicBezTo>
                      <a:cubicBezTo>
                        <a:pt x="363" y="411"/>
                        <a:pt x="363" y="411"/>
                        <a:pt x="363" y="411"/>
                      </a:cubicBezTo>
                      <a:cubicBezTo>
                        <a:pt x="363" y="412"/>
                        <a:pt x="363" y="413"/>
                        <a:pt x="362" y="414"/>
                      </a:cubicBezTo>
                      <a:cubicBezTo>
                        <a:pt x="351" y="421"/>
                        <a:pt x="338" y="428"/>
                        <a:pt x="326" y="433"/>
                      </a:cubicBezTo>
                      <a:cubicBezTo>
                        <a:pt x="328" y="424"/>
                        <a:pt x="331" y="415"/>
                        <a:pt x="336" y="406"/>
                      </a:cubicBezTo>
                      <a:cubicBezTo>
                        <a:pt x="337" y="405"/>
                        <a:pt x="334" y="403"/>
                        <a:pt x="334" y="405"/>
                      </a:cubicBezTo>
                      <a:cubicBezTo>
                        <a:pt x="328" y="414"/>
                        <a:pt x="325" y="424"/>
                        <a:pt x="323" y="435"/>
                      </a:cubicBezTo>
                      <a:cubicBezTo>
                        <a:pt x="308" y="440"/>
                        <a:pt x="293" y="445"/>
                        <a:pt x="279" y="448"/>
                      </a:cubicBezTo>
                      <a:cubicBezTo>
                        <a:pt x="244" y="454"/>
                        <a:pt x="211" y="450"/>
                        <a:pt x="179" y="440"/>
                      </a:cubicBezTo>
                      <a:cubicBezTo>
                        <a:pt x="179" y="440"/>
                        <a:pt x="178" y="439"/>
                        <a:pt x="178" y="439"/>
                      </a:cubicBezTo>
                      <a:cubicBezTo>
                        <a:pt x="165" y="433"/>
                        <a:pt x="151" y="429"/>
                        <a:pt x="138" y="424"/>
                      </a:cubicBezTo>
                      <a:cubicBezTo>
                        <a:pt x="127" y="418"/>
                        <a:pt x="116" y="412"/>
                        <a:pt x="105" y="406"/>
                      </a:cubicBezTo>
                      <a:cubicBezTo>
                        <a:pt x="107" y="399"/>
                        <a:pt x="108" y="393"/>
                        <a:pt x="111" y="386"/>
                      </a:cubicBezTo>
                      <a:cubicBezTo>
                        <a:pt x="111" y="385"/>
                        <a:pt x="110" y="385"/>
                        <a:pt x="109" y="386"/>
                      </a:cubicBezTo>
                      <a:cubicBezTo>
                        <a:pt x="106" y="392"/>
                        <a:pt x="104" y="398"/>
                        <a:pt x="102" y="405"/>
                      </a:cubicBezTo>
                      <a:cubicBezTo>
                        <a:pt x="98" y="402"/>
                        <a:pt x="94" y="400"/>
                        <a:pt x="90" y="397"/>
                      </a:cubicBezTo>
                      <a:cubicBezTo>
                        <a:pt x="77" y="386"/>
                        <a:pt x="66" y="371"/>
                        <a:pt x="56" y="356"/>
                      </a:cubicBezTo>
                      <a:cubicBezTo>
                        <a:pt x="61" y="346"/>
                        <a:pt x="66" y="337"/>
                        <a:pt x="69" y="326"/>
                      </a:cubicBezTo>
                      <a:cubicBezTo>
                        <a:pt x="69" y="326"/>
                        <a:pt x="68" y="325"/>
                        <a:pt x="68" y="326"/>
                      </a:cubicBezTo>
                      <a:cubicBezTo>
                        <a:pt x="65" y="336"/>
                        <a:pt x="60" y="346"/>
                        <a:pt x="55" y="355"/>
                      </a:cubicBezTo>
                      <a:cubicBezTo>
                        <a:pt x="52" y="349"/>
                        <a:pt x="49" y="343"/>
                        <a:pt x="45" y="337"/>
                      </a:cubicBezTo>
                      <a:cubicBezTo>
                        <a:pt x="43" y="332"/>
                        <a:pt x="40" y="327"/>
                        <a:pt x="38" y="322"/>
                      </a:cubicBezTo>
                      <a:cubicBezTo>
                        <a:pt x="45" y="310"/>
                        <a:pt x="53" y="299"/>
                        <a:pt x="58" y="286"/>
                      </a:cubicBezTo>
                      <a:cubicBezTo>
                        <a:pt x="62" y="294"/>
                        <a:pt x="65" y="301"/>
                        <a:pt x="70" y="308"/>
                      </a:cubicBezTo>
                      <a:cubicBezTo>
                        <a:pt x="78" y="321"/>
                        <a:pt x="85" y="337"/>
                        <a:pt x="94" y="351"/>
                      </a:cubicBezTo>
                      <a:cubicBezTo>
                        <a:pt x="89" y="360"/>
                        <a:pt x="86" y="370"/>
                        <a:pt x="83" y="380"/>
                      </a:cubicBezTo>
                      <a:cubicBezTo>
                        <a:pt x="82" y="381"/>
                        <a:pt x="85" y="382"/>
                        <a:pt x="85" y="380"/>
                      </a:cubicBezTo>
                      <a:cubicBezTo>
                        <a:pt x="88" y="371"/>
                        <a:pt x="91" y="362"/>
                        <a:pt x="95" y="353"/>
                      </a:cubicBezTo>
                      <a:cubicBezTo>
                        <a:pt x="98" y="359"/>
                        <a:pt x="102" y="363"/>
                        <a:pt x="106" y="368"/>
                      </a:cubicBezTo>
                      <a:cubicBezTo>
                        <a:pt x="123" y="387"/>
                        <a:pt x="143" y="395"/>
                        <a:pt x="167" y="402"/>
                      </a:cubicBezTo>
                      <a:cubicBezTo>
                        <a:pt x="169" y="403"/>
                        <a:pt x="170" y="400"/>
                        <a:pt x="168" y="399"/>
                      </a:cubicBezTo>
                      <a:cubicBezTo>
                        <a:pt x="152" y="388"/>
                        <a:pt x="132" y="383"/>
                        <a:pt x="117" y="369"/>
                      </a:cubicBezTo>
                      <a:cubicBezTo>
                        <a:pt x="102" y="355"/>
                        <a:pt x="98" y="334"/>
                        <a:pt x="86" y="318"/>
                      </a:cubicBezTo>
                      <a:cubicBezTo>
                        <a:pt x="59" y="281"/>
                        <a:pt x="48" y="240"/>
                        <a:pt x="61" y="196"/>
                      </a:cubicBezTo>
                      <a:cubicBezTo>
                        <a:pt x="76" y="142"/>
                        <a:pt x="132" y="45"/>
                        <a:pt x="198" y="50"/>
                      </a:cubicBezTo>
                      <a:cubicBezTo>
                        <a:pt x="202" y="50"/>
                        <a:pt x="202" y="45"/>
                        <a:pt x="198" y="44"/>
                      </a:cubicBezTo>
                      <a:cubicBezTo>
                        <a:pt x="156" y="40"/>
                        <a:pt x="120" y="71"/>
                        <a:pt x="94" y="110"/>
                      </a:cubicBezTo>
                      <a:cubicBezTo>
                        <a:pt x="94" y="110"/>
                        <a:pt x="94" y="110"/>
                        <a:pt x="94" y="110"/>
                      </a:cubicBezTo>
                      <a:cubicBezTo>
                        <a:pt x="86" y="107"/>
                        <a:pt x="77" y="104"/>
                        <a:pt x="71" y="98"/>
                      </a:cubicBezTo>
                      <a:cubicBezTo>
                        <a:pt x="69" y="96"/>
                        <a:pt x="66" y="99"/>
                        <a:pt x="68" y="100"/>
                      </a:cubicBezTo>
                      <a:cubicBezTo>
                        <a:pt x="76" y="106"/>
                        <a:pt x="85" y="109"/>
                        <a:pt x="94" y="110"/>
                      </a:cubicBezTo>
                      <a:cubicBezTo>
                        <a:pt x="74" y="138"/>
                        <a:pt x="60" y="169"/>
                        <a:pt x="53" y="193"/>
                      </a:cubicBezTo>
                      <a:cubicBezTo>
                        <a:pt x="46" y="214"/>
                        <a:pt x="45" y="236"/>
                        <a:pt x="49" y="257"/>
                      </a:cubicBezTo>
                      <a:cubicBezTo>
                        <a:pt x="44" y="261"/>
                        <a:pt x="38" y="265"/>
                        <a:pt x="32" y="269"/>
                      </a:cubicBezTo>
                      <a:cubicBezTo>
                        <a:pt x="30" y="270"/>
                        <a:pt x="27" y="272"/>
                        <a:pt x="24" y="275"/>
                      </a:cubicBezTo>
                      <a:cubicBezTo>
                        <a:pt x="18" y="242"/>
                        <a:pt x="20" y="207"/>
                        <a:pt x="28" y="174"/>
                      </a:cubicBezTo>
                      <a:close/>
                      <a:moveTo>
                        <a:pt x="296" y="485"/>
                      </a:moveTo>
                      <a:cubicBezTo>
                        <a:pt x="289" y="476"/>
                        <a:pt x="281" y="468"/>
                        <a:pt x="272" y="461"/>
                      </a:cubicBezTo>
                      <a:cubicBezTo>
                        <a:pt x="281" y="460"/>
                        <a:pt x="290" y="458"/>
                        <a:pt x="300" y="456"/>
                      </a:cubicBezTo>
                      <a:cubicBezTo>
                        <a:pt x="305" y="465"/>
                        <a:pt x="311" y="473"/>
                        <a:pt x="319" y="480"/>
                      </a:cubicBezTo>
                      <a:cubicBezTo>
                        <a:pt x="312" y="482"/>
                        <a:pt x="304" y="484"/>
                        <a:pt x="296" y="485"/>
                      </a:cubicBezTo>
                      <a:close/>
                      <a:moveTo>
                        <a:pt x="271" y="488"/>
                      </a:moveTo>
                      <a:cubicBezTo>
                        <a:pt x="267" y="483"/>
                        <a:pt x="263" y="478"/>
                        <a:pt x="259" y="473"/>
                      </a:cubicBezTo>
                      <a:cubicBezTo>
                        <a:pt x="256" y="470"/>
                        <a:pt x="253" y="466"/>
                        <a:pt x="250" y="463"/>
                      </a:cubicBezTo>
                      <a:cubicBezTo>
                        <a:pt x="256" y="462"/>
                        <a:pt x="263" y="462"/>
                        <a:pt x="269" y="461"/>
                      </a:cubicBezTo>
                      <a:cubicBezTo>
                        <a:pt x="277" y="469"/>
                        <a:pt x="283" y="478"/>
                        <a:pt x="289" y="486"/>
                      </a:cubicBezTo>
                      <a:cubicBezTo>
                        <a:pt x="283" y="487"/>
                        <a:pt x="277" y="488"/>
                        <a:pt x="271" y="488"/>
                      </a:cubicBezTo>
                      <a:close/>
                      <a:moveTo>
                        <a:pt x="205" y="460"/>
                      </a:moveTo>
                      <a:cubicBezTo>
                        <a:pt x="210" y="463"/>
                        <a:pt x="214" y="468"/>
                        <a:pt x="218" y="473"/>
                      </a:cubicBezTo>
                      <a:cubicBezTo>
                        <a:pt x="222" y="478"/>
                        <a:pt x="225" y="483"/>
                        <a:pt x="228" y="488"/>
                      </a:cubicBezTo>
                      <a:cubicBezTo>
                        <a:pt x="225" y="488"/>
                        <a:pt x="221" y="488"/>
                        <a:pt x="218" y="487"/>
                      </a:cubicBezTo>
                      <a:cubicBezTo>
                        <a:pt x="213" y="485"/>
                        <a:pt x="208" y="483"/>
                        <a:pt x="203" y="481"/>
                      </a:cubicBezTo>
                      <a:cubicBezTo>
                        <a:pt x="203" y="481"/>
                        <a:pt x="203" y="481"/>
                        <a:pt x="203" y="481"/>
                      </a:cubicBezTo>
                      <a:cubicBezTo>
                        <a:pt x="197" y="476"/>
                        <a:pt x="193" y="470"/>
                        <a:pt x="188" y="464"/>
                      </a:cubicBezTo>
                      <a:cubicBezTo>
                        <a:pt x="183" y="459"/>
                        <a:pt x="178" y="455"/>
                        <a:pt x="172" y="452"/>
                      </a:cubicBezTo>
                      <a:cubicBezTo>
                        <a:pt x="183" y="455"/>
                        <a:pt x="194" y="458"/>
                        <a:pt x="205" y="459"/>
                      </a:cubicBezTo>
                      <a:cubicBezTo>
                        <a:pt x="205" y="460"/>
                        <a:pt x="205" y="460"/>
                        <a:pt x="205" y="460"/>
                      </a:cubicBezTo>
                      <a:close/>
                      <a:moveTo>
                        <a:pt x="168" y="467"/>
                      </a:moveTo>
                      <a:cubicBezTo>
                        <a:pt x="161" y="459"/>
                        <a:pt x="155" y="452"/>
                        <a:pt x="150" y="444"/>
                      </a:cubicBezTo>
                      <a:cubicBezTo>
                        <a:pt x="153" y="446"/>
                        <a:pt x="157" y="447"/>
                        <a:pt x="160" y="448"/>
                      </a:cubicBezTo>
                      <a:cubicBezTo>
                        <a:pt x="159" y="448"/>
                        <a:pt x="158" y="448"/>
                        <a:pt x="157" y="448"/>
                      </a:cubicBezTo>
                      <a:cubicBezTo>
                        <a:pt x="157" y="448"/>
                        <a:pt x="156" y="448"/>
                        <a:pt x="157" y="448"/>
                      </a:cubicBezTo>
                      <a:cubicBezTo>
                        <a:pt x="171" y="450"/>
                        <a:pt x="180" y="465"/>
                        <a:pt x="188" y="475"/>
                      </a:cubicBezTo>
                      <a:cubicBezTo>
                        <a:pt x="181" y="473"/>
                        <a:pt x="174" y="470"/>
                        <a:pt x="168" y="467"/>
                      </a:cubicBezTo>
                      <a:close/>
                      <a:moveTo>
                        <a:pt x="135" y="449"/>
                      </a:moveTo>
                      <a:cubicBezTo>
                        <a:pt x="134" y="448"/>
                        <a:pt x="134" y="447"/>
                        <a:pt x="133" y="446"/>
                      </a:cubicBezTo>
                      <a:cubicBezTo>
                        <a:pt x="130" y="442"/>
                        <a:pt x="128" y="438"/>
                        <a:pt x="125" y="434"/>
                      </a:cubicBezTo>
                      <a:cubicBezTo>
                        <a:pt x="128" y="435"/>
                        <a:pt x="131" y="437"/>
                        <a:pt x="134" y="438"/>
                      </a:cubicBezTo>
                      <a:cubicBezTo>
                        <a:pt x="137" y="439"/>
                        <a:pt x="141" y="441"/>
                        <a:pt x="145" y="442"/>
                      </a:cubicBezTo>
                      <a:cubicBezTo>
                        <a:pt x="148" y="449"/>
                        <a:pt x="152" y="455"/>
                        <a:pt x="156" y="461"/>
                      </a:cubicBezTo>
                      <a:cubicBezTo>
                        <a:pt x="149" y="457"/>
                        <a:pt x="142" y="453"/>
                        <a:pt x="135" y="449"/>
                      </a:cubicBezTo>
                      <a:close/>
                      <a:moveTo>
                        <a:pt x="58" y="285"/>
                      </a:moveTo>
                      <a:cubicBezTo>
                        <a:pt x="53" y="297"/>
                        <a:pt x="43" y="307"/>
                        <a:pt x="36" y="318"/>
                      </a:cubicBezTo>
                      <a:cubicBezTo>
                        <a:pt x="32" y="306"/>
                        <a:pt x="28" y="294"/>
                        <a:pt x="26" y="282"/>
                      </a:cubicBezTo>
                      <a:cubicBezTo>
                        <a:pt x="26" y="281"/>
                        <a:pt x="27" y="280"/>
                        <a:pt x="28" y="279"/>
                      </a:cubicBezTo>
                      <a:cubicBezTo>
                        <a:pt x="30" y="275"/>
                        <a:pt x="33" y="273"/>
                        <a:pt x="36" y="270"/>
                      </a:cubicBezTo>
                      <a:cubicBezTo>
                        <a:pt x="40" y="266"/>
                        <a:pt x="45" y="263"/>
                        <a:pt x="50" y="258"/>
                      </a:cubicBezTo>
                      <a:cubicBezTo>
                        <a:pt x="52" y="268"/>
                        <a:pt x="54" y="276"/>
                        <a:pt x="58" y="285"/>
                      </a:cubicBezTo>
                      <a:close/>
                      <a:moveTo>
                        <a:pt x="102" y="423"/>
                      </a:moveTo>
                      <a:cubicBezTo>
                        <a:pt x="108" y="426"/>
                        <a:pt x="113" y="429"/>
                        <a:pt x="118" y="431"/>
                      </a:cubicBezTo>
                      <a:cubicBezTo>
                        <a:pt x="119" y="432"/>
                        <a:pt x="120" y="432"/>
                        <a:pt x="120" y="432"/>
                      </a:cubicBezTo>
                      <a:cubicBezTo>
                        <a:pt x="122" y="435"/>
                        <a:pt x="124" y="439"/>
                        <a:pt x="126" y="442"/>
                      </a:cubicBezTo>
                      <a:cubicBezTo>
                        <a:pt x="123" y="440"/>
                        <a:pt x="119" y="438"/>
                        <a:pt x="116" y="435"/>
                      </a:cubicBezTo>
                      <a:cubicBezTo>
                        <a:pt x="111" y="431"/>
                        <a:pt x="107" y="427"/>
                        <a:pt x="102" y="423"/>
                      </a:cubicBezTo>
                      <a:close/>
                      <a:moveTo>
                        <a:pt x="240" y="489"/>
                      </a:moveTo>
                      <a:cubicBezTo>
                        <a:pt x="235" y="482"/>
                        <a:pt x="229" y="474"/>
                        <a:pt x="223" y="468"/>
                      </a:cubicBezTo>
                      <a:cubicBezTo>
                        <a:pt x="222" y="466"/>
                        <a:pt x="220" y="464"/>
                        <a:pt x="217" y="461"/>
                      </a:cubicBezTo>
                      <a:cubicBezTo>
                        <a:pt x="226" y="462"/>
                        <a:pt x="235" y="463"/>
                        <a:pt x="244" y="463"/>
                      </a:cubicBezTo>
                      <a:cubicBezTo>
                        <a:pt x="247" y="468"/>
                        <a:pt x="251" y="474"/>
                        <a:pt x="255" y="479"/>
                      </a:cubicBezTo>
                      <a:cubicBezTo>
                        <a:pt x="257" y="482"/>
                        <a:pt x="259" y="486"/>
                        <a:pt x="260" y="489"/>
                      </a:cubicBezTo>
                      <a:cubicBezTo>
                        <a:pt x="254" y="489"/>
                        <a:pt x="247" y="489"/>
                        <a:pt x="240" y="489"/>
                      </a:cubicBezTo>
                      <a:close/>
                      <a:moveTo>
                        <a:pt x="327" y="478"/>
                      </a:moveTo>
                      <a:cubicBezTo>
                        <a:pt x="327" y="477"/>
                        <a:pt x="327" y="477"/>
                        <a:pt x="326" y="477"/>
                      </a:cubicBezTo>
                      <a:cubicBezTo>
                        <a:pt x="317" y="471"/>
                        <a:pt x="309" y="464"/>
                        <a:pt x="302" y="456"/>
                      </a:cubicBezTo>
                      <a:cubicBezTo>
                        <a:pt x="311" y="453"/>
                        <a:pt x="319" y="451"/>
                        <a:pt x="328" y="447"/>
                      </a:cubicBezTo>
                      <a:cubicBezTo>
                        <a:pt x="331" y="451"/>
                        <a:pt x="334" y="455"/>
                        <a:pt x="338" y="458"/>
                      </a:cubicBezTo>
                      <a:cubicBezTo>
                        <a:pt x="341" y="461"/>
                        <a:pt x="345" y="466"/>
                        <a:pt x="349" y="470"/>
                      </a:cubicBezTo>
                      <a:cubicBezTo>
                        <a:pt x="342" y="473"/>
                        <a:pt x="335" y="475"/>
                        <a:pt x="327" y="4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baseline="-25000" dirty="0">
                    <a:solidFill>
                      <a:schemeClr val="accent4"/>
                    </a:solidFill>
                    <a:latin typeface="Chalk Board" panose="02000500000000000000" pitchFamily="2" charset="0"/>
                  </a:endParaRPr>
                </a:p>
              </p:txBody>
            </p:sp>
            <p:sp>
              <p:nvSpPr>
                <p:cNvPr id="85" name="Freeform 189">
                  <a:extLst>
                    <a:ext uri="{FF2B5EF4-FFF2-40B4-BE49-F238E27FC236}">
                      <a16:creationId xmlns:a16="http://schemas.microsoft.com/office/drawing/2014/main" id="{FAE4CDAF-8235-7161-5482-15DC7F4C9684}"/>
                    </a:ext>
                  </a:extLst>
                </p:cNvPr>
                <p:cNvSpPr>
                  <a:spLocks/>
                </p:cNvSpPr>
                <p:nvPr/>
              </p:nvSpPr>
              <p:spPr bwMode="auto">
                <a:xfrm>
                  <a:off x="5438" y="3092"/>
                  <a:ext cx="6" cy="38"/>
                </a:xfrm>
                <a:custGeom>
                  <a:avLst/>
                  <a:gdLst>
                    <a:gd name="T0" fmla="*/ 5 w 5"/>
                    <a:gd name="T1" fmla="*/ 0 h 31"/>
                    <a:gd name="T2" fmla="*/ 0 w 5"/>
                    <a:gd name="T3" fmla="*/ 28 h 31"/>
                    <a:gd name="T4" fmla="*/ 4 w 5"/>
                    <a:gd name="T5" fmla="*/ 28 h 31"/>
                    <a:gd name="T6" fmla="*/ 5 w 5"/>
                    <a:gd name="T7" fmla="*/ 0 h 31"/>
                  </a:gdLst>
                  <a:ahLst/>
                  <a:cxnLst>
                    <a:cxn ang="0">
                      <a:pos x="T0" y="T1"/>
                    </a:cxn>
                    <a:cxn ang="0">
                      <a:pos x="T2" y="T3"/>
                    </a:cxn>
                    <a:cxn ang="0">
                      <a:pos x="T4" y="T5"/>
                    </a:cxn>
                    <a:cxn ang="0">
                      <a:pos x="T6" y="T7"/>
                    </a:cxn>
                  </a:cxnLst>
                  <a:rect l="0" t="0" r="r" b="b"/>
                  <a:pathLst>
                    <a:path w="5" h="31">
                      <a:moveTo>
                        <a:pt x="5" y="0"/>
                      </a:moveTo>
                      <a:cubicBezTo>
                        <a:pt x="2" y="9"/>
                        <a:pt x="0" y="19"/>
                        <a:pt x="0" y="28"/>
                      </a:cubicBezTo>
                      <a:cubicBezTo>
                        <a:pt x="1" y="31"/>
                        <a:pt x="4" y="31"/>
                        <a:pt x="4" y="28"/>
                      </a:cubicBezTo>
                      <a:cubicBezTo>
                        <a:pt x="5" y="20"/>
                        <a:pt x="2"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86" name="Freeform 194">
                  <a:extLst>
                    <a:ext uri="{FF2B5EF4-FFF2-40B4-BE49-F238E27FC236}">
                      <a16:creationId xmlns:a16="http://schemas.microsoft.com/office/drawing/2014/main" id="{1D201F7E-A0FF-237E-76FB-0336274E870D}"/>
                    </a:ext>
                  </a:extLst>
                </p:cNvPr>
                <p:cNvSpPr>
                  <a:spLocks/>
                </p:cNvSpPr>
                <p:nvPr/>
              </p:nvSpPr>
              <p:spPr bwMode="auto">
                <a:xfrm>
                  <a:off x="5560" y="2728"/>
                  <a:ext cx="248" cy="451"/>
                </a:xfrm>
                <a:custGeom>
                  <a:avLst/>
                  <a:gdLst>
                    <a:gd name="T0" fmla="*/ 4 w 203"/>
                    <a:gd name="T1" fmla="*/ 8 h 370"/>
                    <a:gd name="T2" fmla="*/ 11 w 203"/>
                    <a:gd name="T3" fmla="*/ 358 h 370"/>
                    <a:gd name="T4" fmla="*/ 10 w 203"/>
                    <a:gd name="T5" fmla="*/ 360 h 370"/>
                    <a:gd name="T6" fmla="*/ 119 w 203"/>
                    <a:gd name="T7" fmla="*/ 319 h 370"/>
                    <a:gd name="T8" fmla="*/ 151 w 203"/>
                    <a:gd name="T9" fmla="*/ 177 h 370"/>
                    <a:gd name="T10" fmla="*/ 78 w 203"/>
                    <a:gd name="T11" fmla="*/ 29 h 370"/>
                    <a:gd name="T12" fmla="*/ 87 w 203"/>
                    <a:gd name="T13" fmla="*/ 29 h 370"/>
                    <a:gd name="T14" fmla="*/ 103 w 203"/>
                    <a:gd name="T15" fmla="*/ 34 h 370"/>
                    <a:gd name="T16" fmla="*/ 105 w 203"/>
                    <a:gd name="T17" fmla="*/ 31 h 370"/>
                    <a:gd name="T18" fmla="*/ 76 w 203"/>
                    <a:gd name="T19" fmla="*/ 28 h 370"/>
                    <a:gd name="T20" fmla="*/ 4 w 203"/>
                    <a:gd name="T21" fmla="*/ 1 h 370"/>
                    <a:gd name="T22" fmla="*/ 4 w 203"/>
                    <a:gd name="T23" fmla="*/ 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370">
                      <a:moveTo>
                        <a:pt x="4" y="8"/>
                      </a:moveTo>
                      <a:cubicBezTo>
                        <a:pt x="180" y="22"/>
                        <a:pt x="203" y="360"/>
                        <a:pt x="11" y="358"/>
                      </a:cubicBezTo>
                      <a:cubicBezTo>
                        <a:pt x="9" y="358"/>
                        <a:pt x="9" y="360"/>
                        <a:pt x="10" y="360"/>
                      </a:cubicBezTo>
                      <a:cubicBezTo>
                        <a:pt x="51" y="370"/>
                        <a:pt x="93" y="350"/>
                        <a:pt x="119" y="319"/>
                      </a:cubicBezTo>
                      <a:cubicBezTo>
                        <a:pt x="151" y="281"/>
                        <a:pt x="151" y="223"/>
                        <a:pt x="151" y="177"/>
                      </a:cubicBezTo>
                      <a:cubicBezTo>
                        <a:pt x="150" y="121"/>
                        <a:pt x="123" y="63"/>
                        <a:pt x="78" y="29"/>
                      </a:cubicBezTo>
                      <a:cubicBezTo>
                        <a:pt x="81" y="29"/>
                        <a:pt x="84" y="29"/>
                        <a:pt x="87" y="29"/>
                      </a:cubicBezTo>
                      <a:cubicBezTo>
                        <a:pt x="93" y="30"/>
                        <a:pt x="98" y="33"/>
                        <a:pt x="103" y="34"/>
                      </a:cubicBezTo>
                      <a:cubicBezTo>
                        <a:pt x="105" y="34"/>
                        <a:pt x="107" y="32"/>
                        <a:pt x="105" y="31"/>
                      </a:cubicBezTo>
                      <a:cubicBezTo>
                        <a:pt x="97" y="26"/>
                        <a:pt x="86" y="26"/>
                        <a:pt x="76" y="28"/>
                      </a:cubicBezTo>
                      <a:cubicBezTo>
                        <a:pt x="56" y="13"/>
                        <a:pt x="31" y="3"/>
                        <a:pt x="4" y="1"/>
                      </a:cubicBezTo>
                      <a:cubicBezTo>
                        <a:pt x="0"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87" name="Freeform 195">
                  <a:extLst>
                    <a:ext uri="{FF2B5EF4-FFF2-40B4-BE49-F238E27FC236}">
                      <a16:creationId xmlns:a16="http://schemas.microsoft.com/office/drawing/2014/main" id="{81456E66-23B7-8932-ACA1-8CD0B5AC4515}"/>
                    </a:ext>
                  </a:extLst>
                </p:cNvPr>
                <p:cNvSpPr>
                  <a:spLocks/>
                </p:cNvSpPr>
                <p:nvPr/>
              </p:nvSpPr>
              <p:spPr bwMode="auto">
                <a:xfrm>
                  <a:off x="5299" y="2815"/>
                  <a:ext cx="35" cy="9"/>
                </a:xfrm>
                <a:custGeom>
                  <a:avLst/>
                  <a:gdLst>
                    <a:gd name="T0" fmla="*/ 3 w 29"/>
                    <a:gd name="T1" fmla="*/ 7 h 8"/>
                    <a:gd name="T2" fmla="*/ 27 w 29"/>
                    <a:gd name="T3" fmla="*/ 8 h 8"/>
                    <a:gd name="T4" fmla="*/ 28 w 29"/>
                    <a:gd name="T5" fmla="*/ 6 h 8"/>
                    <a:gd name="T6" fmla="*/ 2 w 29"/>
                    <a:gd name="T7" fmla="*/ 4 h 8"/>
                    <a:gd name="T8" fmla="*/ 3 w 29"/>
                    <a:gd name="T9" fmla="*/ 7 h 8"/>
                  </a:gdLst>
                  <a:ahLst/>
                  <a:cxnLst>
                    <a:cxn ang="0">
                      <a:pos x="T0" y="T1"/>
                    </a:cxn>
                    <a:cxn ang="0">
                      <a:pos x="T2" y="T3"/>
                    </a:cxn>
                    <a:cxn ang="0">
                      <a:pos x="T4" y="T5"/>
                    </a:cxn>
                    <a:cxn ang="0">
                      <a:pos x="T6" y="T7"/>
                    </a:cxn>
                    <a:cxn ang="0">
                      <a:pos x="T8" y="T9"/>
                    </a:cxn>
                  </a:cxnLst>
                  <a:rect l="0" t="0" r="r" b="b"/>
                  <a:pathLst>
                    <a:path w="29" h="8">
                      <a:moveTo>
                        <a:pt x="3" y="7"/>
                      </a:moveTo>
                      <a:cubicBezTo>
                        <a:pt x="11" y="3"/>
                        <a:pt x="19" y="3"/>
                        <a:pt x="27" y="8"/>
                      </a:cubicBezTo>
                      <a:cubicBezTo>
                        <a:pt x="28" y="8"/>
                        <a:pt x="29" y="6"/>
                        <a:pt x="28" y="6"/>
                      </a:cubicBezTo>
                      <a:cubicBezTo>
                        <a:pt x="19" y="0"/>
                        <a:pt x="11" y="0"/>
                        <a:pt x="2" y="4"/>
                      </a:cubicBezTo>
                      <a:cubicBezTo>
                        <a:pt x="0" y="5"/>
                        <a:pt x="1"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88" name="Freeform 196">
                  <a:extLst>
                    <a:ext uri="{FF2B5EF4-FFF2-40B4-BE49-F238E27FC236}">
                      <a16:creationId xmlns:a16="http://schemas.microsoft.com/office/drawing/2014/main" id="{35D9D72F-BFC2-7C28-6DC3-FC5C0BA239F2}"/>
                    </a:ext>
                  </a:extLst>
                </p:cNvPr>
                <p:cNvSpPr>
                  <a:spLocks/>
                </p:cNvSpPr>
                <p:nvPr/>
              </p:nvSpPr>
              <p:spPr bwMode="auto">
                <a:xfrm>
                  <a:off x="5285" y="2851"/>
                  <a:ext cx="27" cy="5"/>
                </a:xfrm>
                <a:custGeom>
                  <a:avLst/>
                  <a:gdLst>
                    <a:gd name="T0" fmla="*/ 2 w 22"/>
                    <a:gd name="T1" fmla="*/ 3 h 4"/>
                    <a:gd name="T2" fmla="*/ 20 w 22"/>
                    <a:gd name="T3" fmla="*/ 3 h 4"/>
                    <a:gd name="T4" fmla="*/ 20 w 22"/>
                    <a:gd name="T5" fmla="*/ 1 h 4"/>
                    <a:gd name="T6" fmla="*/ 2 w 22"/>
                    <a:gd name="T7" fmla="*/ 0 h 4"/>
                    <a:gd name="T8" fmla="*/ 2 w 22"/>
                    <a:gd name="T9" fmla="*/ 3 h 4"/>
                  </a:gdLst>
                  <a:ahLst/>
                  <a:cxnLst>
                    <a:cxn ang="0">
                      <a:pos x="T0" y="T1"/>
                    </a:cxn>
                    <a:cxn ang="0">
                      <a:pos x="T2" y="T3"/>
                    </a:cxn>
                    <a:cxn ang="0">
                      <a:pos x="T4" y="T5"/>
                    </a:cxn>
                    <a:cxn ang="0">
                      <a:pos x="T6" y="T7"/>
                    </a:cxn>
                    <a:cxn ang="0">
                      <a:pos x="T8" y="T9"/>
                    </a:cxn>
                  </a:cxnLst>
                  <a:rect l="0" t="0" r="r" b="b"/>
                  <a:pathLst>
                    <a:path w="22" h="4">
                      <a:moveTo>
                        <a:pt x="2" y="3"/>
                      </a:moveTo>
                      <a:cubicBezTo>
                        <a:pt x="8" y="3"/>
                        <a:pt x="14" y="3"/>
                        <a:pt x="20" y="3"/>
                      </a:cubicBezTo>
                      <a:cubicBezTo>
                        <a:pt x="22" y="4"/>
                        <a:pt x="22" y="1"/>
                        <a:pt x="20" y="1"/>
                      </a:cubicBezTo>
                      <a:cubicBezTo>
                        <a:pt x="14" y="1"/>
                        <a:pt x="8" y="0"/>
                        <a:pt x="2" y="0"/>
                      </a:cubicBezTo>
                      <a:cubicBezTo>
                        <a:pt x="0" y="0"/>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89" name="Freeform 197">
                  <a:extLst>
                    <a:ext uri="{FF2B5EF4-FFF2-40B4-BE49-F238E27FC236}">
                      <a16:creationId xmlns:a16="http://schemas.microsoft.com/office/drawing/2014/main" id="{E112B150-1D86-BED7-7218-B210D726D79F}"/>
                    </a:ext>
                  </a:extLst>
                </p:cNvPr>
                <p:cNvSpPr>
                  <a:spLocks/>
                </p:cNvSpPr>
                <p:nvPr/>
              </p:nvSpPr>
              <p:spPr bwMode="auto">
                <a:xfrm>
                  <a:off x="5287" y="2884"/>
                  <a:ext cx="21" cy="7"/>
                </a:xfrm>
                <a:custGeom>
                  <a:avLst/>
                  <a:gdLst>
                    <a:gd name="T0" fmla="*/ 3 w 17"/>
                    <a:gd name="T1" fmla="*/ 5 h 6"/>
                    <a:gd name="T2" fmla="*/ 15 w 17"/>
                    <a:gd name="T3" fmla="*/ 3 h 6"/>
                    <a:gd name="T4" fmla="*/ 16 w 17"/>
                    <a:gd name="T5" fmla="*/ 0 h 6"/>
                    <a:gd name="T6" fmla="*/ 1 w 17"/>
                    <a:gd name="T7" fmla="*/ 3 h 6"/>
                    <a:gd name="T8" fmla="*/ 3 w 17"/>
                    <a:gd name="T9" fmla="*/ 5 h 6"/>
                  </a:gdLst>
                  <a:ahLst/>
                  <a:cxnLst>
                    <a:cxn ang="0">
                      <a:pos x="T0" y="T1"/>
                    </a:cxn>
                    <a:cxn ang="0">
                      <a:pos x="T2" y="T3"/>
                    </a:cxn>
                    <a:cxn ang="0">
                      <a:pos x="T4" y="T5"/>
                    </a:cxn>
                    <a:cxn ang="0">
                      <a:pos x="T6" y="T7"/>
                    </a:cxn>
                    <a:cxn ang="0">
                      <a:pos x="T8" y="T9"/>
                    </a:cxn>
                  </a:cxnLst>
                  <a:rect l="0" t="0" r="r" b="b"/>
                  <a:pathLst>
                    <a:path w="17" h="6">
                      <a:moveTo>
                        <a:pt x="3" y="5"/>
                      </a:moveTo>
                      <a:cubicBezTo>
                        <a:pt x="6" y="2"/>
                        <a:pt x="11" y="2"/>
                        <a:pt x="15" y="3"/>
                      </a:cubicBezTo>
                      <a:cubicBezTo>
                        <a:pt x="17" y="3"/>
                        <a:pt x="17" y="0"/>
                        <a:pt x="16" y="0"/>
                      </a:cubicBezTo>
                      <a:cubicBezTo>
                        <a:pt x="11" y="0"/>
                        <a:pt x="5" y="0"/>
                        <a:pt x="1" y="3"/>
                      </a:cubicBezTo>
                      <a:cubicBezTo>
                        <a:pt x="0" y="4"/>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90" name="Freeform 198">
                  <a:extLst>
                    <a:ext uri="{FF2B5EF4-FFF2-40B4-BE49-F238E27FC236}">
                      <a16:creationId xmlns:a16="http://schemas.microsoft.com/office/drawing/2014/main" id="{91CFCA21-5489-FA3B-9F92-4CA24EA33ABD}"/>
                    </a:ext>
                  </a:extLst>
                </p:cNvPr>
                <p:cNvSpPr>
                  <a:spLocks/>
                </p:cNvSpPr>
                <p:nvPr/>
              </p:nvSpPr>
              <p:spPr bwMode="auto">
                <a:xfrm>
                  <a:off x="5274" y="2913"/>
                  <a:ext cx="23" cy="12"/>
                </a:xfrm>
                <a:custGeom>
                  <a:avLst/>
                  <a:gdLst>
                    <a:gd name="T0" fmla="*/ 3 w 19"/>
                    <a:gd name="T1" fmla="*/ 9 h 10"/>
                    <a:gd name="T2" fmla="*/ 9 w 19"/>
                    <a:gd name="T3" fmla="*/ 3 h 10"/>
                    <a:gd name="T4" fmla="*/ 19 w 19"/>
                    <a:gd name="T5" fmla="*/ 1 h 10"/>
                    <a:gd name="T6" fmla="*/ 19 w 19"/>
                    <a:gd name="T7" fmla="*/ 0 h 10"/>
                    <a:gd name="T8" fmla="*/ 14 w 19"/>
                    <a:gd name="T9" fmla="*/ 0 h 10"/>
                    <a:gd name="T10" fmla="*/ 9 w 19"/>
                    <a:gd name="T11" fmla="*/ 1 h 10"/>
                    <a:gd name="T12" fmla="*/ 1 w 19"/>
                    <a:gd name="T13" fmla="*/ 7 h 10"/>
                    <a:gd name="T14" fmla="*/ 3 w 19"/>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3" y="9"/>
                      </a:moveTo>
                      <a:cubicBezTo>
                        <a:pt x="5" y="6"/>
                        <a:pt x="7" y="4"/>
                        <a:pt x="9" y="3"/>
                      </a:cubicBezTo>
                      <a:cubicBezTo>
                        <a:pt x="12" y="1"/>
                        <a:pt x="16" y="0"/>
                        <a:pt x="19" y="1"/>
                      </a:cubicBezTo>
                      <a:cubicBezTo>
                        <a:pt x="19" y="1"/>
                        <a:pt x="19" y="0"/>
                        <a:pt x="19" y="0"/>
                      </a:cubicBezTo>
                      <a:cubicBezTo>
                        <a:pt x="17" y="1"/>
                        <a:pt x="15" y="0"/>
                        <a:pt x="14" y="0"/>
                      </a:cubicBezTo>
                      <a:cubicBezTo>
                        <a:pt x="12" y="1"/>
                        <a:pt x="10" y="1"/>
                        <a:pt x="9" y="1"/>
                      </a:cubicBezTo>
                      <a:cubicBezTo>
                        <a:pt x="6" y="3"/>
                        <a:pt x="3" y="5"/>
                        <a:pt x="1" y="7"/>
                      </a:cubicBezTo>
                      <a:cubicBezTo>
                        <a:pt x="0" y="8"/>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91" name="Freeform 199">
                  <a:extLst>
                    <a:ext uri="{FF2B5EF4-FFF2-40B4-BE49-F238E27FC236}">
                      <a16:creationId xmlns:a16="http://schemas.microsoft.com/office/drawing/2014/main" id="{21B29A81-383A-90C2-F57C-F09251894659}"/>
                    </a:ext>
                  </a:extLst>
                </p:cNvPr>
                <p:cNvSpPr>
                  <a:spLocks/>
                </p:cNvSpPr>
                <p:nvPr/>
              </p:nvSpPr>
              <p:spPr bwMode="auto">
                <a:xfrm>
                  <a:off x="5745" y="2896"/>
                  <a:ext cx="33" cy="54"/>
                </a:xfrm>
                <a:custGeom>
                  <a:avLst/>
                  <a:gdLst>
                    <a:gd name="T0" fmla="*/ 24 w 27"/>
                    <a:gd name="T1" fmla="*/ 43 h 44"/>
                    <a:gd name="T2" fmla="*/ 26 w 27"/>
                    <a:gd name="T3" fmla="*/ 41 h 44"/>
                    <a:gd name="T4" fmla="*/ 3 w 27"/>
                    <a:gd name="T5" fmla="*/ 2 h 44"/>
                    <a:gd name="T6" fmla="*/ 1 w 27"/>
                    <a:gd name="T7" fmla="*/ 4 h 44"/>
                    <a:gd name="T8" fmla="*/ 24 w 27"/>
                    <a:gd name="T9" fmla="*/ 43 h 44"/>
                  </a:gdLst>
                  <a:ahLst/>
                  <a:cxnLst>
                    <a:cxn ang="0">
                      <a:pos x="T0" y="T1"/>
                    </a:cxn>
                    <a:cxn ang="0">
                      <a:pos x="T2" y="T3"/>
                    </a:cxn>
                    <a:cxn ang="0">
                      <a:pos x="T4" y="T5"/>
                    </a:cxn>
                    <a:cxn ang="0">
                      <a:pos x="T6" y="T7"/>
                    </a:cxn>
                    <a:cxn ang="0">
                      <a:pos x="T8" y="T9"/>
                    </a:cxn>
                  </a:cxnLst>
                  <a:rect l="0" t="0" r="r" b="b"/>
                  <a:pathLst>
                    <a:path w="27" h="44">
                      <a:moveTo>
                        <a:pt x="24" y="43"/>
                      </a:moveTo>
                      <a:cubicBezTo>
                        <a:pt x="25" y="44"/>
                        <a:pt x="27" y="42"/>
                        <a:pt x="26" y="41"/>
                      </a:cubicBezTo>
                      <a:cubicBezTo>
                        <a:pt x="21" y="27"/>
                        <a:pt x="13" y="13"/>
                        <a:pt x="3" y="2"/>
                      </a:cubicBezTo>
                      <a:cubicBezTo>
                        <a:pt x="2" y="0"/>
                        <a:pt x="0" y="2"/>
                        <a:pt x="1" y="4"/>
                      </a:cubicBezTo>
                      <a:cubicBezTo>
                        <a:pt x="10" y="16"/>
                        <a:pt x="15" y="31"/>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92" name="Freeform 200">
                  <a:extLst>
                    <a:ext uri="{FF2B5EF4-FFF2-40B4-BE49-F238E27FC236}">
                      <a16:creationId xmlns:a16="http://schemas.microsoft.com/office/drawing/2014/main" id="{4DACA48C-14DF-2B47-59C2-55F4C951089E}"/>
                    </a:ext>
                  </a:extLst>
                </p:cNvPr>
                <p:cNvSpPr>
                  <a:spLocks/>
                </p:cNvSpPr>
                <p:nvPr/>
              </p:nvSpPr>
              <p:spPr bwMode="auto">
                <a:xfrm>
                  <a:off x="5750" y="2968"/>
                  <a:ext cx="22" cy="65"/>
                </a:xfrm>
                <a:custGeom>
                  <a:avLst/>
                  <a:gdLst>
                    <a:gd name="T0" fmla="*/ 3 w 18"/>
                    <a:gd name="T1" fmla="*/ 1 h 53"/>
                    <a:gd name="T2" fmla="*/ 1 w 18"/>
                    <a:gd name="T3" fmla="*/ 2 h 53"/>
                    <a:gd name="T4" fmla="*/ 7 w 18"/>
                    <a:gd name="T5" fmla="*/ 30 h 53"/>
                    <a:gd name="T6" fmla="*/ 15 w 18"/>
                    <a:gd name="T7" fmla="*/ 52 h 53"/>
                    <a:gd name="T8" fmla="*/ 18 w 18"/>
                    <a:gd name="T9" fmla="*/ 51 h 53"/>
                    <a:gd name="T10" fmla="*/ 11 w 18"/>
                    <a:gd name="T11" fmla="*/ 26 h 53"/>
                    <a:gd name="T12" fmla="*/ 3 w 1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18" h="53">
                      <a:moveTo>
                        <a:pt x="3" y="1"/>
                      </a:moveTo>
                      <a:cubicBezTo>
                        <a:pt x="3" y="0"/>
                        <a:pt x="0" y="1"/>
                        <a:pt x="1" y="2"/>
                      </a:cubicBezTo>
                      <a:cubicBezTo>
                        <a:pt x="4" y="11"/>
                        <a:pt x="5" y="21"/>
                        <a:pt x="7" y="30"/>
                      </a:cubicBezTo>
                      <a:cubicBezTo>
                        <a:pt x="9" y="37"/>
                        <a:pt x="10" y="46"/>
                        <a:pt x="15" y="52"/>
                      </a:cubicBezTo>
                      <a:cubicBezTo>
                        <a:pt x="16" y="53"/>
                        <a:pt x="18" y="52"/>
                        <a:pt x="18" y="51"/>
                      </a:cubicBezTo>
                      <a:cubicBezTo>
                        <a:pt x="17" y="42"/>
                        <a:pt x="13" y="34"/>
                        <a:pt x="11" y="26"/>
                      </a:cubicBezTo>
                      <a:cubicBezTo>
                        <a:pt x="9" y="17"/>
                        <a:pt x="7" y="9"/>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93" name="Freeform 201">
                  <a:extLst>
                    <a:ext uri="{FF2B5EF4-FFF2-40B4-BE49-F238E27FC236}">
                      <a16:creationId xmlns:a16="http://schemas.microsoft.com/office/drawing/2014/main" id="{233EF714-C7A4-AEB6-BC63-6D6748E81529}"/>
                    </a:ext>
                  </a:extLst>
                </p:cNvPr>
                <p:cNvSpPr>
                  <a:spLocks/>
                </p:cNvSpPr>
                <p:nvPr/>
              </p:nvSpPr>
              <p:spPr bwMode="auto">
                <a:xfrm>
                  <a:off x="5740" y="3052"/>
                  <a:ext cx="12" cy="56"/>
                </a:xfrm>
                <a:custGeom>
                  <a:avLst/>
                  <a:gdLst>
                    <a:gd name="T0" fmla="*/ 0 w 10"/>
                    <a:gd name="T1" fmla="*/ 0 h 46"/>
                    <a:gd name="T2" fmla="*/ 3 w 10"/>
                    <a:gd name="T3" fmla="*/ 44 h 46"/>
                    <a:gd name="T4" fmla="*/ 6 w 10"/>
                    <a:gd name="T5" fmla="*/ 44 h 46"/>
                    <a:gd name="T6" fmla="*/ 1 w 10"/>
                    <a:gd name="T7" fmla="*/ 0 h 46"/>
                    <a:gd name="T8" fmla="*/ 0 w 10"/>
                    <a:gd name="T9" fmla="*/ 0 h 46"/>
                  </a:gdLst>
                  <a:ahLst/>
                  <a:cxnLst>
                    <a:cxn ang="0">
                      <a:pos x="T0" y="T1"/>
                    </a:cxn>
                    <a:cxn ang="0">
                      <a:pos x="T2" y="T3"/>
                    </a:cxn>
                    <a:cxn ang="0">
                      <a:pos x="T4" y="T5"/>
                    </a:cxn>
                    <a:cxn ang="0">
                      <a:pos x="T6" y="T7"/>
                    </a:cxn>
                    <a:cxn ang="0">
                      <a:pos x="T8" y="T9"/>
                    </a:cxn>
                  </a:cxnLst>
                  <a:rect l="0" t="0" r="r" b="b"/>
                  <a:pathLst>
                    <a:path w="10" h="46">
                      <a:moveTo>
                        <a:pt x="0" y="0"/>
                      </a:moveTo>
                      <a:cubicBezTo>
                        <a:pt x="1" y="15"/>
                        <a:pt x="1" y="30"/>
                        <a:pt x="3" y="44"/>
                      </a:cubicBezTo>
                      <a:cubicBezTo>
                        <a:pt x="4" y="45"/>
                        <a:pt x="6" y="46"/>
                        <a:pt x="6" y="44"/>
                      </a:cubicBezTo>
                      <a:cubicBezTo>
                        <a:pt x="10" y="29"/>
                        <a:pt x="1" y="15"/>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94" name="Freeform 202">
                  <a:extLst>
                    <a:ext uri="{FF2B5EF4-FFF2-40B4-BE49-F238E27FC236}">
                      <a16:creationId xmlns:a16="http://schemas.microsoft.com/office/drawing/2014/main" id="{BF358C20-D2EE-2DFB-255E-3FC524AEF0A1}"/>
                    </a:ext>
                  </a:extLst>
                </p:cNvPr>
                <p:cNvSpPr>
                  <a:spLocks/>
                </p:cNvSpPr>
                <p:nvPr/>
              </p:nvSpPr>
              <p:spPr bwMode="auto">
                <a:xfrm>
                  <a:off x="5568" y="3180"/>
                  <a:ext cx="18" cy="29"/>
                </a:xfrm>
                <a:custGeom>
                  <a:avLst/>
                  <a:gdLst>
                    <a:gd name="T0" fmla="*/ 12 w 15"/>
                    <a:gd name="T1" fmla="*/ 1 h 24"/>
                    <a:gd name="T2" fmla="*/ 8 w 15"/>
                    <a:gd name="T3" fmla="*/ 11 h 24"/>
                    <a:gd name="T4" fmla="*/ 1 w 15"/>
                    <a:gd name="T5" fmla="*/ 20 h 24"/>
                    <a:gd name="T6" fmla="*/ 4 w 15"/>
                    <a:gd name="T7" fmla="*/ 23 h 24"/>
                    <a:gd name="T8" fmla="*/ 15 w 15"/>
                    <a:gd name="T9" fmla="*/ 2 h 24"/>
                    <a:gd name="T10" fmla="*/ 12 w 15"/>
                    <a:gd name="T11" fmla="*/ 1 h 24"/>
                  </a:gdLst>
                  <a:ahLst/>
                  <a:cxnLst>
                    <a:cxn ang="0">
                      <a:pos x="T0" y="T1"/>
                    </a:cxn>
                    <a:cxn ang="0">
                      <a:pos x="T2" y="T3"/>
                    </a:cxn>
                    <a:cxn ang="0">
                      <a:pos x="T4" y="T5"/>
                    </a:cxn>
                    <a:cxn ang="0">
                      <a:pos x="T6" y="T7"/>
                    </a:cxn>
                    <a:cxn ang="0">
                      <a:pos x="T8" y="T9"/>
                    </a:cxn>
                    <a:cxn ang="0">
                      <a:pos x="T10" y="T11"/>
                    </a:cxn>
                  </a:cxnLst>
                  <a:rect l="0" t="0" r="r" b="b"/>
                  <a:pathLst>
                    <a:path w="15" h="24">
                      <a:moveTo>
                        <a:pt x="12" y="1"/>
                      </a:moveTo>
                      <a:cubicBezTo>
                        <a:pt x="11" y="5"/>
                        <a:pt x="9" y="8"/>
                        <a:pt x="8" y="11"/>
                      </a:cubicBezTo>
                      <a:cubicBezTo>
                        <a:pt x="6" y="14"/>
                        <a:pt x="3" y="17"/>
                        <a:pt x="1" y="20"/>
                      </a:cubicBezTo>
                      <a:cubicBezTo>
                        <a:pt x="0" y="22"/>
                        <a:pt x="2" y="24"/>
                        <a:pt x="4" y="23"/>
                      </a:cubicBezTo>
                      <a:cubicBezTo>
                        <a:pt x="9" y="18"/>
                        <a:pt x="13" y="9"/>
                        <a:pt x="15" y="2"/>
                      </a:cubicBezTo>
                      <a:cubicBezTo>
                        <a:pt x="15" y="1"/>
                        <a:pt x="13"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95" name="Freeform 203">
                  <a:extLst>
                    <a:ext uri="{FF2B5EF4-FFF2-40B4-BE49-F238E27FC236}">
                      <a16:creationId xmlns:a16="http://schemas.microsoft.com/office/drawing/2014/main" id="{CBD7F786-7937-87D9-C946-D3DC23749D81}"/>
                    </a:ext>
                  </a:extLst>
                </p:cNvPr>
                <p:cNvSpPr>
                  <a:spLocks/>
                </p:cNvSpPr>
                <p:nvPr/>
              </p:nvSpPr>
              <p:spPr bwMode="auto">
                <a:xfrm>
                  <a:off x="5489" y="3180"/>
                  <a:ext cx="33" cy="30"/>
                </a:xfrm>
                <a:custGeom>
                  <a:avLst/>
                  <a:gdLst>
                    <a:gd name="T0" fmla="*/ 23 w 27"/>
                    <a:gd name="T1" fmla="*/ 1 h 25"/>
                    <a:gd name="T2" fmla="*/ 1 w 27"/>
                    <a:gd name="T3" fmla="*/ 22 h 25"/>
                    <a:gd name="T4" fmla="*/ 3 w 27"/>
                    <a:gd name="T5" fmla="*/ 24 h 25"/>
                    <a:gd name="T6" fmla="*/ 25 w 27"/>
                    <a:gd name="T7" fmla="*/ 4 h 25"/>
                    <a:gd name="T8" fmla="*/ 23 w 27"/>
                    <a:gd name="T9" fmla="*/ 1 h 25"/>
                  </a:gdLst>
                  <a:ahLst/>
                  <a:cxnLst>
                    <a:cxn ang="0">
                      <a:pos x="T0" y="T1"/>
                    </a:cxn>
                    <a:cxn ang="0">
                      <a:pos x="T2" y="T3"/>
                    </a:cxn>
                    <a:cxn ang="0">
                      <a:pos x="T4" y="T5"/>
                    </a:cxn>
                    <a:cxn ang="0">
                      <a:pos x="T6" y="T7"/>
                    </a:cxn>
                    <a:cxn ang="0">
                      <a:pos x="T8" y="T9"/>
                    </a:cxn>
                  </a:cxnLst>
                  <a:rect l="0" t="0" r="r" b="b"/>
                  <a:pathLst>
                    <a:path w="27" h="25">
                      <a:moveTo>
                        <a:pt x="23" y="1"/>
                      </a:moveTo>
                      <a:cubicBezTo>
                        <a:pt x="16" y="8"/>
                        <a:pt x="7" y="14"/>
                        <a:pt x="1" y="22"/>
                      </a:cubicBezTo>
                      <a:cubicBezTo>
                        <a:pt x="0" y="23"/>
                        <a:pt x="1" y="25"/>
                        <a:pt x="3" y="24"/>
                      </a:cubicBezTo>
                      <a:cubicBezTo>
                        <a:pt x="11" y="18"/>
                        <a:pt x="18" y="11"/>
                        <a:pt x="25" y="4"/>
                      </a:cubicBezTo>
                      <a:cubicBezTo>
                        <a:pt x="27" y="2"/>
                        <a:pt x="25" y="0"/>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grpSp>
          <p:sp>
            <p:nvSpPr>
              <p:cNvPr id="83" name="Rectangle 82">
                <a:extLst>
                  <a:ext uri="{FF2B5EF4-FFF2-40B4-BE49-F238E27FC236}">
                    <a16:creationId xmlns:a16="http://schemas.microsoft.com/office/drawing/2014/main" id="{7437A29A-DE01-9FE3-0184-5E30F9B318F7}"/>
                  </a:ext>
                </a:extLst>
              </p:cNvPr>
              <p:cNvSpPr/>
              <p:nvPr/>
            </p:nvSpPr>
            <p:spPr>
              <a:xfrm>
                <a:off x="8059806" y="2312001"/>
                <a:ext cx="454342" cy="354377"/>
              </a:xfrm>
              <a:prstGeom prst="rect">
                <a:avLst/>
              </a:prstGeom>
              <a:noFill/>
            </p:spPr>
            <p:txBody>
              <a:bodyPr wrap="none" anchor="ctr" anchorCtr="0">
                <a:noAutofit/>
              </a:bodyPr>
              <a:lstStyle/>
              <a:p>
                <a:pPr algn="ctr"/>
                <a:r>
                  <a:rPr lang="en-US" sz="3999" spc="-300" dirty="0">
                    <a:solidFill>
                      <a:schemeClr val="accent4"/>
                    </a:solidFill>
                    <a:latin typeface="Chalk Board" panose="02000500000000000000" pitchFamily="2" charset="0"/>
                  </a:rPr>
                  <a:t>1</a:t>
                </a:r>
                <a:endParaRPr lang="en-US" sz="3999" baseline="-25000" dirty="0">
                  <a:solidFill>
                    <a:schemeClr val="accent4"/>
                  </a:solidFill>
                  <a:latin typeface="Chalk Board" panose="02000500000000000000" pitchFamily="2" charset="0"/>
                </a:endParaRPr>
              </a:p>
            </p:txBody>
          </p:sp>
        </p:grpSp>
      </p:grpSp>
      <p:grpSp>
        <p:nvGrpSpPr>
          <p:cNvPr id="96" name="Group 95">
            <a:extLst>
              <a:ext uri="{FF2B5EF4-FFF2-40B4-BE49-F238E27FC236}">
                <a16:creationId xmlns:a16="http://schemas.microsoft.com/office/drawing/2014/main" id="{D3A3A532-D130-56F7-2EE3-F0E6193E7BD2}"/>
              </a:ext>
            </a:extLst>
          </p:cNvPr>
          <p:cNvGrpSpPr/>
          <p:nvPr/>
        </p:nvGrpSpPr>
        <p:grpSpPr>
          <a:xfrm>
            <a:off x="2279611" y="1800424"/>
            <a:ext cx="1151828" cy="1079839"/>
            <a:chOff x="5375920" y="2756382"/>
            <a:chExt cx="1152128" cy="1080120"/>
          </a:xfrm>
        </p:grpSpPr>
        <p:pic>
          <p:nvPicPr>
            <p:cNvPr id="97" name="Picture 96">
              <a:extLst>
                <a:ext uri="{FF2B5EF4-FFF2-40B4-BE49-F238E27FC236}">
                  <a16:creationId xmlns:a16="http://schemas.microsoft.com/office/drawing/2014/main" id="{637DB499-5465-1910-A1EF-8B2849B6DF3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5305" y="2861079"/>
              <a:ext cx="704590" cy="778243"/>
            </a:xfrm>
            <a:prstGeom prst="rect">
              <a:avLst/>
            </a:prstGeom>
          </p:spPr>
        </p:pic>
        <p:grpSp>
          <p:nvGrpSpPr>
            <p:cNvPr id="98" name="Group 97">
              <a:extLst>
                <a:ext uri="{FF2B5EF4-FFF2-40B4-BE49-F238E27FC236}">
                  <a16:creationId xmlns:a16="http://schemas.microsoft.com/office/drawing/2014/main" id="{9C5DA2D6-E5F2-40CE-1DD3-24A4E544AD43}"/>
                </a:ext>
              </a:extLst>
            </p:cNvPr>
            <p:cNvGrpSpPr/>
            <p:nvPr/>
          </p:nvGrpSpPr>
          <p:grpSpPr>
            <a:xfrm>
              <a:off x="5375920" y="2756382"/>
              <a:ext cx="1152128" cy="1080120"/>
              <a:chOff x="7976394" y="2138538"/>
              <a:chExt cx="700881" cy="696380"/>
            </a:xfrm>
            <a:solidFill>
              <a:schemeClr val="accent2"/>
            </a:solidFill>
          </p:grpSpPr>
          <p:grpSp>
            <p:nvGrpSpPr>
              <p:cNvPr id="99" name="Group 186">
                <a:extLst>
                  <a:ext uri="{FF2B5EF4-FFF2-40B4-BE49-F238E27FC236}">
                    <a16:creationId xmlns:a16="http://schemas.microsoft.com/office/drawing/2014/main" id="{437C122A-5C23-2DE1-DE45-FA0F9ADE11B0}"/>
                  </a:ext>
                </a:extLst>
              </p:cNvPr>
              <p:cNvGrpSpPr>
                <a:grpSpLocks noChangeAspect="1"/>
              </p:cNvGrpSpPr>
              <p:nvPr>
                <p:custDataLst>
                  <p:custData r:id="rId5"/>
                </p:custDataLst>
              </p:nvPr>
            </p:nvGrpSpPr>
            <p:grpSpPr bwMode="auto">
              <a:xfrm>
                <a:off x="7976394" y="2138538"/>
                <a:ext cx="700881" cy="696380"/>
                <a:chOff x="5236" y="2673"/>
                <a:chExt cx="623" cy="619"/>
              </a:xfrm>
              <a:grpFill/>
            </p:grpSpPr>
            <p:sp>
              <p:nvSpPr>
                <p:cNvPr id="101" name="Freeform 187">
                  <a:extLst>
                    <a:ext uri="{FF2B5EF4-FFF2-40B4-BE49-F238E27FC236}">
                      <a16:creationId xmlns:a16="http://schemas.microsoft.com/office/drawing/2014/main" id="{A1F0DDC4-38E1-C4B8-2FE8-41A5CE40AB51}"/>
                    </a:ext>
                  </a:extLst>
                </p:cNvPr>
                <p:cNvSpPr>
                  <a:spLocks noEditPoints="1"/>
                </p:cNvSpPr>
                <p:nvPr/>
              </p:nvSpPr>
              <p:spPr bwMode="auto">
                <a:xfrm>
                  <a:off x="5236" y="2673"/>
                  <a:ext cx="623" cy="619"/>
                </a:xfrm>
                <a:custGeom>
                  <a:avLst/>
                  <a:gdLst>
                    <a:gd name="T0" fmla="*/ 104 w 509"/>
                    <a:gd name="T1" fmla="*/ 43 h 508"/>
                    <a:gd name="T2" fmla="*/ 194 w 509"/>
                    <a:gd name="T3" fmla="*/ 492 h 508"/>
                    <a:gd name="T4" fmla="*/ 504 w 509"/>
                    <a:gd name="T5" fmla="*/ 301 h 508"/>
                    <a:gd name="T6" fmla="*/ 462 w 509"/>
                    <a:gd name="T7" fmla="*/ 266 h 508"/>
                    <a:gd name="T8" fmla="*/ 466 w 509"/>
                    <a:gd name="T9" fmla="*/ 361 h 508"/>
                    <a:gd name="T10" fmla="*/ 458 w 509"/>
                    <a:gd name="T11" fmla="*/ 328 h 508"/>
                    <a:gd name="T12" fmla="*/ 457 w 509"/>
                    <a:gd name="T13" fmla="*/ 294 h 508"/>
                    <a:gd name="T14" fmla="*/ 415 w 509"/>
                    <a:gd name="T15" fmla="*/ 384 h 508"/>
                    <a:gd name="T16" fmla="*/ 443 w 509"/>
                    <a:gd name="T17" fmla="*/ 401 h 508"/>
                    <a:gd name="T18" fmla="*/ 427 w 509"/>
                    <a:gd name="T19" fmla="*/ 418 h 508"/>
                    <a:gd name="T20" fmla="*/ 412 w 509"/>
                    <a:gd name="T21" fmla="*/ 432 h 508"/>
                    <a:gd name="T22" fmla="*/ 406 w 509"/>
                    <a:gd name="T23" fmla="*/ 437 h 508"/>
                    <a:gd name="T24" fmla="*/ 366 w 509"/>
                    <a:gd name="T25" fmla="*/ 442 h 508"/>
                    <a:gd name="T26" fmla="*/ 431 w 509"/>
                    <a:gd name="T27" fmla="*/ 362 h 508"/>
                    <a:gd name="T28" fmla="*/ 456 w 509"/>
                    <a:gd name="T29" fmla="*/ 384 h 508"/>
                    <a:gd name="T30" fmla="*/ 463 w 509"/>
                    <a:gd name="T31" fmla="*/ 207 h 508"/>
                    <a:gd name="T32" fmla="*/ 488 w 509"/>
                    <a:gd name="T33" fmla="*/ 234 h 508"/>
                    <a:gd name="T34" fmla="*/ 485 w 509"/>
                    <a:gd name="T35" fmla="*/ 208 h 508"/>
                    <a:gd name="T36" fmla="*/ 460 w 509"/>
                    <a:gd name="T37" fmla="*/ 186 h 508"/>
                    <a:gd name="T38" fmla="*/ 485 w 509"/>
                    <a:gd name="T39" fmla="*/ 208 h 508"/>
                    <a:gd name="T40" fmla="*/ 463 w 509"/>
                    <a:gd name="T41" fmla="*/ 164 h 508"/>
                    <a:gd name="T42" fmla="*/ 492 w 509"/>
                    <a:gd name="T43" fmla="*/ 257 h 508"/>
                    <a:gd name="T44" fmla="*/ 462 w 509"/>
                    <a:gd name="T45" fmla="*/ 159 h 508"/>
                    <a:gd name="T46" fmla="*/ 28 w 509"/>
                    <a:gd name="T47" fmla="*/ 174 h 508"/>
                    <a:gd name="T48" fmla="*/ 107 w 509"/>
                    <a:gd name="T49" fmla="*/ 57 h 508"/>
                    <a:gd name="T50" fmla="*/ 113 w 509"/>
                    <a:gd name="T51" fmla="*/ 53 h 508"/>
                    <a:gd name="T52" fmla="*/ 396 w 509"/>
                    <a:gd name="T53" fmla="*/ 108 h 508"/>
                    <a:gd name="T54" fmla="*/ 441 w 509"/>
                    <a:gd name="T55" fmla="*/ 163 h 508"/>
                    <a:gd name="T56" fmla="*/ 428 w 509"/>
                    <a:gd name="T57" fmla="*/ 336 h 508"/>
                    <a:gd name="T58" fmla="*/ 390 w 509"/>
                    <a:gd name="T59" fmla="*/ 382 h 508"/>
                    <a:gd name="T60" fmla="*/ 363 w 509"/>
                    <a:gd name="T61" fmla="*/ 411 h 508"/>
                    <a:gd name="T62" fmla="*/ 323 w 509"/>
                    <a:gd name="T63" fmla="*/ 435 h 508"/>
                    <a:gd name="T64" fmla="*/ 105 w 509"/>
                    <a:gd name="T65" fmla="*/ 406 h 508"/>
                    <a:gd name="T66" fmla="*/ 56 w 509"/>
                    <a:gd name="T67" fmla="*/ 356 h 508"/>
                    <a:gd name="T68" fmla="*/ 38 w 509"/>
                    <a:gd name="T69" fmla="*/ 322 h 508"/>
                    <a:gd name="T70" fmla="*/ 85 w 509"/>
                    <a:gd name="T71" fmla="*/ 380 h 508"/>
                    <a:gd name="T72" fmla="*/ 117 w 509"/>
                    <a:gd name="T73" fmla="*/ 369 h 508"/>
                    <a:gd name="T74" fmla="*/ 94 w 509"/>
                    <a:gd name="T75" fmla="*/ 110 h 508"/>
                    <a:gd name="T76" fmla="*/ 53 w 509"/>
                    <a:gd name="T77" fmla="*/ 193 h 508"/>
                    <a:gd name="T78" fmla="*/ 296 w 509"/>
                    <a:gd name="T79" fmla="*/ 485 h 508"/>
                    <a:gd name="T80" fmla="*/ 271 w 509"/>
                    <a:gd name="T81" fmla="*/ 488 h 508"/>
                    <a:gd name="T82" fmla="*/ 271 w 509"/>
                    <a:gd name="T83" fmla="*/ 488 h 508"/>
                    <a:gd name="T84" fmla="*/ 203 w 509"/>
                    <a:gd name="T85" fmla="*/ 481 h 508"/>
                    <a:gd name="T86" fmla="*/ 205 w 509"/>
                    <a:gd name="T87" fmla="*/ 460 h 508"/>
                    <a:gd name="T88" fmla="*/ 157 w 509"/>
                    <a:gd name="T89" fmla="*/ 448 h 508"/>
                    <a:gd name="T90" fmla="*/ 125 w 509"/>
                    <a:gd name="T91" fmla="*/ 434 h 508"/>
                    <a:gd name="T92" fmla="*/ 58 w 509"/>
                    <a:gd name="T93" fmla="*/ 285 h 508"/>
                    <a:gd name="T94" fmla="*/ 50 w 509"/>
                    <a:gd name="T95" fmla="*/ 258 h 508"/>
                    <a:gd name="T96" fmla="*/ 126 w 509"/>
                    <a:gd name="T97" fmla="*/ 442 h 508"/>
                    <a:gd name="T98" fmla="*/ 217 w 509"/>
                    <a:gd name="T99" fmla="*/ 461 h 508"/>
                    <a:gd name="T100" fmla="*/ 327 w 509"/>
                    <a:gd name="T101" fmla="*/ 478 h 508"/>
                    <a:gd name="T102" fmla="*/ 349 w 509"/>
                    <a:gd name="T103" fmla="*/ 4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9" h="508">
                      <a:moveTo>
                        <a:pt x="498" y="210"/>
                      </a:moveTo>
                      <a:cubicBezTo>
                        <a:pt x="493" y="185"/>
                        <a:pt x="480" y="161"/>
                        <a:pt x="467" y="142"/>
                      </a:cubicBezTo>
                      <a:cubicBezTo>
                        <a:pt x="457" y="128"/>
                        <a:pt x="439" y="100"/>
                        <a:pt x="420" y="89"/>
                      </a:cubicBezTo>
                      <a:cubicBezTo>
                        <a:pt x="395" y="59"/>
                        <a:pt x="361" y="38"/>
                        <a:pt x="322" y="25"/>
                      </a:cubicBezTo>
                      <a:cubicBezTo>
                        <a:pt x="247" y="0"/>
                        <a:pt x="166" y="4"/>
                        <a:pt x="104" y="43"/>
                      </a:cubicBezTo>
                      <a:cubicBezTo>
                        <a:pt x="103" y="42"/>
                        <a:pt x="102" y="43"/>
                        <a:pt x="102" y="44"/>
                      </a:cubicBezTo>
                      <a:cubicBezTo>
                        <a:pt x="72" y="64"/>
                        <a:pt x="47" y="92"/>
                        <a:pt x="30" y="130"/>
                      </a:cubicBezTo>
                      <a:cubicBezTo>
                        <a:pt x="1" y="194"/>
                        <a:pt x="0" y="279"/>
                        <a:pt x="32" y="345"/>
                      </a:cubicBezTo>
                      <a:cubicBezTo>
                        <a:pt x="43" y="385"/>
                        <a:pt x="78" y="423"/>
                        <a:pt x="109" y="447"/>
                      </a:cubicBezTo>
                      <a:cubicBezTo>
                        <a:pt x="129" y="463"/>
                        <a:pt x="163" y="487"/>
                        <a:pt x="194" y="492"/>
                      </a:cubicBezTo>
                      <a:cubicBezTo>
                        <a:pt x="200" y="496"/>
                        <a:pt x="207" y="498"/>
                        <a:pt x="214" y="501"/>
                      </a:cubicBezTo>
                      <a:cubicBezTo>
                        <a:pt x="220" y="502"/>
                        <a:pt x="227" y="504"/>
                        <a:pt x="233" y="503"/>
                      </a:cubicBezTo>
                      <a:cubicBezTo>
                        <a:pt x="270" y="508"/>
                        <a:pt x="316" y="497"/>
                        <a:pt x="348" y="486"/>
                      </a:cubicBezTo>
                      <a:cubicBezTo>
                        <a:pt x="390" y="471"/>
                        <a:pt x="425" y="442"/>
                        <a:pt x="454" y="408"/>
                      </a:cubicBezTo>
                      <a:cubicBezTo>
                        <a:pt x="482" y="376"/>
                        <a:pt x="498" y="343"/>
                        <a:pt x="504" y="301"/>
                      </a:cubicBezTo>
                      <a:cubicBezTo>
                        <a:pt x="508" y="276"/>
                        <a:pt x="509" y="238"/>
                        <a:pt x="498" y="210"/>
                      </a:cubicBezTo>
                      <a:close/>
                      <a:moveTo>
                        <a:pt x="492" y="292"/>
                      </a:moveTo>
                      <a:cubicBezTo>
                        <a:pt x="491" y="296"/>
                        <a:pt x="490" y="300"/>
                        <a:pt x="490" y="304"/>
                      </a:cubicBezTo>
                      <a:cubicBezTo>
                        <a:pt x="480" y="297"/>
                        <a:pt x="470" y="293"/>
                        <a:pt x="458" y="291"/>
                      </a:cubicBezTo>
                      <a:cubicBezTo>
                        <a:pt x="460" y="283"/>
                        <a:pt x="461" y="274"/>
                        <a:pt x="462" y="266"/>
                      </a:cubicBezTo>
                      <a:cubicBezTo>
                        <a:pt x="467" y="268"/>
                        <a:pt x="472" y="270"/>
                        <a:pt x="478" y="272"/>
                      </a:cubicBezTo>
                      <a:cubicBezTo>
                        <a:pt x="483" y="274"/>
                        <a:pt x="488" y="277"/>
                        <a:pt x="492" y="281"/>
                      </a:cubicBezTo>
                      <a:cubicBezTo>
                        <a:pt x="492" y="284"/>
                        <a:pt x="492" y="288"/>
                        <a:pt x="492" y="292"/>
                      </a:cubicBezTo>
                      <a:close/>
                      <a:moveTo>
                        <a:pt x="469" y="363"/>
                      </a:moveTo>
                      <a:cubicBezTo>
                        <a:pt x="468" y="363"/>
                        <a:pt x="467" y="362"/>
                        <a:pt x="466" y="361"/>
                      </a:cubicBezTo>
                      <a:cubicBezTo>
                        <a:pt x="462" y="359"/>
                        <a:pt x="458" y="356"/>
                        <a:pt x="454" y="353"/>
                      </a:cubicBezTo>
                      <a:cubicBezTo>
                        <a:pt x="451" y="350"/>
                        <a:pt x="448" y="347"/>
                        <a:pt x="445" y="344"/>
                      </a:cubicBezTo>
                      <a:cubicBezTo>
                        <a:pt x="444" y="344"/>
                        <a:pt x="443" y="343"/>
                        <a:pt x="442" y="342"/>
                      </a:cubicBezTo>
                      <a:cubicBezTo>
                        <a:pt x="445" y="336"/>
                        <a:pt x="448" y="329"/>
                        <a:pt x="450" y="321"/>
                      </a:cubicBezTo>
                      <a:cubicBezTo>
                        <a:pt x="453" y="324"/>
                        <a:pt x="455" y="326"/>
                        <a:pt x="458" y="328"/>
                      </a:cubicBezTo>
                      <a:cubicBezTo>
                        <a:pt x="463" y="332"/>
                        <a:pt x="470" y="339"/>
                        <a:pt x="476" y="341"/>
                      </a:cubicBezTo>
                      <a:cubicBezTo>
                        <a:pt x="479" y="342"/>
                        <a:pt x="482" y="338"/>
                        <a:pt x="480" y="336"/>
                      </a:cubicBezTo>
                      <a:cubicBezTo>
                        <a:pt x="475" y="331"/>
                        <a:pt x="468" y="328"/>
                        <a:pt x="462" y="325"/>
                      </a:cubicBezTo>
                      <a:cubicBezTo>
                        <a:pt x="459" y="323"/>
                        <a:pt x="455" y="321"/>
                        <a:pt x="451" y="318"/>
                      </a:cubicBezTo>
                      <a:cubicBezTo>
                        <a:pt x="454" y="310"/>
                        <a:pt x="456" y="303"/>
                        <a:pt x="457" y="294"/>
                      </a:cubicBezTo>
                      <a:cubicBezTo>
                        <a:pt x="467" y="299"/>
                        <a:pt x="478" y="304"/>
                        <a:pt x="486" y="311"/>
                      </a:cubicBezTo>
                      <a:cubicBezTo>
                        <a:pt x="486" y="312"/>
                        <a:pt x="487" y="312"/>
                        <a:pt x="488" y="312"/>
                      </a:cubicBezTo>
                      <a:cubicBezTo>
                        <a:pt x="484" y="331"/>
                        <a:pt x="478" y="347"/>
                        <a:pt x="469" y="363"/>
                      </a:cubicBezTo>
                      <a:close/>
                      <a:moveTo>
                        <a:pt x="443" y="401"/>
                      </a:moveTo>
                      <a:cubicBezTo>
                        <a:pt x="433" y="395"/>
                        <a:pt x="425" y="389"/>
                        <a:pt x="415" y="384"/>
                      </a:cubicBezTo>
                      <a:cubicBezTo>
                        <a:pt x="420" y="379"/>
                        <a:pt x="425" y="372"/>
                        <a:pt x="429" y="366"/>
                      </a:cubicBezTo>
                      <a:cubicBezTo>
                        <a:pt x="431" y="369"/>
                        <a:pt x="434" y="373"/>
                        <a:pt x="438" y="376"/>
                      </a:cubicBezTo>
                      <a:cubicBezTo>
                        <a:pt x="441" y="379"/>
                        <a:pt x="444" y="382"/>
                        <a:pt x="447" y="385"/>
                      </a:cubicBezTo>
                      <a:cubicBezTo>
                        <a:pt x="448" y="387"/>
                        <a:pt x="449" y="389"/>
                        <a:pt x="451" y="391"/>
                      </a:cubicBezTo>
                      <a:cubicBezTo>
                        <a:pt x="448" y="394"/>
                        <a:pt x="446" y="398"/>
                        <a:pt x="443" y="401"/>
                      </a:cubicBezTo>
                      <a:close/>
                      <a:moveTo>
                        <a:pt x="427" y="418"/>
                      </a:moveTo>
                      <a:cubicBezTo>
                        <a:pt x="419" y="411"/>
                        <a:pt x="410" y="405"/>
                        <a:pt x="401" y="400"/>
                      </a:cubicBezTo>
                      <a:cubicBezTo>
                        <a:pt x="405" y="396"/>
                        <a:pt x="409" y="392"/>
                        <a:pt x="413" y="387"/>
                      </a:cubicBezTo>
                      <a:cubicBezTo>
                        <a:pt x="421" y="394"/>
                        <a:pt x="429" y="400"/>
                        <a:pt x="438" y="406"/>
                      </a:cubicBezTo>
                      <a:cubicBezTo>
                        <a:pt x="435" y="410"/>
                        <a:pt x="431" y="414"/>
                        <a:pt x="427" y="418"/>
                      </a:cubicBezTo>
                      <a:close/>
                      <a:moveTo>
                        <a:pt x="412" y="432"/>
                      </a:moveTo>
                      <a:cubicBezTo>
                        <a:pt x="404" y="425"/>
                        <a:pt x="394" y="419"/>
                        <a:pt x="384" y="415"/>
                      </a:cubicBezTo>
                      <a:cubicBezTo>
                        <a:pt x="389" y="411"/>
                        <a:pt x="393" y="407"/>
                        <a:pt x="398" y="403"/>
                      </a:cubicBezTo>
                      <a:cubicBezTo>
                        <a:pt x="405" y="410"/>
                        <a:pt x="413" y="417"/>
                        <a:pt x="422" y="423"/>
                      </a:cubicBezTo>
                      <a:cubicBezTo>
                        <a:pt x="418" y="426"/>
                        <a:pt x="415" y="429"/>
                        <a:pt x="412" y="432"/>
                      </a:cubicBezTo>
                      <a:close/>
                      <a:moveTo>
                        <a:pt x="388" y="449"/>
                      </a:moveTo>
                      <a:cubicBezTo>
                        <a:pt x="384" y="445"/>
                        <a:pt x="377" y="441"/>
                        <a:pt x="372" y="438"/>
                      </a:cubicBezTo>
                      <a:cubicBezTo>
                        <a:pt x="368" y="436"/>
                        <a:pt x="365" y="433"/>
                        <a:pt x="361" y="431"/>
                      </a:cubicBezTo>
                      <a:cubicBezTo>
                        <a:pt x="367" y="428"/>
                        <a:pt x="373" y="423"/>
                        <a:pt x="379" y="419"/>
                      </a:cubicBezTo>
                      <a:cubicBezTo>
                        <a:pt x="389" y="423"/>
                        <a:pt x="397" y="431"/>
                        <a:pt x="406" y="437"/>
                      </a:cubicBezTo>
                      <a:cubicBezTo>
                        <a:pt x="400" y="441"/>
                        <a:pt x="394" y="446"/>
                        <a:pt x="388" y="449"/>
                      </a:cubicBezTo>
                      <a:close/>
                      <a:moveTo>
                        <a:pt x="346" y="456"/>
                      </a:moveTo>
                      <a:cubicBezTo>
                        <a:pt x="341" y="453"/>
                        <a:pt x="336" y="450"/>
                        <a:pt x="332" y="446"/>
                      </a:cubicBezTo>
                      <a:cubicBezTo>
                        <a:pt x="340" y="443"/>
                        <a:pt x="348" y="439"/>
                        <a:pt x="356" y="434"/>
                      </a:cubicBezTo>
                      <a:cubicBezTo>
                        <a:pt x="359" y="437"/>
                        <a:pt x="363" y="439"/>
                        <a:pt x="366" y="442"/>
                      </a:cubicBezTo>
                      <a:cubicBezTo>
                        <a:pt x="371" y="446"/>
                        <a:pt x="375" y="450"/>
                        <a:pt x="380" y="454"/>
                      </a:cubicBezTo>
                      <a:cubicBezTo>
                        <a:pt x="373" y="459"/>
                        <a:pt x="366" y="462"/>
                        <a:pt x="358" y="466"/>
                      </a:cubicBezTo>
                      <a:cubicBezTo>
                        <a:pt x="355" y="462"/>
                        <a:pt x="349" y="459"/>
                        <a:pt x="346" y="456"/>
                      </a:cubicBezTo>
                      <a:close/>
                      <a:moveTo>
                        <a:pt x="446" y="375"/>
                      </a:moveTo>
                      <a:cubicBezTo>
                        <a:pt x="441" y="371"/>
                        <a:pt x="436" y="366"/>
                        <a:pt x="431" y="362"/>
                      </a:cubicBezTo>
                      <a:cubicBezTo>
                        <a:pt x="434" y="357"/>
                        <a:pt x="437" y="351"/>
                        <a:pt x="440" y="346"/>
                      </a:cubicBezTo>
                      <a:cubicBezTo>
                        <a:pt x="440" y="347"/>
                        <a:pt x="441" y="347"/>
                        <a:pt x="441" y="348"/>
                      </a:cubicBezTo>
                      <a:cubicBezTo>
                        <a:pt x="444" y="352"/>
                        <a:pt x="447" y="355"/>
                        <a:pt x="451" y="358"/>
                      </a:cubicBezTo>
                      <a:cubicBezTo>
                        <a:pt x="455" y="362"/>
                        <a:pt x="460" y="368"/>
                        <a:pt x="466" y="369"/>
                      </a:cubicBezTo>
                      <a:cubicBezTo>
                        <a:pt x="463" y="374"/>
                        <a:pt x="459" y="379"/>
                        <a:pt x="456" y="384"/>
                      </a:cubicBezTo>
                      <a:cubicBezTo>
                        <a:pt x="453" y="380"/>
                        <a:pt x="449" y="377"/>
                        <a:pt x="446" y="375"/>
                      </a:cubicBezTo>
                      <a:close/>
                      <a:moveTo>
                        <a:pt x="486" y="215"/>
                      </a:moveTo>
                      <a:cubicBezTo>
                        <a:pt x="487" y="219"/>
                        <a:pt x="488" y="224"/>
                        <a:pt x="489" y="229"/>
                      </a:cubicBezTo>
                      <a:cubicBezTo>
                        <a:pt x="481" y="224"/>
                        <a:pt x="472" y="222"/>
                        <a:pt x="463" y="221"/>
                      </a:cubicBezTo>
                      <a:cubicBezTo>
                        <a:pt x="463" y="216"/>
                        <a:pt x="463" y="211"/>
                        <a:pt x="463" y="207"/>
                      </a:cubicBezTo>
                      <a:cubicBezTo>
                        <a:pt x="465" y="207"/>
                        <a:pt x="468" y="208"/>
                        <a:pt x="470" y="208"/>
                      </a:cubicBezTo>
                      <a:cubicBezTo>
                        <a:pt x="475" y="210"/>
                        <a:pt x="480" y="213"/>
                        <a:pt x="486" y="215"/>
                      </a:cubicBezTo>
                      <a:cubicBezTo>
                        <a:pt x="486" y="215"/>
                        <a:pt x="486" y="215"/>
                        <a:pt x="486" y="215"/>
                      </a:cubicBezTo>
                      <a:close/>
                      <a:moveTo>
                        <a:pt x="464" y="224"/>
                      </a:moveTo>
                      <a:cubicBezTo>
                        <a:pt x="472" y="226"/>
                        <a:pt x="481" y="229"/>
                        <a:pt x="488" y="234"/>
                      </a:cubicBezTo>
                      <a:cubicBezTo>
                        <a:pt x="488" y="235"/>
                        <a:pt x="489" y="235"/>
                        <a:pt x="490" y="235"/>
                      </a:cubicBezTo>
                      <a:cubicBezTo>
                        <a:pt x="490" y="240"/>
                        <a:pt x="491" y="245"/>
                        <a:pt x="491" y="249"/>
                      </a:cubicBezTo>
                      <a:cubicBezTo>
                        <a:pt x="482" y="246"/>
                        <a:pt x="473" y="245"/>
                        <a:pt x="463" y="242"/>
                      </a:cubicBezTo>
                      <a:cubicBezTo>
                        <a:pt x="464" y="236"/>
                        <a:pt x="464" y="230"/>
                        <a:pt x="464" y="224"/>
                      </a:cubicBezTo>
                      <a:close/>
                      <a:moveTo>
                        <a:pt x="485" y="208"/>
                      </a:moveTo>
                      <a:cubicBezTo>
                        <a:pt x="479" y="205"/>
                        <a:pt x="470" y="204"/>
                        <a:pt x="462" y="203"/>
                      </a:cubicBezTo>
                      <a:cubicBezTo>
                        <a:pt x="462" y="199"/>
                        <a:pt x="461" y="195"/>
                        <a:pt x="461" y="190"/>
                      </a:cubicBezTo>
                      <a:cubicBezTo>
                        <a:pt x="467" y="194"/>
                        <a:pt x="473" y="197"/>
                        <a:pt x="479" y="201"/>
                      </a:cubicBezTo>
                      <a:cubicBezTo>
                        <a:pt x="482" y="203"/>
                        <a:pt x="485" y="198"/>
                        <a:pt x="482" y="196"/>
                      </a:cubicBezTo>
                      <a:cubicBezTo>
                        <a:pt x="476" y="191"/>
                        <a:pt x="468" y="189"/>
                        <a:pt x="460" y="186"/>
                      </a:cubicBezTo>
                      <a:cubicBezTo>
                        <a:pt x="460" y="181"/>
                        <a:pt x="459" y="177"/>
                        <a:pt x="458" y="172"/>
                      </a:cubicBezTo>
                      <a:cubicBezTo>
                        <a:pt x="461" y="174"/>
                        <a:pt x="464" y="176"/>
                        <a:pt x="468" y="178"/>
                      </a:cubicBezTo>
                      <a:cubicBezTo>
                        <a:pt x="472" y="181"/>
                        <a:pt x="476" y="184"/>
                        <a:pt x="480" y="184"/>
                      </a:cubicBezTo>
                      <a:cubicBezTo>
                        <a:pt x="481" y="185"/>
                        <a:pt x="481" y="186"/>
                        <a:pt x="482" y="187"/>
                      </a:cubicBezTo>
                      <a:cubicBezTo>
                        <a:pt x="483" y="194"/>
                        <a:pt x="484" y="201"/>
                        <a:pt x="485" y="208"/>
                      </a:cubicBezTo>
                      <a:close/>
                      <a:moveTo>
                        <a:pt x="476" y="177"/>
                      </a:moveTo>
                      <a:cubicBezTo>
                        <a:pt x="474" y="176"/>
                        <a:pt x="473" y="176"/>
                        <a:pt x="472" y="175"/>
                      </a:cubicBezTo>
                      <a:cubicBezTo>
                        <a:pt x="467" y="173"/>
                        <a:pt x="462" y="171"/>
                        <a:pt x="457" y="168"/>
                      </a:cubicBezTo>
                      <a:cubicBezTo>
                        <a:pt x="457" y="166"/>
                        <a:pt x="456" y="163"/>
                        <a:pt x="455" y="161"/>
                      </a:cubicBezTo>
                      <a:cubicBezTo>
                        <a:pt x="458" y="162"/>
                        <a:pt x="460" y="163"/>
                        <a:pt x="463" y="164"/>
                      </a:cubicBezTo>
                      <a:cubicBezTo>
                        <a:pt x="465" y="164"/>
                        <a:pt x="467" y="165"/>
                        <a:pt x="469" y="166"/>
                      </a:cubicBezTo>
                      <a:cubicBezTo>
                        <a:pt x="471" y="170"/>
                        <a:pt x="474" y="173"/>
                        <a:pt x="476" y="177"/>
                      </a:cubicBezTo>
                      <a:close/>
                      <a:moveTo>
                        <a:pt x="462" y="263"/>
                      </a:moveTo>
                      <a:cubicBezTo>
                        <a:pt x="463" y="257"/>
                        <a:pt x="463" y="252"/>
                        <a:pt x="463" y="246"/>
                      </a:cubicBezTo>
                      <a:cubicBezTo>
                        <a:pt x="473" y="250"/>
                        <a:pt x="483" y="253"/>
                        <a:pt x="492" y="257"/>
                      </a:cubicBezTo>
                      <a:cubicBezTo>
                        <a:pt x="492" y="262"/>
                        <a:pt x="492" y="267"/>
                        <a:pt x="492" y="272"/>
                      </a:cubicBezTo>
                      <a:cubicBezTo>
                        <a:pt x="484" y="267"/>
                        <a:pt x="471" y="265"/>
                        <a:pt x="462" y="263"/>
                      </a:cubicBezTo>
                      <a:close/>
                      <a:moveTo>
                        <a:pt x="453" y="144"/>
                      </a:moveTo>
                      <a:cubicBezTo>
                        <a:pt x="457" y="149"/>
                        <a:pt x="461" y="155"/>
                        <a:pt x="465" y="160"/>
                      </a:cubicBezTo>
                      <a:cubicBezTo>
                        <a:pt x="464" y="160"/>
                        <a:pt x="463" y="160"/>
                        <a:pt x="462" y="159"/>
                      </a:cubicBezTo>
                      <a:cubicBezTo>
                        <a:pt x="459" y="159"/>
                        <a:pt x="457" y="158"/>
                        <a:pt x="455" y="158"/>
                      </a:cubicBezTo>
                      <a:cubicBezTo>
                        <a:pt x="454" y="157"/>
                        <a:pt x="454" y="155"/>
                        <a:pt x="454" y="154"/>
                      </a:cubicBezTo>
                      <a:cubicBezTo>
                        <a:pt x="452" y="148"/>
                        <a:pt x="450" y="143"/>
                        <a:pt x="448" y="138"/>
                      </a:cubicBezTo>
                      <a:cubicBezTo>
                        <a:pt x="450" y="140"/>
                        <a:pt x="451" y="142"/>
                        <a:pt x="453" y="144"/>
                      </a:cubicBezTo>
                      <a:close/>
                      <a:moveTo>
                        <a:pt x="28" y="174"/>
                      </a:moveTo>
                      <a:cubicBezTo>
                        <a:pt x="38" y="136"/>
                        <a:pt x="59" y="101"/>
                        <a:pt x="87" y="74"/>
                      </a:cubicBezTo>
                      <a:cubicBezTo>
                        <a:pt x="93" y="80"/>
                        <a:pt x="102" y="84"/>
                        <a:pt x="110" y="85"/>
                      </a:cubicBezTo>
                      <a:cubicBezTo>
                        <a:pt x="111" y="86"/>
                        <a:pt x="112" y="84"/>
                        <a:pt x="110" y="83"/>
                      </a:cubicBezTo>
                      <a:cubicBezTo>
                        <a:pt x="102" y="81"/>
                        <a:pt x="97" y="76"/>
                        <a:pt x="90" y="71"/>
                      </a:cubicBezTo>
                      <a:cubicBezTo>
                        <a:pt x="95" y="66"/>
                        <a:pt x="101" y="62"/>
                        <a:pt x="107" y="57"/>
                      </a:cubicBezTo>
                      <a:cubicBezTo>
                        <a:pt x="108" y="57"/>
                        <a:pt x="109" y="56"/>
                        <a:pt x="109" y="56"/>
                      </a:cubicBezTo>
                      <a:cubicBezTo>
                        <a:pt x="114" y="61"/>
                        <a:pt x="120" y="65"/>
                        <a:pt x="125" y="69"/>
                      </a:cubicBezTo>
                      <a:cubicBezTo>
                        <a:pt x="126" y="70"/>
                        <a:pt x="127" y="69"/>
                        <a:pt x="126" y="68"/>
                      </a:cubicBezTo>
                      <a:cubicBezTo>
                        <a:pt x="123" y="64"/>
                        <a:pt x="119" y="60"/>
                        <a:pt x="116" y="56"/>
                      </a:cubicBezTo>
                      <a:cubicBezTo>
                        <a:pt x="115" y="55"/>
                        <a:pt x="114" y="54"/>
                        <a:pt x="113" y="53"/>
                      </a:cubicBezTo>
                      <a:cubicBezTo>
                        <a:pt x="159" y="21"/>
                        <a:pt x="215" y="19"/>
                        <a:pt x="269" y="27"/>
                      </a:cubicBezTo>
                      <a:cubicBezTo>
                        <a:pt x="329" y="36"/>
                        <a:pt x="383" y="61"/>
                        <a:pt x="417" y="111"/>
                      </a:cubicBezTo>
                      <a:cubicBezTo>
                        <a:pt x="406" y="102"/>
                        <a:pt x="385" y="103"/>
                        <a:pt x="373" y="100"/>
                      </a:cubicBezTo>
                      <a:cubicBezTo>
                        <a:pt x="372" y="100"/>
                        <a:pt x="372" y="101"/>
                        <a:pt x="373" y="101"/>
                      </a:cubicBezTo>
                      <a:cubicBezTo>
                        <a:pt x="380" y="104"/>
                        <a:pt x="388" y="106"/>
                        <a:pt x="396" y="108"/>
                      </a:cubicBezTo>
                      <a:cubicBezTo>
                        <a:pt x="401" y="109"/>
                        <a:pt x="406" y="111"/>
                        <a:pt x="410" y="113"/>
                      </a:cubicBezTo>
                      <a:cubicBezTo>
                        <a:pt x="414" y="115"/>
                        <a:pt x="417" y="118"/>
                        <a:pt x="421" y="121"/>
                      </a:cubicBezTo>
                      <a:cubicBezTo>
                        <a:pt x="421" y="121"/>
                        <a:pt x="423" y="121"/>
                        <a:pt x="423" y="120"/>
                      </a:cubicBezTo>
                      <a:cubicBezTo>
                        <a:pt x="424" y="121"/>
                        <a:pt x="425" y="122"/>
                        <a:pt x="425" y="123"/>
                      </a:cubicBezTo>
                      <a:cubicBezTo>
                        <a:pt x="432" y="136"/>
                        <a:pt x="438" y="149"/>
                        <a:pt x="441" y="163"/>
                      </a:cubicBezTo>
                      <a:cubicBezTo>
                        <a:pt x="435" y="149"/>
                        <a:pt x="413" y="150"/>
                        <a:pt x="401" y="144"/>
                      </a:cubicBezTo>
                      <a:cubicBezTo>
                        <a:pt x="400" y="144"/>
                        <a:pt x="399" y="145"/>
                        <a:pt x="400" y="146"/>
                      </a:cubicBezTo>
                      <a:cubicBezTo>
                        <a:pt x="414" y="152"/>
                        <a:pt x="438" y="151"/>
                        <a:pt x="442" y="169"/>
                      </a:cubicBezTo>
                      <a:cubicBezTo>
                        <a:pt x="442" y="170"/>
                        <a:pt x="443" y="170"/>
                        <a:pt x="443" y="169"/>
                      </a:cubicBezTo>
                      <a:cubicBezTo>
                        <a:pt x="456" y="224"/>
                        <a:pt x="447" y="286"/>
                        <a:pt x="428" y="336"/>
                      </a:cubicBezTo>
                      <a:cubicBezTo>
                        <a:pt x="421" y="356"/>
                        <a:pt x="409" y="373"/>
                        <a:pt x="394" y="388"/>
                      </a:cubicBezTo>
                      <a:cubicBezTo>
                        <a:pt x="394" y="386"/>
                        <a:pt x="394" y="384"/>
                        <a:pt x="394" y="382"/>
                      </a:cubicBezTo>
                      <a:cubicBezTo>
                        <a:pt x="394" y="377"/>
                        <a:pt x="394" y="373"/>
                        <a:pt x="394" y="368"/>
                      </a:cubicBezTo>
                      <a:cubicBezTo>
                        <a:pt x="394" y="367"/>
                        <a:pt x="392" y="367"/>
                        <a:pt x="391" y="368"/>
                      </a:cubicBezTo>
                      <a:cubicBezTo>
                        <a:pt x="391" y="373"/>
                        <a:pt x="391" y="377"/>
                        <a:pt x="390" y="382"/>
                      </a:cubicBezTo>
                      <a:cubicBezTo>
                        <a:pt x="390" y="385"/>
                        <a:pt x="389" y="389"/>
                        <a:pt x="390" y="392"/>
                      </a:cubicBezTo>
                      <a:cubicBezTo>
                        <a:pt x="382" y="399"/>
                        <a:pt x="374" y="406"/>
                        <a:pt x="366" y="411"/>
                      </a:cubicBezTo>
                      <a:cubicBezTo>
                        <a:pt x="366" y="405"/>
                        <a:pt x="366" y="400"/>
                        <a:pt x="366" y="394"/>
                      </a:cubicBezTo>
                      <a:cubicBezTo>
                        <a:pt x="366" y="393"/>
                        <a:pt x="365" y="393"/>
                        <a:pt x="365" y="394"/>
                      </a:cubicBezTo>
                      <a:cubicBezTo>
                        <a:pt x="363" y="411"/>
                        <a:pt x="363" y="411"/>
                        <a:pt x="363" y="411"/>
                      </a:cubicBezTo>
                      <a:cubicBezTo>
                        <a:pt x="363" y="412"/>
                        <a:pt x="363" y="413"/>
                        <a:pt x="362" y="414"/>
                      </a:cubicBezTo>
                      <a:cubicBezTo>
                        <a:pt x="351" y="421"/>
                        <a:pt x="338" y="428"/>
                        <a:pt x="326" y="433"/>
                      </a:cubicBezTo>
                      <a:cubicBezTo>
                        <a:pt x="328" y="424"/>
                        <a:pt x="331" y="415"/>
                        <a:pt x="336" y="406"/>
                      </a:cubicBezTo>
                      <a:cubicBezTo>
                        <a:pt x="337" y="405"/>
                        <a:pt x="334" y="403"/>
                        <a:pt x="334" y="405"/>
                      </a:cubicBezTo>
                      <a:cubicBezTo>
                        <a:pt x="328" y="414"/>
                        <a:pt x="325" y="424"/>
                        <a:pt x="323" y="435"/>
                      </a:cubicBezTo>
                      <a:cubicBezTo>
                        <a:pt x="308" y="440"/>
                        <a:pt x="293" y="445"/>
                        <a:pt x="279" y="448"/>
                      </a:cubicBezTo>
                      <a:cubicBezTo>
                        <a:pt x="244" y="454"/>
                        <a:pt x="211" y="450"/>
                        <a:pt x="179" y="440"/>
                      </a:cubicBezTo>
                      <a:cubicBezTo>
                        <a:pt x="179" y="440"/>
                        <a:pt x="178" y="439"/>
                        <a:pt x="178" y="439"/>
                      </a:cubicBezTo>
                      <a:cubicBezTo>
                        <a:pt x="165" y="433"/>
                        <a:pt x="151" y="429"/>
                        <a:pt x="138" y="424"/>
                      </a:cubicBezTo>
                      <a:cubicBezTo>
                        <a:pt x="127" y="418"/>
                        <a:pt x="116" y="412"/>
                        <a:pt x="105" y="406"/>
                      </a:cubicBezTo>
                      <a:cubicBezTo>
                        <a:pt x="107" y="399"/>
                        <a:pt x="108" y="393"/>
                        <a:pt x="111" y="386"/>
                      </a:cubicBezTo>
                      <a:cubicBezTo>
                        <a:pt x="111" y="385"/>
                        <a:pt x="110" y="385"/>
                        <a:pt x="109" y="386"/>
                      </a:cubicBezTo>
                      <a:cubicBezTo>
                        <a:pt x="106" y="392"/>
                        <a:pt x="104" y="398"/>
                        <a:pt x="102" y="405"/>
                      </a:cubicBezTo>
                      <a:cubicBezTo>
                        <a:pt x="98" y="402"/>
                        <a:pt x="94" y="400"/>
                        <a:pt x="90" y="397"/>
                      </a:cubicBezTo>
                      <a:cubicBezTo>
                        <a:pt x="77" y="386"/>
                        <a:pt x="66" y="371"/>
                        <a:pt x="56" y="356"/>
                      </a:cubicBezTo>
                      <a:cubicBezTo>
                        <a:pt x="61" y="346"/>
                        <a:pt x="66" y="337"/>
                        <a:pt x="69" y="326"/>
                      </a:cubicBezTo>
                      <a:cubicBezTo>
                        <a:pt x="69" y="326"/>
                        <a:pt x="68" y="325"/>
                        <a:pt x="68" y="326"/>
                      </a:cubicBezTo>
                      <a:cubicBezTo>
                        <a:pt x="65" y="336"/>
                        <a:pt x="60" y="346"/>
                        <a:pt x="55" y="355"/>
                      </a:cubicBezTo>
                      <a:cubicBezTo>
                        <a:pt x="52" y="349"/>
                        <a:pt x="49" y="343"/>
                        <a:pt x="45" y="337"/>
                      </a:cubicBezTo>
                      <a:cubicBezTo>
                        <a:pt x="43" y="332"/>
                        <a:pt x="40" y="327"/>
                        <a:pt x="38" y="322"/>
                      </a:cubicBezTo>
                      <a:cubicBezTo>
                        <a:pt x="45" y="310"/>
                        <a:pt x="53" y="299"/>
                        <a:pt x="58" y="286"/>
                      </a:cubicBezTo>
                      <a:cubicBezTo>
                        <a:pt x="62" y="294"/>
                        <a:pt x="65" y="301"/>
                        <a:pt x="70" y="308"/>
                      </a:cubicBezTo>
                      <a:cubicBezTo>
                        <a:pt x="78" y="321"/>
                        <a:pt x="85" y="337"/>
                        <a:pt x="94" y="351"/>
                      </a:cubicBezTo>
                      <a:cubicBezTo>
                        <a:pt x="89" y="360"/>
                        <a:pt x="86" y="370"/>
                        <a:pt x="83" y="380"/>
                      </a:cubicBezTo>
                      <a:cubicBezTo>
                        <a:pt x="82" y="381"/>
                        <a:pt x="85" y="382"/>
                        <a:pt x="85" y="380"/>
                      </a:cubicBezTo>
                      <a:cubicBezTo>
                        <a:pt x="88" y="371"/>
                        <a:pt x="91" y="362"/>
                        <a:pt x="95" y="353"/>
                      </a:cubicBezTo>
                      <a:cubicBezTo>
                        <a:pt x="98" y="359"/>
                        <a:pt x="102" y="363"/>
                        <a:pt x="106" y="368"/>
                      </a:cubicBezTo>
                      <a:cubicBezTo>
                        <a:pt x="123" y="387"/>
                        <a:pt x="143" y="395"/>
                        <a:pt x="167" y="402"/>
                      </a:cubicBezTo>
                      <a:cubicBezTo>
                        <a:pt x="169" y="403"/>
                        <a:pt x="170" y="400"/>
                        <a:pt x="168" y="399"/>
                      </a:cubicBezTo>
                      <a:cubicBezTo>
                        <a:pt x="152" y="388"/>
                        <a:pt x="132" y="383"/>
                        <a:pt x="117" y="369"/>
                      </a:cubicBezTo>
                      <a:cubicBezTo>
                        <a:pt x="102" y="355"/>
                        <a:pt x="98" y="334"/>
                        <a:pt x="86" y="318"/>
                      </a:cubicBezTo>
                      <a:cubicBezTo>
                        <a:pt x="59" y="281"/>
                        <a:pt x="48" y="240"/>
                        <a:pt x="61" y="196"/>
                      </a:cubicBezTo>
                      <a:cubicBezTo>
                        <a:pt x="76" y="142"/>
                        <a:pt x="132" y="45"/>
                        <a:pt x="198" y="50"/>
                      </a:cubicBezTo>
                      <a:cubicBezTo>
                        <a:pt x="202" y="50"/>
                        <a:pt x="202" y="45"/>
                        <a:pt x="198" y="44"/>
                      </a:cubicBezTo>
                      <a:cubicBezTo>
                        <a:pt x="156" y="40"/>
                        <a:pt x="120" y="71"/>
                        <a:pt x="94" y="110"/>
                      </a:cubicBezTo>
                      <a:cubicBezTo>
                        <a:pt x="94" y="110"/>
                        <a:pt x="94" y="110"/>
                        <a:pt x="94" y="110"/>
                      </a:cubicBezTo>
                      <a:cubicBezTo>
                        <a:pt x="86" y="107"/>
                        <a:pt x="77" y="104"/>
                        <a:pt x="71" y="98"/>
                      </a:cubicBezTo>
                      <a:cubicBezTo>
                        <a:pt x="69" y="96"/>
                        <a:pt x="66" y="99"/>
                        <a:pt x="68" y="100"/>
                      </a:cubicBezTo>
                      <a:cubicBezTo>
                        <a:pt x="76" y="106"/>
                        <a:pt x="85" y="109"/>
                        <a:pt x="94" y="110"/>
                      </a:cubicBezTo>
                      <a:cubicBezTo>
                        <a:pt x="74" y="138"/>
                        <a:pt x="60" y="169"/>
                        <a:pt x="53" y="193"/>
                      </a:cubicBezTo>
                      <a:cubicBezTo>
                        <a:pt x="46" y="214"/>
                        <a:pt x="45" y="236"/>
                        <a:pt x="49" y="257"/>
                      </a:cubicBezTo>
                      <a:cubicBezTo>
                        <a:pt x="44" y="261"/>
                        <a:pt x="38" y="265"/>
                        <a:pt x="32" y="269"/>
                      </a:cubicBezTo>
                      <a:cubicBezTo>
                        <a:pt x="30" y="270"/>
                        <a:pt x="27" y="272"/>
                        <a:pt x="24" y="275"/>
                      </a:cubicBezTo>
                      <a:cubicBezTo>
                        <a:pt x="18" y="242"/>
                        <a:pt x="20" y="207"/>
                        <a:pt x="28" y="174"/>
                      </a:cubicBezTo>
                      <a:close/>
                      <a:moveTo>
                        <a:pt x="296" y="485"/>
                      </a:moveTo>
                      <a:cubicBezTo>
                        <a:pt x="289" y="476"/>
                        <a:pt x="281" y="468"/>
                        <a:pt x="272" y="461"/>
                      </a:cubicBezTo>
                      <a:cubicBezTo>
                        <a:pt x="281" y="460"/>
                        <a:pt x="290" y="458"/>
                        <a:pt x="300" y="456"/>
                      </a:cubicBezTo>
                      <a:cubicBezTo>
                        <a:pt x="305" y="465"/>
                        <a:pt x="311" y="473"/>
                        <a:pt x="319" y="480"/>
                      </a:cubicBezTo>
                      <a:cubicBezTo>
                        <a:pt x="312" y="482"/>
                        <a:pt x="304" y="484"/>
                        <a:pt x="296" y="485"/>
                      </a:cubicBezTo>
                      <a:close/>
                      <a:moveTo>
                        <a:pt x="271" y="488"/>
                      </a:moveTo>
                      <a:cubicBezTo>
                        <a:pt x="267" y="483"/>
                        <a:pt x="263" y="478"/>
                        <a:pt x="259" y="473"/>
                      </a:cubicBezTo>
                      <a:cubicBezTo>
                        <a:pt x="256" y="470"/>
                        <a:pt x="253" y="466"/>
                        <a:pt x="250" y="463"/>
                      </a:cubicBezTo>
                      <a:cubicBezTo>
                        <a:pt x="256" y="462"/>
                        <a:pt x="263" y="462"/>
                        <a:pt x="269" y="461"/>
                      </a:cubicBezTo>
                      <a:cubicBezTo>
                        <a:pt x="277" y="469"/>
                        <a:pt x="283" y="478"/>
                        <a:pt x="289" y="486"/>
                      </a:cubicBezTo>
                      <a:cubicBezTo>
                        <a:pt x="283" y="487"/>
                        <a:pt x="277" y="488"/>
                        <a:pt x="271" y="488"/>
                      </a:cubicBezTo>
                      <a:close/>
                      <a:moveTo>
                        <a:pt x="205" y="460"/>
                      </a:moveTo>
                      <a:cubicBezTo>
                        <a:pt x="210" y="463"/>
                        <a:pt x="214" y="468"/>
                        <a:pt x="218" y="473"/>
                      </a:cubicBezTo>
                      <a:cubicBezTo>
                        <a:pt x="222" y="478"/>
                        <a:pt x="225" y="483"/>
                        <a:pt x="228" y="488"/>
                      </a:cubicBezTo>
                      <a:cubicBezTo>
                        <a:pt x="225" y="488"/>
                        <a:pt x="221" y="488"/>
                        <a:pt x="218" y="487"/>
                      </a:cubicBezTo>
                      <a:cubicBezTo>
                        <a:pt x="213" y="485"/>
                        <a:pt x="208" y="483"/>
                        <a:pt x="203" y="481"/>
                      </a:cubicBezTo>
                      <a:cubicBezTo>
                        <a:pt x="203" y="481"/>
                        <a:pt x="203" y="481"/>
                        <a:pt x="203" y="481"/>
                      </a:cubicBezTo>
                      <a:cubicBezTo>
                        <a:pt x="197" y="476"/>
                        <a:pt x="193" y="470"/>
                        <a:pt x="188" y="464"/>
                      </a:cubicBezTo>
                      <a:cubicBezTo>
                        <a:pt x="183" y="459"/>
                        <a:pt x="178" y="455"/>
                        <a:pt x="172" y="452"/>
                      </a:cubicBezTo>
                      <a:cubicBezTo>
                        <a:pt x="183" y="455"/>
                        <a:pt x="194" y="458"/>
                        <a:pt x="205" y="459"/>
                      </a:cubicBezTo>
                      <a:cubicBezTo>
                        <a:pt x="205" y="460"/>
                        <a:pt x="205" y="460"/>
                        <a:pt x="205" y="460"/>
                      </a:cubicBezTo>
                      <a:close/>
                      <a:moveTo>
                        <a:pt x="168" y="467"/>
                      </a:moveTo>
                      <a:cubicBezTo>
                        <a:pt x="161" y="459"/>
                        <a:pt x="155" y="452"/>
                        <a:pt x="150" y="444"/>
                      </a:cubicBezTo>
                      <a:cubicBezTo>
                        <a:pt x="153" y="446"/>
                        <a:pt x="157" y="447"/>
                        <a:pt x="160" y="448"/>
                      </a:cubicBezTo>
                      <a:cubicBezTo>
                        <a:pt x="159" y="448"/>
                        <a:pt x="158" y="448"/>
                        <a:pt x="157" y="448"/>
                      </a:cubicBezTo>
                      <a:cubicBezTo>
                        <a:pt x="157" y="448"/>
                        <a:pt x="156" y="448"/>
                        <a:pt x="157" y="448"/>
                      </a:cubicBezTo>
                      <a:cubicBezTo>
                        <a:pt x="171" y="450"/>
                        <a:pt x="180" y="465"/>
                        <a:pt x="188" y="475"/>
                      </a:cubicBezTo>
                      <a:cubicBezTo>
                        <a:pt x="181" y="473"/>
                        <a:pt x="174" y="470"/>
                        <a:pt x="168" y="467"/>
                      </a:cubicBezTo>
                      <a:close/>
                      <a:moveTo>
                        <a:pt x="135" y="449"/>
                      </a:moveTo>
                      <a:cubicBezTo>
                        <a:pt x="134" y="448"/>
                        <a:pt x="134" y="447"/>
                        <a:pt x="133" y="446"/>
                      </a:cubicBezTo>
                      <a:cubicBezTo>
                        <a:pt x="130" y="442"/>
                        <a:pt x="128" y="438"/>
                        <a:pt x="125" y="434"/>
                      </a:cubicBezTo>
                      <a:cubicBezTo>
                        <a:pt x="128" y="435"/>
                        <a:pt x="131" y="437"/>
                        <a:pt x="134" y="438"/>
                      </a:cubicBezTo>
                      <a:cubicBezTo>
                        <a:pt x="137" y="439"/>
                        <a:pt x="141" y="441"/>
                        <a:pt x="145" y="442"/>
                      </a:cubicBezTo>
                      <a:cubicBezTo>
                        <a:pt x="148" y="449"/>
                        <a:pt x="152" y="455"/>
                        <a:pt x="156" y="461"/>
                      </a:cubicBezTo>
                      <a:cubicBezTo>
                        <a:pt x="149" y="457"/>
                        <a:pt x="142" y="453"/>
                        <a:pt x="135" y="449"/>
                      </a:cubicBezTo>
                      <a:close/>
                      <a:moveTo>
                        <a:pt x="58" y="285"/>
                      </a:moveTo>
                      <a:cubicBezTo>
                        <a:pt x="53" y="297"/>
                        <a:pt x="43" y="307"/>
                        <a:pt x="36" y="318"/>
                      </a:cubicBezTo>
                      <a:cubicBezTo>
                        <a:pt x="32" y="306"/>
                        <a:pt x="28" y="294"/>
                        <a:pt x="26" y="282"/>
                      </a:cubicBezTo>
                      <a:cubicBezTo>
                        <a:pt x="26" y="281"/>
                        <a:pt x="27" y="280"/>
                        <a:pt x="28" y="279"/>
                      </a:cubicBezTo>
                      <a:cubicBezTo>
                        <a:pt x="30" y="275"/>
                        <a:pt x="33" y="273"/>
                        <a:pt x="36" y="270"/>
                      </a:cubicBezTo>
                      <a:cubicBezTo>
                        <a:pt x="40" y="266"/>
                        <a:pt x="45" y="263"/>
                        <a:pt x="50" y="258"/>
                      </a:cubicBezTo>
                      <a:cubicBezTo>
                        <a:pt x="52" y="268"/>
                        <a:pt x="54" y="276"/>
                        <a:pt x="58" y="285"/>
                      </a:cubicBezTo>
                      <a:close/>
                      <a:moveTo>
                        <a:pt x="102" y="423"/>
                      </a:moveTo>
                      <a:cubicBezTo>
                        <a:pt x="108" y="426"/>
                        <a:pt x="113" y="429"/>
                        <a:pt x="118" y="431"/>
                      </a:cubicBezTo>
                      <a:cubicBezTo>
                        <a:pt x="119" y="432"/>
                        <a:pt x="120" y="432"/>
                        <a:pt x="120" y="432"/>
                      </a:cubicBezTo>
                      <a:cubicBezTo>
                        <a:pt x="122" y="435"/>
                        <a:pt x="124" y="439"/>
                        <a:pt x="126" y="442"/>
                      </a:cubicBezTo>
                      <a:cubicBezTo>
                        <a:pt x="123" y="440"/>
                        <a:pt x="119" y="438"/>
                        <a:pt x="116" y="435"/>
                      </a:cubicBezTo>
                      <a:cubicBezTo>
                        <a:pt x="111" y="431"/>
                        <a:pt x="107" y="427"/>
                        <a:pt x="102" y="423"/>
                      </a:cubicBezTo>
                      <a:close/>
                      <a:moveTo>
                        <a:pt x="240" y="489"/>
                      </a:moveTo>
                      <a:cubicBezTo>
                        <a:pt x="235" y="482"/>
                        <a:pt x="229" y="474"/>
                        <a:pt x="223" y="468"/>
                      </a:cubicBezTo>
                      <a:cubicBezTo>
                        <a:pt x="222" y="466"/>
                        <a:pt x="220" y="464"/>
                        <a:pt x="217" y="461"/>
                      </a:cubicBezTo>
                      <a:cubicBezTo>
                        <a:pt x="226" y="462"/>
                        <a:pt x="235" y="463"/>
                        <a:pt x="244" y="463"/>
                      </a:cubicBezTo>
                      <a:cubicBezTo>
                        <a:pt x="247" y="468"/>
                        <a:pt x="251" y="474"/>
                        <a:pt x="255" y="479"/>
                      </a:cubicBezTo>
                      <a:cubicBezTo>
                        <a:pt x="257" y="482"/>
                        <a:pt x="259" y="486"/>
                        <a:pt x="260" y="489"/>
                      </a:cubicBezTo>
                      <a:cubicBezTo>
                        <a:pt x="254" y="489"/>
                        <a:pt x="247" y="489"/>
                        <a:pt x="240" y="489"/>
                      </a:cubicBezTo>
                      <a:close/>
                      <a:moveTo>
                        <a:pt x="327" y="478"/>
                      </a:moveTo>
                      <a:cubicBezTo>
                        <a:pt x="327" y="477"/>
                        <a:pt x="327" y="477"/>
                        <a:pt x="326" y="477"/>
                      </a:cubicBezTo>
                      <a:cubicBezTo>
                        <a:pt x="317" y="471"/>
                        <a:pt x="309" y="464"/>
                        <a:pt x="302" y="456"/>
                      </a:cubicBezTo>
                      <a:cubicBezTo>
                        <a:pt x="311" y="453"/>
                        <a:pt x="319" y="451"/>
                        <a:pt x="328" y="447"/>
                      </a:cubicBezTo>
                      <a:cubicBezTo>
                        <a:pt x="331" y="451"/>
                        <a:pt x="334" y="455"/>
                        <a:pt x="338" y="458"/>
                      </a:cubicBezTo>
                      <a:cubicBezTo>
                        <a:pt x="341" y="461"/>
                        <a:pt x="345" y="466"/>
                        <a:pt x="349" y="470"/>
                      </a:cubicBezTo>
                      <a:cubicBezTo>
                        <a:pt x="342" y="473"/>
                        <a:pt x="335" y="475"/>
                        <a:pt x="327" y="4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baseline="-25000" dirty="0">
                    <a:solidFill>
                      <a:schemeClr val="accent4"/>
                    </a:solidFill>
                    <a:latin typeface="Chalk Board" panose="02000500000000000000" pitchFamily="2" charset="0"/>
                  </a:endParaRPr>
                </a:p>
              </p:txBody>
            </p:sp>
            <p:sp>
              <p:nvSpPr>
                <p:cNvPr id="102" name="Freeform 189">
                  <a:extLst>
                    <a:ext uri="{FF2B5EF4-FFF2-40B4-BE49-F238E27FC236}">
                      <a16:creationId xmlns:a16="http://schemas.microsoft.com/office/drawing/2014/main" id="{5209BFCA-8E16-39DE-C9B8-7191715F27BD}"/>
                    </a:ext>
                  </a:extLst>
                </p:cNvPr>
                <p:cNvSpPr>
                  <a:spLocks/>
                </p:cNvSpPr>
                <p:nvPr/>
              </p:nvSpPr>
              <p:spPr bwMode="auto">
                <a:xfrm>
                  <a:off x="5438" y="3092"/>
                  <a:ext cx="6" cy="38"/>
                </a:xfrm>
                <a:custGeom>
                  <a:avLst/>
                  <a:gdLst>
                    <a:gd name="T0" fmla="*/ 5 w 5"/>
                    <a:gd name="T1" fmla="*/ 0 h 31"/>
                    <a:gd name="T2" fmla="*/ 0 w 5"/>
                    <a:gd name="T3" fmla="*/ 28 h 31"/>
                    <a:gd name="T4" fmla="*/ 4 w 5"/>
                    <a:gd name="T5" fmla="*/ 28 h 31"/>
                    <a:gd name="T6" fmla="*/ 5 w 5"/>
                    <a:gd name="T7" fmla="*/ 0 h 31"/>
                  </a:gdLst>
                  <a:ahLst/>
                  <a:cxnLst>
                    <a:cxn ang="0">
                      <a:pos x="T0" y="T1"/>
                    </a:cxn>
                    <a:cxn ang="0">
                      <a:pos x="T2" y="T3"/>
                    </a:cxn>
                    <a:cxn ang="0">
                      <a:pos x="T4" y="T5"/>
                    </a:cxn>
                    <a:cxn ang="0">
                      <a:pos x="T6" y="T7"/>
                    </a:cxn>
                  </a:cxnLst>
                  <a:rect l="0" t="0" r="r" b="b"/>
                  <a:pathLst>
                    <a:path w="5" h="31">
                      <a:moveTo>
                        <a:pt x="5" y="0"/>
                      </a:moveTo>
                      <a:cubicBezTo>
                        <a:pt x="2" y="9"/>
                        <a:pt x="0" y="19"/>
                        <a:pt x="0" y="28"/>
                      </a:cubicBezTo>
                      <a:cubicBezTo>
                        <a:pt x="1" y="31"/>
                        <a:pt x="4" y="31"/>
                        <a:pt x="4" y="28"/>
                      </a:cubicBezTo>
                      <a:cubicBezTo>
                        <a:pt x="5" y="20"/>
                        <a:pt x="2"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03" name="Freeform 194">
                  <a:extLst>
                    <a:ext uri="{FF2B5EF4-FFF2-40B4-BE49-F238E27FC236}">
                      <a16:creationId xmlns:a16="http://schemas.microsoft.com/office/drawing/2014/main" id="{FAFEA2BF-51D8-F222-637D-FDA554781CC9}"/>
                    </a:ext>
                  </a:extLst>
                </p:cNvPr>
                <p:cNvSpPr>
                  <a:spLocks/>
                </p:cNvSpPr>
                <p:nvPr/>
              </p:nvSpPr>
              <p:spPr bwMode="auto">
                <a:xfrm>
                  <a:off x="5560" y="2728"/>
                  <a:ext cx="248" cy="451"/>
                </a:xfrm>
                <a:custGeom>
                  <a:avLst/>
                  <a:gdLst>
                    <a:gd name="T0" fmla="*/ 4 w 203"/>
                    <a:gd name="T1" fmla="*/ 8 h 370"/>
                    <a:gd name="T2" fmla="*/ 11 w 203"/>
                    <a:gd name="T3" fmla="*/ 358 h 370"/>
                    <a:gd name="T4" fmla="*/ 10 w 203"/>
                    <a:gd name="T5" fmla="*/ 360 h 370"/>
                    <a:gd name="T6" fmla="*/ 119 w 203"/>
                    <a:gd name="T7" fmla="*/ 319 h 370"/>
                    <a:gd name="T8" fmla="*/ 151 w 203"/>
                    <a:gd name="T9" fmla="*/ 177 h 370"/>
                    <a:gd name="T10" fmla="*/ 78 w 203"/>
                    <a:gd name="T11" fmla="*/ 29 h 370"/>
                    <a:gd name="T12" fmla="*/ 87 w 203"/>
                    <a:gd name="T13" fmla="*/ 29 h 370"/>
                    <a:gd name="T14" fmla="*/ 103 w 203"/>
                    <a:gd name="T15" fmla="*/ 34 h 370"/>
                    <a:gd name="T16" fmla="*/ 105 w 203"/>
                    <a:gd name="T17" fmla="*/ 31 h 370"/>
                    <a:gd name="T18" fmla="*/ 76 w 203"/>
                    <a:gd name="T19" fmla="*/ 28 h 370"/>
                    <a:gd name="T20" fmla="*/ 4 w 203"/>
                    <a:gd name="T21" fmla="*/ 1 h 370"/>
                    <a:gd name="T22" fmla="*/ 4 w 203"/>
                    <a:gd name="T23" fmla="*/ 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370">
                      <a:moveTo>
                        <a:pt x="4" y="8"/>
                      </a:moveTo>
                      <a:cubicBezTo>
                        <a:pt x="180" y="22"/>
                        <a:pt x="203" y="360"/>
                        <a:pt x="11" y="358"/>
                      </a:cubicBezTo>
                      <a:cubicBezTo>
                        <a:pt x="9" y="358"/>
                        <a:pt x="9" y="360"/>
                        <a:pt x="10" y="360"/>
                      </a:cubicBezTo>
                      <a:cubicBezTo>
                        <a:pt x="51" y="370"/>
                        <a:pt x="93" y="350"/>
                        <a:pt x="119" y="319"/>
                      </a:cubicBezTo>
                      <a:cubicBezTo>
                        <a:pt x="151" y="281"/>
                        <a:pt x="151" y="223"/>
                        <a:pt x="151" y="177"/>
                      </a:cubicBezTo>
                      <a:cubicBezTo>
                        <a:pt x="150" y="121"/>
                        <a:pt x="123" y="63"/>
                        <a:pt x="78" y="29"/>
                      </a:cubicBezTo>
                      <a:cubicBezTo>
                        <a:pt x="81" y="29"/>
                        <a:pt x="84" y="29"/>
                        <a:pt x="87" y="29"/>
                      </a:cubicBezTo>
                      <a:cubicBezTo>
                        <a:pt x="93" y="30"/>
                        <a:pt x="98" y="33"/>
                        <a:pt x="103" y="34"/>
                      </a:cubicBezTo>
                      <a:cubicBezTo>
                        <a:pt x="105" y="34"/>
                        <a:pt x="107" y="32"/>
                        <a:pt x="105" y="31"/>
                      </a:cubicBezTo>
                      <a:cubicBezTo>
                        <a:pt x="97" y="26"/>
                        <a:pt x="86" y="26"/>
                        <a:pt x="76" y="28"/>
                      </a:cubicBezTo>
                      <a:cubicBezTo>
                        <a:pt x="56" y="13"/>
                        <a:pt x="31" y="3"/>
                        <a:pt x="4" y="1"/>
                      </a:cubicBezTo>
                      <a:cubicBezTo>
                        <a:pt x="0"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04" name="Freeform 195">
                  <a:extLst>
                    <a:ext uri="{FF2B5EF4-FFF2-40B4-BE49-F238E27FC236}">
                      <a16:creationId xmlns:a16="http://schemas.microsoft.com/office/drawing/2014/main" id="{D43E9B84-DFC6-44AC-8602-67F350A0FBA9}"/>
                    </a:ext>
                  </a:extLst>
                </p:cNvPr>
                <p:cNvSpPr>
                  <a:spLocks/>
                </p:cNvSpPr>
                <p:nvPr/>
              </p:nvSpPr>
              <p:spPr bwMode="auto">
                <a:xfrm>
                  <a:off x="5299" y="2815"/>
                  <a:ext cx="35" cy="9"/>
                </a:xfrm>
                <a:custGeom>
                  <a:avLst/>
                  <a:gdLst>
                    <a:gd name="T0" fmla="*/ 3 w 29"/>
                    <a:gd name="T1" fmla="*/ 7 h 8"/>
                    <a:gd name="T2" fmla="*/ 27 w 29"/>
                    <a:gd name="T3" fmla="*/ 8 h 8"/>
                    <a:gd name="T4" fmla="*/ 28 w 29"/>
                    <a:gd name="T5" fmla="*/ 6 h 8"/>
                    <a:gd name="T6" fmla="*/ 2 w 29"/>
                    <a:gd name="T7" fmla="*/ 4 h 8"/>
                    <a:gd name="T8" fmla="*/ 3 w 29"/>
                    <a:gd name="T9" fmla="*/ 7 h 8"/>
                  </a:gdLst>
                  <a:ahLst/>
                  <a:cxnLst>
                    <a:cxn ang="0">
                      <a:pos x="T0" y="T1"/>
                    </a:cxn>
                    <a:cxn ang="0">
                      <a:pos x="T2" y="T3"/>
                    </a:cxn>
                    <a:cxn ang="0">
                      <a:pos x="T4" y="T5"/>
                    </a:cxn>
                    <a:cxn ang="0">
                      <a:pos x="T6" y="T7"/>
                    </a:cxn>
                    <a:cxn ang="0">
                      <a:pos x="T8" y="T9"/>
                    </a:cxn>
                  </a:cxnLst>
                  <a:rect l="0" t="0" r="r" b="b"/>
                  <a:pathLst>
                    <a:path w="29" h="8">
                      <a:moveTo>
                        <a:pt x="3" y="7"/>
                      </a:moveTo>
                      <a:cubicBezTo>
                        <a:pt x="11" y="3"/>
                        <a:pt x="19" y="3"/>
                        <a:pt x="27" y="8"/>
                      </a:cubicBezTo>
                      <a:cubicBezTo>
                        <a:pt x="28" y="8"/>
                        <a:pt x="29" y="6"/>
                        <a:pt x="28" y="6"/>
                      </a:cubicBezTo>
                      <a:cubicBezTo>
                        <a:pt x="19" y="0"/>
                        <a:pt x="11" y="0"/>
                        <a:pt x="2" y="4"/>
                      </a:cubicBezTo>
                      <a:cubicBezTo>
                        <a:pt x="0" y="5"/>
                        <a:pt x="1"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05" name="Freeform 196">
                  <a:extLst>
                    <a:ext uri="{FF2B5EF4-FFF2-40B4-BE49-F238E27FC236}">
                      <a16:creationId xmlns:a16="http://schemas.microsoft.com/office/drawing/2014/main" id="{48A646F3-64BC-1676-AB68-78E2C2394C98}"/>
                    </a:ext>
                  </a:extLst>
                </p:cNvPr>
                <p:cNvSpPr>
                  <a:spLocks/>
                </p:cNvSpPr>
                <p:nvPr/>
              </p:nvSpPr>
              <p:spPr bwMode="auto">
                <a:xfrm>
                  <a:off x="5285" y="2851"/>
                  <a:ext cx="27" cy="5"/>
                </a:xfrm>
                <a:custGeom>
                  <a:avLst/>
                  <a:gdLst>
                    <a:gd name="T0" fmla="*/ 2 w 22"/>
                    <a:gd name="T1" fmla="*/ 3 h 4"/>
                    <a:gd name="T2" fmla="*/ 20 w 22"/>
                    <a:gd name="T3" fmla="*/ 3 h 4"/>
                    <a:gd name="T4" fmla="*/ 20 w 22"/>
                    <a:gd name="T5" fmla="*/ 1 h 4"/>
                    <a:gd name="T6" fmla="*/ 2 w 22"/>
                    <a:gd name="T7" fmla="*/ 0 h 4"/>
                    <a:gd name="T8" fmla="*/ 2 w 22"/>
                    <a:gd name="T9" fmla="*/ 3 h 4"/>
                  </a:gdLst>
                  <a:ahLst/>
                  <a:cxnLst>
                    <a:cxn ang="0">
                      <a:pos x="T0" y="T1"/>
                    </a:cxn>
                    <a:cxn ang="0">
                      <a:pos x="T2" y="T3"/>
                    </a:cxn>
                    <a:cxn ang="0">
                      <a:pos x="T4" y="T5"/>
                    </a:cxn>
                    <a:cxn ang="0">
                      <a:pos x="T6" y="T7"/>
                    </a:cxn>
                    <a:cxn ang="0">
                      <a:pos x="T8" y="T9"/>
                    </a:cxn>
                  </a:cxnLst>
                  <a:rect l="0" t="0" r="r" b="b"/>
                  <a:pathLst>
                    <a:path w="22" h="4">
                      <a:moveTo>
                        <a:pt x="2" y="3"/>
                      </a:moveTo>
                      <a:cubicBezTo>
                        <a:pt x="8" y="3"/>
                        <a:pt x="14" y="3"/>
                        <a:pt x="20" y="3"/>
                      </a:cubicBezTo>
                      <a:cubicBezTo>
                        <a:pt x="22" y="4"/>
                        <a:pt x="22" y="1"/>
                        <a:pt x="20" y="1"/>
                      </a:cubicBezTo>
                      <a:cubicBezTo>
                        <a:pt x="14" y="1"/>
                        <a:pt x="8" y="0"/>
                        <a:pt x="2" y="0"/>
                      </a:cubicBezTo>
                      <a:cubicBezTo>
                        <a:pt x="0" y="0"/>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06" name="Freeform 197">
                  <a:extLst>
                    <a:ext uri="{FF2B5EF4-FFF2-40B4-BE49-F238E27FC236}">
                      <a16:creationId xmlns:a16="http://schemas.microsoft.com/office/drawing/2014/main" id="{0409717E-0868-0E7A-F47D-0B6E14768621}"/>
                    </a:ext>
                  </a:extLst>
                </p:cNvPr>
                <p:cNvSpPr>
                  <a:spLocks/>
                </p:cNvSpPr>
                <p:nvPr/>
              </p:nvSpPr>
              <p:spPr bwMode="auto">
                <a:xfrm>
                  <a:off x="5287" y="2884"/>
                  <a:ext cx="21" cy="7"/>
                </a:xfrm>
                <a:custGeom>
                  <a:avLst/>
                  <a:gdLst>
                    <a:gd name="T0" fmla="*/ 3 w 17"/>
                    <a:gd name="T1" fmla="*/ 5 h 6"/>
                    <a:gd name="T2" fmla="*/ 15 w 17"/>
                    <a:gd name="T3" fmla="*/ 3 h 6"/>
                    <a:gd name="T4" fmla="*/ 16 w 17"/>
                    <a:gd name="T5" fmla="*/ 0 h 6"/>
                    <a:gd name="T6" fmla="*/ 1 w 17"/>
                    <a:gd name="T7" fmla="*/ 3 h 6"/>
                    <a:gd name="T8" fmla="*/ 3 w 17"/>
                    <a:gd name="T9" fmla="*/ 5 h 6"/>
                  </a:gdLst>
                  <a:ahLst/>
                  <a:cxnLst>
                    <a:cxn ang="0">
                      <a:pos x="T0" y="T1"/>
                    </a:cxn>
                    <a:cxn ang="0">
                      <a:pos x="T2" y="T3"/>
                    </a:cxn>
                    <a:cxn ang="0">
                      <a:pos x="T4" y="T5"/>
                    </a:cxn>
                    <a:cxn ang="0">
                      <a:pos x="T6" y="T7"/>
                    </a:cxn>
                    <a:cxn ang="0">
                      <a:pos x="T8" y="T9"/>
                    </a:cxn>
                  </a:cxnLst>
                  <a:rect l="0" t="0" r="r" b="b"/>
                  <a:pathLst>
                    <a:path w="17" h="6">
                      <a:moveTo>
                        <a:pt x="3" y="5"/>
                      </a:moveTo>
                      <a:cubicBezTo>
                        <a:pt x="6" y="2"/>
                        <a:pt x="11" y="2"/>
                        <a:pt x="15" y="3"/>
                      </a:cubicBezTo>
                      <a:cubicBezTo>
                        <a:pt x="17" y="3"/>
                        <a:pt x="17" y="0"/>
                        <a:pt x="16" y="0"/>
                      </a:cubicBezTo>
                      <a:cubicBezTo>
                        <a:pt x="11" y="0"/>
                        <a:pt x="5" y="0"/>
                        <a:pt x="1" y="3"/>
                      </a:cubicBezTo>
                      <a:cubicBezTo>
                        <a:pt x="0" y="4"/>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07" name="Freeform 198">
                  <a:extLst>
                    <a:ext uri="{FF2B5EF4-FFF2-40B4-BE49-F238E27FC236}">
                      <a16:creationId xmlns:a16="http://schemas.microsoft.com/office/drawing/2014/main" id="{669F6DD6-DFDE-1893-FFE5-348D3FAD6E14}"/>
                    </a:ext>
                  </a:extLst>
                </p:cNvPr>
                <p:cNvSpPr>
                  <a:spLocks/>
                </p:cNvSpPr>
                <p:nvPr/>
              </p:nvSpPr>
              <p:spPr bwMode="auto">
                <a:xfrm>
                  <a:off x="5274" y="2913"/>
                  <a:ext cx="23" cy="12"/>
                </a:xfrm>
                <a:custGeom>
                  <a:avLst/>
                  <a:gdLst>
                    <a:gd name="T0" fmla="*/ 3 w 19"/>
                    <a:gd name="T1" fmla="*/ 9 h 10"/>
                    <a:gd name="T2" fmla="*/ 9 w 19"/>
                    <a:gd name="T3" fmla="*/ 3 h 10"/>
                    <a:gd name="T4" fmla="*/ 19 w 19"/>
                    <a:gd name="T5" fmla="*/ 1 h 10"/>
                    <a:gd name="T6" fmla="*/ 19 w 19"/>
                    <a:gd name="T7" fmla="*/ 0 h 10"/>
                    <a:gd name="T8" fmla="*/ 14 w 19"/>
                    <a:gd name="T9" fmla="*/ 0 h 10"/>
                    <a:gd name="T10" fmla="*/ 9 w 19"/>
                    <a:gd name="T11" fmla="*/ 1 h 10"/>
                    <a:gd name="T12" fmla="*/ 1 w 19"/>
                    <a:gd name="T13" fmla="*/ 7 h 10"/>
                    <a:gd name="T14" fmla="*/ 3 w 19"/>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3" y="9"/>
                      </a:moveTo>
                      <a:cubicBezTo>
                        <a:pt x="5" y="6"/>
                        <a:pt x="7" y="4"/>
                        <a:pt x="9" y="3"/>
                      </a:cubicBezTo>
                      <a:cubicBezTo>
                        <a:pt x="12" y="1"/>
                        <a:pt x="16" y="0"/>
                        <a:pt x="19" y="1"/>
                      </a:cubicBezTo>
                      <a:cubicBezTo>
                        <a:pt x="19" y="1"/>
                        <a:pt x="19" y="0"/>
                        <a:pt x="19" y="0"/>
                      </a:cubicBezTo>
                      <a:cubicBezTo>
                        <a:pt x="17" y="1"/>
                        <a:pt x="15" y="0"/>
                        <a:pt x="14" y="0"/>
                      </a:cubicBezTo>
                      <a:cubicBezTo>
                        <a:pt x="12" y="1"/>
                        <a:pt x="10" y="1"/>
                        <a:pt x="9" y="1"/>
                      </a:cubicBezTo>
                      <a:cubicBezTo>
                        <a:pt x="6" y="3"/>
                        <a:pt x="3" y="5"/>
                        <a:pt x="1" y="7"/>
                      </a:cubicBezTo>
                      <a:cubicBezTo>
                        <a:pt x="0" y="8"/>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08" name="Freeform 199">
                  <a:extLst>
                    <a:ext uri="{FF2B5EF4-FFF2-40B4-BE49-F238E27FC236}">
                      <a16:creationId xmlns:a16="http://schemas.microsoft.com/office/drawing/2014/main" id="{EDC725E4-A7B7-914A-D5F7-74772DDD1FE1}"/>
                    </a:ext>
                  </a:extLst>
                </p:cNvPr>
                <p:cNvSpPr>
                  <a:spLocks/>
                </p:cNvSpPr>
                <p:nvPr/>
              </p:nvSpPr>
              <p:spPr bwMode="auto">
                <a:xfrm>
                  <a:off x="5745" y="2896"/>
                  <a:ext cx="33" cy="54"/>
                </a:xfrm>
                <a:custGeom>
                  <a:avLst/>
                  <a:gdLst>
                    <a:gd name="T0" fmla="*/ 24 w 27"/>
                    <a:gd name="T1" fmla="*/ 43 h 44"/>
                    <a:gd name="T2" fmla="*/ 26 w 27"/>
                    <a:gd name="T3" fmla="*/ 41 h 44"/>
                    <a:gd name="T4" fmla="*/ 3 w 27"/>
                    <a:gd name="T5" fmla="*/ 2 h 44"/>
                    <a:gd name="T6" fmla="*/ 1 w 27"/>
                    <a:gd name="T7" fmla="*/ 4 h 44"/>
                    <a:gd name="T8" fmla="*/ 24 w 27"/>
                    <a:gd name="T9" fmla="*/ 43 h 44"/>
                  </a:gdLst>
                  <a:ahLst/>
                  <a:cxnLst>
                    <a:cxn ang="0">
                      <a:pos x="T0" y="T1"/>
                    </a:cxn>
                    <a:cxn ang="0">
                      <a:pos x="T2" y="T3"/>
                    </a:cxn>
                    <a:cxn ang="0">
                      <a:pos x="T4" y="T5"/>
                    </a:cxn>
                    <a:cxn ang="0">
                      <a:pos x="T6" y="T7"/>
                    </a:cxn>
                    <a:cxn ang="0">
                      <a:pos x="T8" y="T9"/>
                    </a:cxn>
                  </a:cxnLst>
                  <a:rect l="0" t="0" r="r" b="b"/>
                  <a:pathLst>
                    <a:path w="27" h="44">
                      <a:moveTo>
                        <a:pt x="24" y="43"/>
                      </a:moveTo>
                      <a:cubicBezTo>
                        <a:pt x="25" y="44"/>
                        <a:pt x="27" y="42"/>
                        <a:pt x="26" y="41"/>
                      </a:cubicBezTo>
                      <a:cubicBezTo>
                        <a:pt x="21" y="27"/>
                        <a:pt x="13" y="13"/>
                        <a:pt x="3" y="2"/>
                      </a:cubicBezTo>
                      <a:cubicBezTo>
                        <a:pt x="2" y="0"/>
                        <a:pt x="0" y="2"/>
                        <a:pt x="1" y="4"/>
                      </a:cubicBezTo>
                      <a:cubicBezTo>
                        <a:pt x="10" y="16"/>
                        <a:pt x="15" y="31"/>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09" name="Freeform 200">
                  <a:extLst>
                    <a:ext uri="{FF2B5EF4-FFF2-40B4-BE49-F238E27FC236}">
                      <a16:creationId xmlns:a16="http://schemas.microsoft.com/office/drawing/2014/main" id="{F3768C85-9B6A-0A42-10EE-D51A79A9F525}"/>
                    </a:ext>
                  </a:extLst>
                </p:cNvPr>
                <p:cNvSpPr>
                  <a:spLocks/>
                </p:cNvSpPr>
                <p:nvPr/>
              </p:nvSpPr>
              <p:spPr bwMode="auto">
                <a:xfrm>
                  <a:off x="5750" y="2968"/>
                  <a:ext cx="22" cy="65"/>
                </a:xfrm>
                <a:custGeom>
                  <a:avLst/>
                  <a:gdLst>
                    <a:gd name="T0" fmla="*/ 3 w 18"/>
                    <a:gd name="T1" fmla="*/ 1 h 53"/>
                    <a:gd name="T2" fmla="*/ 1 w 18"/>
                    <a:gd name="T3" fmla="*/ 2 h 53"/>
                    <a:gd name="T4" fmla="*/ 7 w 18"/>
                    <a:gd name="T5" fmla="*/ 30 h 53"/>
                    <a:gd name="T6" fmla="*/ 15 w 18"/>
                    <a:gd name="T7" fmla="*/ 52 h 53"/>
                    <a:gd name="T8" fmla="*/ 18 w 18"/>
                    <a:gd name="T9" fmla="*/ 51 h 53"/>
                    <a:gd name="T10" fmla="*/ 11 w 18"/>
                    <a:gd name="T11" fmla="*/ 26 h 53"/>
                    <a:gd name="T12" fmla="*/ 3 w 1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18" h="53">
                      <a:moveTo>
                        <a:pt x="3" y="1"/>
                      </a:moveTo>
                      <a:cubicBezTo>
                        <a:pt x="3" y="0"/>
                        <a:pt x="0" y="1"/>
                        <a:pt x="1" y="2"/>
                      </a:cubicBezTo>
                      <a:cubicBezTo>
                        <a:pt x="4" y="11"/>
                        <a:pt x="5" y="21"/>
                        <a:pt x="7" y="30"/>
                      </a:cubicBezTo>
                      <a:cubicBezTo>
                        <a:pt x="9" y="37"/>
                        <a:pt x="10" y="46"/>
                        <a:pt x="15" y="52"/>
                      </a:cubicBezTo>
                      <a:cubicBezTo>
                        <a:pt x="16" y="53"/>
                        <a:pt x="18" y="52"/>
                        <a:pt x="18" y="51"/>
                      </a:cubicBezTo>
                      <a:cubicBezTo>
                        <a:pt x="17" y="42"/>
                        <a:pt x="13" y="34"/>
                        <a:pt x="11" y="26"/>
                      </a:cubicBezTo>
                      <a:cubicBezTo>
                        <a:pt x="9" y="17"/>
                        <a:pt x="7" y="9"/>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10" name="Freeform 201">
                  <a:extLst>
                    <a:ext uri="{FF2B5EF4-FFF2-40B4-BE49-F238E27FC236}">
                      <a16:creationId xmlns:a16="http://schemas.microsoft.com/office/drawing/2014/main" id="{195328DB-F42B-200C-47DA-1FE2DD385E32}"/>
                    </a:ext>
                  </a:extLst>
                </p:cNvPr>
                <p:cNvSpPr>
                  <a:spLocks/>
                </p:cNvSpPr>
                <p:nvPr/>
              </p:nvSpPr>
              <p:spPr bwMode="auto">
                <a:xfrm>
                  <a:off x="5740" y="3052"/>
                  <a:ext cx="12" cy="56"/>
                </a:xfrm>
                <a:custGeom>
                  <a:avLst/>
                  <a:gdLst>
                    <a:gd name="T0" fmla="*/ 0 w 10"/>
                    <a:gd name="T1" fmla="*/ 0 h 46"/>
                    <a:gd name="T2" fmla="*/ 3 w 10"/>
                    <a:gd name="T3" fmla="*/ 44 h 46"/>
                    <a:gd name="T4" fmla="*/ 6 w 10"/>
                    <a:gd name="T5" fmla="*/ 44 h 46"/>
                    <a:gd name="T6" fmla="*/ 1 w 10"/>
                    <a:gd name="T7" fmla="*/ 0 h 46"/>
                    <a:gd name="T8" fmla="*/ 0 w 10"/>
                    <a:gd name="T9" fmla="*/ 0 h 46"/>
                  </a:gdLst>
                  <a:ahLst/>
                  <a:cxnLst>
                    <a:cxn ang="0">
                      <a:pos x="T0" y="T1"/>
                    </a:cxn>
                    <a:cxn ang="0">
                      <a:pos x="T2" y="T3"/>
                    </a:cxn>
                    <a:cxn ang="0">
                      <a:pos x="T4" y="T5"/>
                    </a:cxn>
                    <a:cxn ang="0">
                      <a:pos x="T6" y="T7"/>
                    </a:cxn>
                    <a:cxn ang="0">
                      <a:pos x="T8" y="T9"/>
                    </a:cxn>
                  </a:cxnLst>
                  <a:rect l="0" t="0" r="r" b="b"/>
                  <a:pathLst>
                    <a:path w="10" h="46">
                      <a:moveTo>
                        <a:pt x="0" y="0"/>
                      </a:moveTo>
                      <a:cubicBezTo>
                        <a:pt x="1" y="15"/>
                        <a:pt x="1" y="30"/>
                        <a:pt x="3" y="44"/>
                      </a:cubicBezTo>
                      <a:cubicBezTo>
                        <a:pt x="4" y="45"/>
                        <a:pt x="6" y="46"/>
                        <a:pt x="6" y="44"/>
                      </a:cubicBezTo>
                      <a:cubicBezTo>
                        <a:pt x="10" y="29"/>
                        <a:pt x="1" y="15"/>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11" name="Freeform 202">
                  <a:extLst>
                    <a:ext uri="{FF2B5EF4-FFF2-40B4-BE49-F238E27FC236}">
                      <a16:creationId xmlns:a16="http://schemas.microsoft.com/office/drawing/2014/main" id="{12FD0CD4-171B-E063-49F0-EF3A1C221231}"/>
                    </a:ext>
                  </a:extLst>
                </p:cNvPr>
                <p:cNvSpPr>
                  <a:spLocks/>
                </p:cNvSpPr>
                <p:nvPr/>
              </p:nvSpPr>
              <p:spPr bwMode="auto">
                <a:xfrm>
                  <a:off x="5568" y="3180"/>
                  <a:ext cx="18" cy="29"/>
                </a:xfrm>
                <a:custGeom>
                  <a:avLst/>
                  <a:gdLst>
                    <a:gd name="T0" fmla="*/ 12 w 15"/>
                    <a:gd name="T1" fmla="*/ 1 h 24"/>
                    <a:gd name="T2" fmla="*/ 8 w 15"/>
                    <a:gd name="T3" fmla="*/ 11 h 24"/>
                    <a:gd name="T4" fmla="*/ 1 w 15"/>
                    <a:gd name="T5" fmla="*/ 20 h 24"/>
                    <a:gd name="T6" fmla="*/ 4 w 15"/>
                    <a:gd name="T7" fmla="*/ 23 h 24"/>
                    <a:gd name="T8" fmla="*/ 15 w 15"/>
                    <a:gd name="T9" fmla="*/ 2 h 24"/>
                    <a:gd name="T10" fmla="*/ 12 w 15"/>
                    <a:gd name="T11" fmla="*/ 1 h 24"/>
                  </a:gdLst>
                  <a:ahLst/>
                  <a:cxnLst>
                    <a:cxn ang="0">
                      <a:pos x="T0" y="T1"/>
                    </a:cxn>
                    <a:cxn ang="0">
                      <a:pos x="T2" y="T3"/>
                    </a:cxn>
                    <a:cxn ang="0">
                      <a:pos x="T4" y="T5"/>
                    </a:cxn>
                    <a:cxn ang="0">
                      <a:pos x="T6" y="T7"/>
                    </a:cxn>
                    <a:cxn ang="0">
                      <a:pos x="T8" y="T9"/>
                    </a:cxn>
                    <a:cxn ang="0">
                      <a:pos x="T10" y="T11"/>
                    </a:cxn>
                  </a:cxnLst>
                  <a:rect l="0" t="0" r="r" b="b"/>
                  <a:pathLst>
                    <a:path w="15" h="24">
                      <a:moveTo>
                        <a:pt x="12" y="1"/>
                      </a:moveTo>
                      <a:cubicBezTo>
                        <a:pt x="11" y="5"/>
                        <a:pt x="9" y="8"/>
                        <a:pt x="8" y="11"/>
                      </a:cubicBezTo>
                      <a:cubicBezTo>
                        <a:pt x="6" y="14"/>
                        <a:pt x="3" y="17"/>
                        <a:pt x="1" y="20"/>
                      </a:cubicBezTo>
                      <a:cubicBezTo>
                        <a:pt x="0" y="22"/>
                        <a:pt x="2" y="24"/>
                        <a:pt x="4" y="23"/>
                      </a:cubicBezTo>
                      <a:cubicBezTo>
                        <a:pt x="9" y="18"/>
                        <a:pt x="13" y="9"/>
                        <a:pt x="15" y="2"/>
                      </a:cubicBezTo>
                      <a:cubicBezTo>
                        <a:pt x="15" y="1"/>
                        <a:pt x="13"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12" name="Freeform 203">
                  <a:extLst>
                    <a:ext uri="{FF2B5EF4-FFF2-40B4-BE49-F238E27FC236}">
                      <a16:creationId xmlns:a16="http://schemas.microsoft.com/office/drawing/2014/main" id="{26F9F91C-F5F8-57AF-0D44-4E4877040BE0}"/>
                    </a:ext>
                  </a:extLst>
                </p:cNvPr>
                <p:cNvSpPr>
                  <a:spLocks/>
                </p:cNvSpPr>
                <p:nvPr/>
              </p:nvSpPr>
              <p:spPr bwMode="auto">
                <a:xfrm>
                  <a:off x="5489" y="3180"/>
                  <a:ext cx="33" cy="30"/>
                </a:xfrm>
                <a:custGeom>
                  <a:avLst/>
                  <a:gdLst>
                    <a:gd name="T0" fmla="*/ 23 w 27"/>
                    <a:gd name="T1" fmla="*/ 1 h 25"/>
                    <a:gd name="T2" fmla="*/ 1 w 27"/>
                    <a:gd name="T3" fmla="*/ 22 h 25"/>
                    <a:gd name="T4" fmla="*/ 3 w 27"/>
                    <a:gd name="T5" fmla="*/ 24 h 25"/>
                    <a:gd name="T6" fmla="*/ 25 w 27"/>
                    <a:gd name="T7" fmla="*/ 4 h 25"/>
                    <a:gd name="T8" fmla="*/ 23 w 27"/>
                    <a:gd name="T9" fmla="*/ 1 h 25"/>
                  </a:gdLst>
                  <a:ahLst/>
                  <a:cxnLst>
                    <a:cxn ang="0">
                      <a:pos x="T0" y="T1"/>
                    </a:cxn>
                    <a:cxn ang="0">
                      <a:pos x="T2" y="T3"/>
                    </a:cxn>
                    <a:cxn ang="0">
                      <a:pos x="T4" y="T5"/>
                    </a:cxn>
                    <a:cxn ang="0">
                      <a:pos x="T6" y="T7"/>
                    </a:cxn>
                    <a:cxn ang="0">
                      <a:pos x="T8" y="T9"/>
                    </a:cxn>
                  </a:cxnLst>
                  <a:rect l="0" t="0" r="r" b="b"/>
                  <a:pathLst>
                    <a:path w="27" h="25">
                      <a:moveTo>
                        <a:pt x="23" y="1"/>
                      </a:moveTo>
                      <a:cubicBezTo>
                        <a:pt x="16" y="8"/>
                        <a:pt x="7" y="14"/>
                        <a:pt x="1" y="22"/>
                      </a:cubicBezTo>
                      <a:cubicBezTo>
                        <a:pt x="0" y="23"/>
                        <a:pt x="1" y="25"/>
                        <a:pt x="3" y="24"/>
                      </a:cubicBezTo>
                      <a:cubicBezTo>
                        <a:pt x="11" y="18"/>
                        <a:pt x="18" y="11"/>
                        <a:pt x="25" y="4"/>
                      </a:cubicBezTo>
                      <a:cubicBezTo>
                        <a:pt x="27" y="2"/>
                        <a:pt x="25" y="0"/>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grpSp>
          <p:sp>
            <p:nvSpPr>
              <p:cNvPr id="100" name="Rectangle 99">
                <a:extLst>
                  <a:ext uri="{FF2B5EF4-FFF2-40B4-BE49-F238E27FC236}">
                    <a16:creationId xmlns:a16="http://schemas.microsoft.com/office/drawing/2014/main" id="{223D8504-9EB6-695B-7AC8-005B5642CE45}"/>
                  </a:ext>
                </a:extLst>
              </p:cNvPr>
              <p:cNvSpPr/>
              <p:nvPr/>
            </p:nvSpPr>
            <p:spPr>
              <a:xfrm>
                <a:off x="8059806" y="2312001"/>
                <a:ext cx="454342" cy="354377"/>
              </a:xfrm>
              <a:prstGeom prst="rect">
                <a:avLst/>
              </a:prstGeom>
              <a:noFill/>
            </p:spPr>
            <p:txBody>
              <a:bodyPr wrap="none" anchor="ctr" anchorCtr="0">
                <a:noAutofit/>
              </a:bodyPr>
              <a:lstStyle/>
              <a:p>
                <a:pPr algn="ctr"/>
                <a:r>
                  <a:rPr lang="en-US" sz="3999" spc="-300" dirty="0">
                    <a:solidFill>
                      <a:schemeClr val="accent4"/>
                    </a:solidFill>
                    <a:latin typeface="Chalk Board" panose="02000500000000000000" pitchFamily="2" charset="0"/>
                  </a:rPr>
                  <a:t>1</a:t>
                </a:r>
                <a:endParaRPr lang="en-US" sz="3999" baseline="-25000" dirty="0">
                  <a:solidFill>
                    <a:schemeClr val="accent4"/>
                  </a:solidFill>
                  <a:latin typeface="Chalk Board" panose="02000500000000000000" pitchFamily="2" charset="0"/>
                </a:endParaRPr>
              </a:p>
            </p:txBody>
          </p:sp>
        </p:grpSp>
      </p:grpSp>
      <p:grpSp>
        <p:nvGrpSpPr>
          <p:cNvPr id="113" name="Group 112">
            <a:extLst>
              <a:ext uri="{FF2B5EF4-FFF2-40B4-BE49-F238E27FC236}">
                <a16:creationId xmlns:a16="http://schemas.microsoft.com/office/drawing/2014/main" id="{0FF80248-63BC-8826-4EBA-A97F17F2D81D}"/>
              </a:ext>
            </a:extLst>
          </p:cNvPr>
          <p:cNvGrpSpPr/>
          <p:nvPr/>
        </p:nvGrpSpPr>
        <p:grpSpPr>
          <a:xfrm>
            <a:off x="5036405" y="1800424"/>
            <a:ext cx="1151828" cy="1079839"/>
            <a:chOff x="5375920" y="2756382"/>
            <a:chExt cx="1152128" cy="1080120"/>
          </a:xfrm>
        </p:grpSpPr>
        <p:pic>
          <p:nvPicPr>
            <p:cNvPr id="114" name="Picture 113">
              <a:extLst>
                <a:ext uri="{FF2B5EF4-FFF2-40B4-BE49-F238E27FC236}">
                  <a16:creationId xmlns:a16="http://schemas.microsoft.com/office/drawing/2014/main" id="{83DDA4D8-4813-DE60-5DE0-C035FB2BF6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5305" y="2861079"/>
              <a:ext cx="704590" cy="778243"/>
            </a:xfrm>
            <a:prstGeom prst="rect">
              <a:avLst/>
            </a:prstGeom>
          </p:spPr>
        </p:pic>
        <p:grpSp>
          <p:nvGrpSpPr>
            <p:cNvPr id="115" name="Group 114">
              <a:extLst>
                <a:ext uri="{FF2B5EF4-FFF2-40B4-BE49-F238E27FC236}">
                  <a16:creationId xmlns:a16="http://schemas.microsoft.com/office/drawing/2014/main" id="{ABA72DE7-5930-10D0-7D44-F9069344A1E6}"/>
                </a:ext>
              </a:extLst>
            </p:cNvPr>
            <p:cNvGrpSpPr/>
            <p:nvPr/>
          </p:nvGrpSpPr>
          <p:grpSpPr>
            <a:xfrm>
              <a:off x="5375920" y="2756382"/>
              <a:ext cx="1152128" cy="1080120"/>
              <a:chOff x="7976394" y="2138538"/>
              <a:chExt cx="700881" cy="696380"/>
            </a:xfrm>
            <a:solidFill>
              <a:schemeClr val="accent2"/>
            </a:solidFill>
          </p:grpSpPr>
          <p:grpSp>
            <p:nvGrpSpPr>
              <p:cNvPr id="116" name="Group 186">
                <a:extLst>
                  <a:ext uri="{FF2B5EF4-FFF2-40B4-BE49-F238E27FC236}">
                    <a16:creationId xmlns:a16="http://schemas.microsoft.com/office/drawing/2014/main" id="{246D14AC-A1BA-1329-D3F3-B3533F1B6E56}"/>
                  </a:ext>
                </a:extLst>
              </p:cNvPr>
              <p:cNvGrpSpPr>
                <a:grpSpLocks noChangeAspect="1"/>
              </p:cNvGrpSpPr>
              <p:nvPr>
                <p:custDataLst>
                  <p:custData r:id="rId4"/>
                </p:custDataLst>
              </p:nvPr>
            </p:nvGrpSpPr>
            <p:grpSpPr bwMode="auto">
              <a:xfrm>
                <a:off x="7976394" y="2138538"/>
                <a:ext cx="700881" cy="696380"/>
                <a:chOff x="5236" y="2673"/>
                <a:chExt cx="623" cy="619"/>
              </a:xfrm>
              <a:grpFill/>
            </p:grpSpPr>
            <p:sp>
              <p:nvSpPr>
                <p:cNvPr id="118" name="Freeform 187">
                  <a:extLst>
                    <a:ext uri="{FF2B5EF4-FFF2-40B4-BE49-F238E27FC236}">
                      <a16:creationId xmlns:a16="http://schemas.microsoft.com/office/drawing/2014/main" id="{08796AB6-A0EA-694F-19A3-9CF4D264FF52}"/>
                    </a:ext>
                  </a:extLst>
                </p:cNvPr>
                <p:cNvSpPr>
                  <a:spLocks noEditPoints="1"/>
                </p:cNvSpPr>
                <p:nvPr/>
              </p:nvSpPr>
              <p:spPr bwMode="auto">
                <a:xfrm>
                  <a:off x="5236" y="2673"/>
                  <a:ext cx="623" cy="619"/>
                </a:xfrm>
                <a:custGeom>
                  <a:avLst/>
                  <a:gdLst>
                    <a:gd name="T0" fmla="*/ 104 w 509"/>
                    <a:gd name="T1" fmla="*/ 43 h 508"/>
                    <a:gd name="T2" fmla="*/ 194 w 509"/>
                    <a:gd name="T3" fmla="*/ 492 h 508"/>
                    <a:gd name="T4" fmla="*/ 504 w 509"/>
                    <a:gd name="T5" fmla="*/ 301 h 508"/>
                    <a:gd name="T6" fmla="*/ 462 w 509"/>
                    <a:gd name="T7" fmla="*/ 266 h 508"/>
                    <a:gd name="T8" fmla="*/ 466 w 509"/>
                    <a:gd name="T9" fmla="*/ 361 h 508"/>
                    <a:gd name="T10" fmla="*/ 458 w 509"/>
                    <a:gd name="T11" fmla="*/ 328 h 508"/>
                    <a:gd name="T12" fmla="*/ 457 w 509"/>
                    <a:gd name="T13" fmla="*/ 294 h 508"/>
                    <a:gd name="T14" fmla="*/ 415 w 509"/>
                    <a:gd name="T15" fmla="*/ 384 h 508"/>
                    <a:gd name="T16" fmla="*/ 443 w 509"/>
                    <a:gd name="T17" fmla="*/ 401 h 508"/>
                    <a:gd name="T18" fmla="*/ 427 w 509"/>
                    <a:gd name="T19" fmla="*/ 418 h 508"/>
                    <a:gd name="T20" fmla="*/ 412 w 509"/>
                    <a:gd name="T21" fmla="*/ 432 h 508"/>
                    <a:gd name="T22" fmla="*/ 406 w 509"/>
                    <a:gd name="T23" fmla="*/ 437 h 508"/>
                    <a:gd name="T24" fmla="*/ 366 w 509"/>
                    <a:gd name="T25" fmla="*/ 442 h 508"/>
                    <a:gd name="T26" fmla="*/ 431 w 509"/>
                    <a:gd name="T27" fmla="*/ 362 h 508"/>
                    <a:gd name="T28" fmla="*/ 456 w 509"/>
                    <a:gd name="T29" fmla="*/ 384 h 508"/>
                    <a:gd name="T30" fmla="*/ 463 w 509"/>
                    <a:gd name="T31" fmla="*/ 207 h 508"/>
                    <a:gd name="T32" fmla="*/ 488 w 509"/>
                    <a:gd name="T33" fmla="*/ 234 h 508"/>
                    <a:gd name="T34" fmla="*/ 485 w 509"/>
                    <a:gd name="T35" fmla="*/ 208 h 508"/>
                    <a:gd name="T36" fmla="*/ 460 w 509"/>
                    <a:gd name="T37" fmla="*/ 186 h 508"/>
                    <a:gd name="T38" fmla="*/ 485 w 509"/>
                    <a:gd name="T39" fmla="*/ 208 h 508"/>
                    <a:gd name="T40" fmla="*/ 463 w 509"/>
                    <a:gd name="T41" fmla="*/ 164 h 508"/>
                    <a:gd name="T42" fmla="*/ 492 w 509"/>
                    <a:gd name="T43" fmla="*/ 257 h 508"/>
                    <a:gd name="T44" fmla="*/ 462 w 509"/>
                    <a:gd name="T45" fmla="*/ 159 h 508"/>
                    <a:gd name="T46" fmla="*/ 28 w 509"/>
                    <a:gd name="T47" fmla="*/ 174 h 508"/>
                    <a:gd name="T48" fmla="*/ 107 w 509"/>
                    <a:gd name="T49" fmla="*/ 57 h 508"/>
                    <a:gd name="T50" fmla="*/ 113 w 509"/>
                    <a:gd name="T51" fmla="*/ 53 h 508"/>
                    <a:gd name="T52" fmla="*/ 396 w 509"/>
                    <a:gd name="T53" fmla="*/ 108 h 508"/>
                    <a:gd name="T54" fmla="*/ 441 w 509"/>
                    <a:gd name="T55" fmla="*/ 163 h 508"/>
                    <a:gd name="T56" fmla="*/ 428 w 509"/>
                    <a:gd name="T57" fmla="*/ 336 h 508"/>
                    <a:gd name="T58" fmla="*/ 390 w 509"/>
                    <a:gd name="T59" fmla="*/ 382 h 508"/>
                    <a:gd name="T60" fmla="*/ 363 w 509"/>
                    <a:gd name="T61" fmla="*/ 411 h 508"/>
                    <a:gd name="T62" fmla="*/ 323 w 509"/>
                    <a:gd name="T63" fmla="*/ 435 h 508"/>
                    <a:gd name="T64" fmla="*/ 105 w 509"/>
                    <a:gd name="T65" fmla="*/ 406 h 508"/>
                    <a:gd name="T66" fmla="*/ 56 w 509"/>
                    <a:gd name="T67" fmla="*/ 356 h 508"/>
                    <a:gd name="T68" fmla="*/ 38 w 509"/>
                    <a:gd name="T69" fmla="*/ 322 h 508"/>
                    <a:gd name="T70" fmla="*/ 85 w 509"/>
                    <a:gd name="T71" fmla="*/ 380 h 508"/>
                    <a:gd name="T72" fmla="*/ 117 w 509"/>
                    <a:gd name="T73" fmla="*/ 369 h 508"/>
                    <a:gd name="T74" fmla="*/ 94 w 509"/>
                    <a:gd name="T75" fmla="*/ 110 h 508"/>
                    <a:gd name="T76" fmla="*/ 53 w 509"/>
                    <a:gd name="T77" fmla="*/ 193 h 508"/>
                    <a:gd name="T78" fmla="*/ 296 w 509"/>
                    <a:gd name="T79" fmla="*/ 485 h 508"/>
                    <a:gd name="T80" fmla="*/ 271 w 509"/>
                    <a:gd name="T81" fmla="*/ 488 h 508"/>
                    <a:gd name="T82" fmla="*/ 271 w 509"/>
                    <a:gd name="T83" fmla="*/ 488 h 508"/>
                    <a:gd name="T84" fmla="*/ 203 w 509"/>
                    <a:gd name="T85" fmla="*/ 481 h 508"/>
                    <a:gd name="T86" fmla="*/ 205 w 509"/>
                    <a:gd name="T87" fmla="*/ 460 h 508"/>
                    <a:gd name="T88" fmla="*/ 157 w 509"/>
                    <a:gd name="T89" fmla="*/ 448 h 508"/>
                    <a:gd name="T90" fmla="*/ 125 w 509"/>
                    <a:gd name="T91" fmla="*/ 434 h 508"/>
                    <a:gd name="T92" fmla="*/ 58 w 509"/>
                    <a:gd name="T93" fmla="*/ 285 h 508"/>
                    <a:gd name="T94" fmla="*/ 50 w 509"/>
                    <a:gd name="T95" fmla="*/ 258 h 508"/>
                    <a:gd name="T96" fmla="*/ 126 w 509"/>
                    <a:gd name="T97" fmla="*/ 442 h 508"/>
                    <a:gd name="T98" fmla="*/ 217 w 509"/>
                    <a:gd name="T99" fmla="*/ 461 h 508"/>
                    <a:gd name="T100" fmla="*/ 327 w 509"/>
                    <a:gd name="T101" fmla="*/ 478 h 508"/>
                    <a:gd name="T102" fmla="*/ 349 w 509"/>
                    <a:gd name="T103" fmla="*/ 4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9" h="508">
                      <a:moveTo>
                        <a:pt x="498" y="210"/>
                      </a:moveTo>
                      <a:cubicBezTo>
                        <a:pt x="493" y="185"/>
                        <a:pt x="480" y="161"/>
                        <a:pt x="467" y="142"/>
                      </a:cubicBezTo>
                      <a:cubicBezTo>
                        <a:pt x="457" y="128"/>
                        <a:pt x="439" y="100"/>
                        <a:pt x="420" y="89"/>
                      </a:cubicBezTo>
                      <a:cubicBezTo>
                        <a:pt x="395" y="59"/>
                        <a:pt x="361" y="38"/>
                        <a:pt x="322" y="25"/>
                      </a:cubicBezTo>
                      <a:cubicBezTo>
                        <a:pt x="247" y="0"/>
                        <a:pt x="166" y="4"/>
                        <a:pt x="104" y="43"/>
                      </a:cubicBezTo>
                      <a:cubicBezTo>
                        <a:pt x="103" y="42"/>
                        <a:pt x="102" y="43"/>
                        <a:pt x="102" y="44"/>
                      </a:cubicBezTo>
                      <a:cubicBezTo>
                        <a:pt x="72" y="64"/>
                        <a:pt x="47" y="92"/>
                        <a:pt x="30" y="130"/>
                      </a:cubicBezTo>
                      <a:cubicBezTo>
                        <a:pt x="1" y="194"/>
                        <a:pt x="0" y="279"/>
                        <a:pt x="32" y="345"/>
                      </a:cubicBezTo>
                      <a:cubicBezTo>
                        <a:pt x="43" y="385"/>
                        <a:pt x="78" y="423"/>
                        <a:pt x="109" y="447"/>
                      </a:cubicBezTo>
                      <a:cubicBezTo>
                        <a:pt x="129" y="463"/>
                        <a:pt x="163" y="487"/>
                        <a:pt x="194" y="492"/>
                      </a:cubicBezTo>
                      <a:cubicBezTo>
                        <a:pt x="200" y="496"/>
                        <a:pt x="207" y="498"/>
                        <a:pt x="214" y="501"/>
                      </a:cubicBezTo>
                      <a:cubicBezTo>
                        <a:pt x="220" y="502"/>
                        <a:pt x="227" y="504"/>
                        <a:pt x="233" y="503"/>
                      </a:cubicBezTo>
                      <a:cubicBezTo>
                        <a:pt x="270" y="508"/>
                        <a:pt x="316" y="497"/>
                        <a:pt x="348" y="486"/>
                      </a:cubicBezTo>
                      <a:cubicBezTo>
                        <a:pt x="390" y="471"/>
                        <a:pt x="425" y="442"/>
                        <a:pt x="454" y="408"/>
                      </a:cubicBezTo>
                      <a:cubicBezTo>
                        <a:pt x="482" y="376"/>
                        <a:pt x="498" y="343"/>
                        <a:pt x="504" y="301"/>
                      </a:cubicBezTo>
                      <a:cubicBezTo>
                        <a:pt x="508" y="276"/>
                        <a:pt x="509" y="238"/>
                        <a:pt x="498" y="210"/>
                      </a:cubicBezTo>
                      <a:close/>
                      <a:moveTo>
                        <a:pt x="492" y="292"/>
                      </a:moveTo>
                      <a:cubicBezTo>
                        <a:pt x="491" y="296"/>
                        <a:pt x="490" y="300"/>
                        <a:pt x="490" y="304"/>
                      </a:cubicBezTo>
                      <a:cubicBezTo>
                        <a:pt x="480" y="297"/>
                        <a:pt x="470" y="293"/>
                        <a:pt x="458" y="291"/>
                      </a:cubicBezTo>
                      <a:cubicBezTo>
                        <a:pt x="460" y="283"/>
                        <a:pt x="461" y="274"/>
                        <a:pt x="462" y="266"/>
                      </a:cubicBezTo>
                      <a:cubicBezTo>
                        <a:pt x="467" y="268"/>
                        <a:pt x="472" y="270"/>
                        <a:pt x="478" y="272"/>
                      </a:cubicBezTo>
                      <a:cubicBezTo>
                        <a:pt x="483" y="274"/>
                        <a:pt x="488" y="277"/>
                        <a:pt x="492" y="281"/>
                      </a:cubicBezTo>
                      <a:cubicBezTo>
                        <a:pt x="492" y="284"/>
                        <a:pt x="492" y="288"/>
                        <a:pt x="492" y="292"/>
                      </a:cubicBezTo>
                      <a:close/>
                      <a:moveTo>
                        <a:pt x="469" y="363"/>
                      </a:moveTo>
                      <a:cubicBezTo>
                        <a:pt x="468" y="363"/>
                        <a:pt x="467" y="362"/>
                        <a:pt x="466" y="361"/>
                      </a:cubicBezTo>
                      <a:cubicBezTo>
                        <a:pt x="462" y="359"/>
                        <a:pt x="458" y="356"/>
                        <a:pt x="454" y="353"/>
                      </a:cubicBezTo>
                      <a:cubicBezTo>
                        <a:pt x="451" y="350"/>
                        <a:pt x="448" y="347"/>
                        <a:pt x="445" y="344"/>
                      </a:cubicBezTo>
                      <a:cubicBezTo>
                        <a:pt x="444" y="344"/>
                        <a:pt x="443" y="343"/>
                        <a:pt x="442" y="342"/>
                      </a:cubicBezTo>
                      <a:cubicBezTo>
                        <a:pt x="445" y="336"/>
                        <a:pt x="448" y="329"/>
                        <a:pt x="450" y="321"/>
                      </a:cubicBezTo>
                      <a:cubicBezTo>
                        <a:pt x="453" y="324"/>
                        <a:pt x="455" y="326"/>
                        <a:pt x="458" y="328"/>
                      </a:cubicBezTo>
                      <a:cubicBezTo>
                        <a:pt x="463" y="332"/>
                        <a:pt x="470" y="339"/>
                        <a:pt x="476" y="341"/>
                      </a:cubicBezTo>
                      <a:cubicBezTo>
                        <a:pt x="479" y="342"/>
                        <a:pt x="482" y="338"/>
                        <a:pt x="480" y="336"/>
                      </a:cubicBezTo>
                      <a:cubicBezTo>
                        <a:pt x="475" y="331"/>
                        <a:pt x="468" y="328"/>
                        <a:pt x="462" y="325"/>
                      </a:cubicBezTo>
                      <a:cubicBezTo>
                        <a:pt x="459" y="323"/>
                        <a:pt x="455" y="321"/>
                        <a:pt x="451" y="318"/>
                      </a:cubicBezTo>
                      <a:cubicBezTo>
                        <a:pt x="454" y="310"/>
                        <a:pt x="456" y="303"/>
                        <a:pt x="457" y="294"/>
                      </a:cubicBezTo>
                      <a:cubicBezTo>
                        <a:pt x="467" y="299"/>
                        <a:pt x="478" y="304"/>
                        <a:pt x="486" y="311"/>
                      </a:cubicBezTo>
                      <a:cubicBezTo>
                        <a:pt x="486" y="312"/>
                        <a:pt x="487" y="312"/>
                        <a:pt x="488" y="312"/>
                      </a:cubicBezTo>
                      <a:cubicBezTo>
                        <a:pt x="484" y="331"/>
                        <a:pt x="478" y="347"/>
                        <a:pt x="469" y="363"/>
                      </a:cubicBezTo>
                      <a:close/>
                      <a:moveTo>
                        <a:pt x="443" y="401"/>
                      </a:moveTo>
                      <a:cubicBezTo>
                        <a:pt x="433" y="395"/>
                        <a:pt x="425" y="389"/>
                        <a:pt x="415" y="384"/>
                      </a:cubicBezTo>
                      <a:cubicBezTo>
                        <a:pt x="420" y="379"/>
                        <a:pt x="425" y="372"/>
                        <a:pt x="429" y="366"/>
                      </a:cubicBezTo>
                      <a:cubicBezTo>
                        <a:pt x="431" y="369"/>
                        <a:pt x="434" y="373"/>
                        <a:pt x="438" y="376"/>
                      </a:cubicBezTo>
                      <a:cubicBezTo>
                        <a:pt x="441" y="379"/>
                        <a:pt x="444" y="382"/>
                        <a:pt x="447" y="385"/>
                      </a:cubicBezTo>
                      <a:cubicBezTo>
                        <a:pt x="448" y="387"/>
                        <a:pt x="449" y="389"/>
                        <a:pt x="451" y="391"/>
                      </a:cubicBezTo>
                      <a:cubicBezTo>
                        <a:pt x="448" y="394"/>
                        <a:pt x="446" y="398"/>
                        <a:pt x="443" y="401"/>
                      </a:cubicBezTo>
                      <a:close/>
                      <a:moveTo>
                        <a:pt x="427" y="418"/>
                      </a:moveTo>
                      <a:cubicBezTo>
                        <a:pt x="419" y="411"/>
                        <a:pt x="410" y="405"/>
                        <a:pt x="401" y="400"/>
                      </a:cubicBezTo>
                      <a:cubicBezTo>
                        <a:pt x="405" y="396"/>
                        <a:pt x="409" y="392"/>
                        <a:pt x="413" y="387"/>
                      </a:cubicBezTo>
                      <a:cubicBezTo>
                        <a:pt x="421" y="394"/>
                        <a:pt x="429" y="400"/>
                        <a:pt x="438" y="406"/>
                      </a:cubicBezTo>
                      <a:cubicBezTo>
                        <a:pt x="435" y="410"/>
                        <a:pt x="431" y="414"/>
                        <a:pt x="427" y="418"/>
                      </a:cubicBezTo>
                      <a:close/>
                      <a:moveTo>
                        <a:pt x="412" y="432"/>
                      </a:moveTo>
                      <a:cubicBezTo>
                        <a:pt x="404" y="425"/>
                        <a:pt x="394" y="419"/>
                        <a:pt x="384" y="415"/>
                      </a:cubicBezTo>
                      <a:cubicBezTo>
                        <a:pt x="389" y="411"/>
                        <a:pt x="393" y="407"/>
                        <a:pt x="398" y="403"/>
                      </a:cubicBezTo>
                      <a:cubicBezTo>
                        <a:pt x="405" y="410"/>
                        <a:pt x="413" y="417"/>
                        <a:pt x="422" y="423"/>
                      </a:cubicBezTo>
                      <a:cubicBezTo>
                        <a:pt x="418" y="426"/>
                        <a:pt x="415" y="429"/>
                        <a:pt x="412" y="432"/>
                      </a:cubicBezTo>
                      <a:close/>
                      <a:moveTo>
                        <a:pt x="388" y="449"/>
                      </a:moveTo>
                      <a:cubicBezTo>
                        <a:pt x="384" y="445"/>
                        <a:pt x="377" y="441"/>
                        <a:pt x="372" y="438"/>
                      </a:cubicBezTo>
                      <a:cubicBezTo>
                        <a:pt x="368" y="436"/>
                        <a:pt x="365" y="433"/>
                        <a:pt x="361" y="431"/>
                      </a:cubicBezTo>
                      <a:cubicBezTo>
                        <a:pt x="367" y="428"/>
                        <a:pt x="373" y="423"/>
                        <a:pt x="379" y="419"/>
                      </a:cubicBezTo>
                      <a:cubicBezTo>
                        <a:pt x="389" y="423"/>
                        <a:pt x="397" y="431"/>
                        <a:pt x="406" y="437"/>
                      </a:cubicBezTo>
                      <a:cubicBezTo>
                        <a:pt x="400" y="441"/>
                        <a:pt x="394" y="446"/>
                        <a:pt x="388" y="449"/>
                      </a:cubicBezTo>
                      <a:close/>
                      <a:moveTo>
                        <a:pt x="346" y="456"/>
                      </a:moveTo>
                      <a:cubicBezTo>
                        <a:pt x="341" y="453"/>
                        <a:pt x="336" y="450"/>
                        <a:pt x="332" y="446"/>
                      </a:cubicBezTo>
                      <a:cubicBezTo>
                        <a:pt x="340" y="443"/>
                        <a:pt x="348" y="439"/>
                        <a:pt x="356" y="434"/>
                      </a:cubicBezTo>
                      <a:cubicBezTo>
                        <a:pt x="359" y="437"/>
                        <a:pt x="363" y="439"/>
                        <a:pt x="366" y="442"/>
                      </a:cubicBezTo>
                      <a:cubicBezTo>
                        <a:pt x="371" y="446"/>
                        <a:pt x="375" y="450"/>
                        <a:pt x="380" y="454"/>
                      </a:cubicBezTo>
                      <a:cubicBezTo>
                        <a:pt x="373" y="459"/>
                        <a:pt x="366" y="462"/>
                        <a:pt x="358" y="466"/>
                      </a:cubicBezTo>
                      <a:cubicBezTo>
                        <a:pt x="355" y="462"/>
                        <a:pt x="349" y="459"/>
                        <a:pt x="346" y="456"/>
                      </a:cubicBezTo>
                      <a:close/>
                      <a:moveTo>
                        <a:pt x="446" y="375"/>
                      </a:moveTo>
                      <a:cubicBezTo>
                        <a:pt x="441" y="371"/>
                        <a:pt x="436" y="366"/>
                        <a:pt x="431" y="362"/>
                      </a:cubicBezTo>
                      <a:cubicBezTo>
                        <a:pt x="434" y="357"/>
                        <a:pt x="437" y="351"/>
                        <a:pt x="440" y="346"/>
                      </a:cubicBezTo>
                      <a:cubicBezTo>
                        <a:pt x="440" y="347"/>
                        <a:pt x="441" y="347"/>
                        <a:pt x="441" y="348"/>
                      </a:cubicBezTo>
                      <a:cubicBezTo>
                        <a:pt x="444" y="352"/>
                        <a:pt x="447" y="355"/>
                        <a:pt x="451" y="358"/>
                      </a:cubicBezTo>
                      <a:cubicBezTo>
                        <a:pt x="455" y="362"/>
                        <a:pt x="460" y="368"/>
                        <a:pt x="466" y="369"/>
                      </a:cubicBezTo>
                      <a:cubicBezTo>
                        <a:pt x="463" y="374"/>
                        <a:pt x="459" y="379"/>
                        <a:pt x="456" y="384"/>
                      </a:cubicBezTo>
                      <a:cubicBezTo>
                        <a:pt x="453" y="380"/>
                        <a:pt x="449" y="377"/>
                        <a:pt x="446" y="375"/>
                      </a:cubicBezTo>
                      <a:close/>
                      <a:moveTo>
                        <a:pt x="486" y="215"/>
                      </a:moveTo>
                      <a:cubicBezTo>
                        <a:pt x="487" y="219"/>
                        <a:pt x="488" y="224"/>
                        <a:pt x="489" y="229"/>
                      </a:cubicBezTo>
                      <a:cubicBezTo>
                        <a:pt x="481" y="224"/>
                        <a:pt x="472" y="222"/>
                        <a:pt x="463" y="221"/>
                      </a:cubicBezTo>
                      <a:cubicBezTo>
                        <a:pt x="463" y="216"/>
                        <a:pt x="463" y="211"/>
                        <a:pt x="463" y="207"/>
                      </a:cubicBezTo>
                      <a:cubicBezTo>
                        <a:pt x="465" y="207"/>
                        <a:pt x="468" y="208"/>
                        <a:pt x="470" y="208"/>
                      </a:cubicBezTo>
                      <a:cubicBezTo>
                        <a:pt x="475" y="210"/>
                        <a:pt x="480" y="213"/>
                        <a:pt x="486" y="215"/>
                      </a:cubicBezTo>
                      <a:cubicBezTo>
                        <a:pt x="486" y="215"/>
                        <a:pt x="486" y="215"/>
                        <a:pt x="486" y="215"/>
                      </a:cubicBezTo>
                      <a:close/>
                      <a:moveTo>
                        <a:pt x="464" y="224"/>
                      </a:moveTo>
                      <a:cubicBezTo>
                        <a:pt x="472" y="226"/>
                        <a:pt x="481" y="229"/>
                        <a:pt x="488" y="234"/>
                      </a:cubicBezTo>
                      <a:cubicBezTo>
                        <a:pt x="488" y="235"/>
                        <a:pt x="489" y="235"/>
                        <a:pt x="490" y="235"/>
                      </a:cubicBezTo>
                      <a:cubicBezTo>
                        <a:pt x="490" y="240"/>
                        <a:pt x="491" y="245"/>
                        <a:pt x="491" y="249"/>
                      </a:cubicBezTo>
                      <a:cubicBezTo>
                        <a:pt x="482" y="246"/>
                        <a:pt x="473" y="245"/>
                        <a:pt x="463" y="242"/>
                      </a:cubicBezTo>
                      <a:cubicBezTo>
                        <a:pt x="464" y="236"/>
                        <a:pt x="464" y="230"/>
                        <a:pt x="464" y="224"/>
                      </a:cubicBezTo>
                      <a:close/>
                      <a:moveTo>
                        <a:pt x="485" y="208"/>
                      </a:moveTo>
                      <a:cubicBezTo>
                        <a:pt x="479" y="205"/>
                        <a:pt x="470" y="204"/>
                        <a:pt x="462" y="203"/>
                      </a:cubicBezTo>
                      <a:cubicBezTo>
                        <a:pt x="462" y="199"/>
                        <a:pt x="461" y="195"/>
                        <a:pt x="461" y="190"/>
                      </a:cubicBezTo>
                      <a:cubicBezTo>
                        <a:pt x="467" y="194"/>
                        <a:pt x="473" y="197"/>
                        <a:pt x="479" y="201"/>
                      </a:cubicBezTo>
                      <a:cubicBezTo>
                        <a:pt x="482" y="203"/>
                        <a:pt x="485" y="198"/>
                        <a:pt x="482" y="196"/>
                      </a:cubicBezTo>
                      <a:cubicBezTo>
                        <a:pt x="476" y="191"/>
                        <a:pt x="468" y="189"/>
                        <a:pt x="460" y="186"/>
                      </a:cubicBezTo>
                      <a:cubicBezTo>
                        <a:pt x="460" y="181"/>
                        <a:pt x="459" y="177"/>
                        <a:pt x="458" y="172"/>
                      </a:cubicBezTo>
                      <a:cubicBezTo>
                        <a:pt x="461" y="174"/>
                        <a:pt x="464" y="176"/>
                        <a:pt x="468" y="178"/>
                      </a:cubicBezTo>
                      <a:cubicBezTo>
                        <a:pt x="472" y="181"/>
                        <a:pt x="476" y="184"/>
                        <a:pt x="480" y="184"/>
                      </a:cubicBezTo>
                      <a:cubicBezTo>
                        <a:pt x="481" y="185"/>
                        <a:pt x="481" y="186"/>
                        <a:pt x="482" y="187"/>
                      </a:cubicBezTo>
                      <a:cubicBezTo>
                        <a:pt x="483" y="194"/>
                        <a:pt x="484" y="201"/>
                        <a:pt x="485" y="208"/>
                      </a:cubicBezTo>
                      <a:close/>
                      <a:moveTo>
                        <a:pt x="476" y="177"/>
                      </a:moveTo>
                      <a:cubicBezTo>
                        <a:pt x="474" y="176"/>
                        <a:pt x="473" y="176"/>
                        <a:pt x="472" y="175"/>
                      </a:cubicBezTo>
                      <a:cubicBezTo>
                        <a:pt x="467" y="173"/>
                        <a:pt x="462" y="171"/>
                        <a:pt x="457" y="168"/>
                      </a:cubicBezTo>
                      <a:cubicBezTo>
                        <a:pt x="457" y="166"/>
                        <a:pt x="456" y="163"/>
                        <a:pt x="455" y="161"/>
                      </a:cubicBezTo>
                      <a:cubicBezTo>
                        <a:pt x="458" y="162"/>
                        <a:pt x="460" y="163"/>
                        <a:pt x="463" y="164"/>
                      </a:cubicBezTo>
                      <a:cubicBezTo>
                        <a:pt x="465" y="164"/>
                        <a:pt x="467" y="165"/>
                        <a:pt x="469" y="166"/>
                      </a:cubicBezTo>
                      <a:cubicBezTo>
                        <a:pt x="471" y="170"/>
                        <a:pt x="474" y="173"/>
                        <a:pt x="476" y="177"/>
                      </a:cubicBezTo>
                      <a:close/>
                      <a:moveTo>
                        <a:pt x="462" y="263"/>
                      </a:moveTo>
                      <a:cubicBezTo>
                        <a:pt x="463" y="257"/>
                        <a:pt x="463" y="252"/>
                        <a:pt x="463" y="246"/>
                      </a:cubicBezTo>
                      <a:cubicBezTo>
                        <a:pt x="473" y="250"/>
                        <a:pt x="483" y="253"/>
                        <a:pt x="492" y="257"/>
                      </a:cubicBezTo>
                      <a:cubicBezTo>
                        <a:pt x="492" y="262"/>
                        <a:pt x="492" y="267"/>
                        <a:pt x="492" y="272"/>
                      </a:cubicBezTo>
                      <a:cubicBezTo>
                        <a:pt x="484" y="267"/>
                        <a:pt x="471" y="265"/>
                        <a:pt x="462" y="263"/>
                      </a:cubicBezTo>
                      <a:close/>
                      <a:moveTo>
                        <a:pt x="453" y="144"/>
                      </a:moveTo>
                      <a:cubicBezTo>
                        <a:pt x="457" y="149"/>
                        <a:pt x="461" y="155"/>
                        <a:pt x="465" y="160"/>
                      </a:cubicBezTo>
                      <a:cubicBezTo>
                        <a:pt x="464" y="160"/>
                        <a:pt x="463" y="160"/>
                        <a:pt x="462" y="159"/>
                      </a:cubicBezTo>
                      <a:cubicBezTo>
                        <a:pt x="459" y="159"/>
                        <a:pt x="457" y="158"/>
                        <a:pt x="455" y="158"/>
                      </a:cubicBezTo>
                      <a:cubicBezTo>
                        <a:pt x="454" y="157"/>
                        <a:pt x="454" y="155"/>
                        <a:pt x="454" y="154"/>
                      </a:cubicBezTo>
                      <a:cubicBezTo>
                        <a:pt x="452" y="148"/>
                        <a:pt x="450" y="143"/>
                        <a:pt x="448" y="138"/>
                      </a:cubicBezTo>
                      <a:cubicBezTo>
                        <a:pt x="450" y="140"/>
                        <a:pt x="451" y="142"/>
                        <a:pt x="453" y="144"/>
                      </a:cubicBezTo>
                      <a:close/>
                      <a:moveTo>
                        <a:pt x="28" y="174"/>
                      </a:moveTo>
                      <a:cubicBezTo>
                        <a:pt x="38" y="136"/>
                        <a:pt x="59" y="101"/>
                        <a:pt x="87" y="74"/>
                      </a:cubicBezTo>
                      <a:cubicBezTo>
                        <a:pt x="93" y="80"/>
                        <a:pt x="102" y="84"/>
                        <a:pt x="110" y="85"/>
                      </a:cubicBezTo>
                      <a:cubicBezTo>
                        <a:pt x="111" y="86"/>
                        <a:pt x="112" y="84"/>
                        <a:pt x="110" y="83"/>
                      </a:cubicBezTo>
                      <a:cubicBezTo>
                        <a:pt x="102" y="81"/>
                        <a:pt x="97" y="76"/>
                        <a:pt x="90" y="71"/>
                      </a:cubicBezTo>
                      <a:cubicBezTo>
                        <a:pt x="95" y="66"/>
                        <a:pt x="101" y="62"/>
                        <a:pt x="107" y="57"/>
                      </a:cubicBezTo>
                      <a:cubicBezTo>
                        <a:pt x="108" y="57"/>
                        <a:pt x="109" y="56"/>
                        <a:pt x="109" y="56"/>
                      </a:cubicBezTo>
                      <a:cubicBezTo>
                        <a:pt x="114" y="61"/>
                        <a:pt x="120" y="65"/>
                        <a:pt x="125" y="69"/>
                      </a:cubicBezTo>
                      <a:cubicBezTo>
                        <a:pt x="126" y="70"/>
                        <a:pt x="127" y="69"/>
                        <a:pt x="126" y="68"/>
                      </a:cubicBezTo>
                      <a:cubicBezTo>
                        <a:pt x="123" y="64"/>
                        <a:pt x="119" y="60"/>
                        <a:pt x="116" y="56"/>
                      </a:cubicBezTo>
                      <a:cubicBezTo>
                        <a:pt x="115" y="55"/>
                        <a:pt x="114" y="54"/>
                        <a:pt x="113" y="53"/>
                      </a:cubicBezTo>
                      <a:cubicBezTo>
                        <a:pt x="159" y="21"/>
                        <a:pt x="215" y="19"/>
                        <a:pt x="269" y="27"/>
                      </a:cubicBezTo>
                      <a:cubicBezTo>
                        <a:pt x="329" y="36"/>
                        <a:pt x="383" y="61"/>
                        <a:pt x="417" y="111"/>
                      </a:cubicBezTo>
                      <a:cubicBezTo>
                        <a:pt x="406" y="102"/>
                        <a:pt x="385" y="103"/>
                        <a:pt x="373" y="100"/>
                      </a:cubicBezTo>
                      <a:cubicBezTo>
                        <a:pt x="372" y="100"/>
                        <a:pt x="372" y="101"/>
                        <a:pt x="373" y="101"/>
                      </a:cubicBezTo>
                      <a:cubicBezTo>
                        <a:pt x="380" y="104"/>
                        <a:pt x="388" y="106"/>
                        <a:pt x="396" y="108"/>
                      </a:cubicBezTo>
                      <a:cubicBezTo>
                        <a:pt x="401" y="109"/>
                        <a:pt x="406" y="111"/>
                        <a:pt x="410" y="113"/>
                      </a:cubicBezTo>
                      <a:cubicBezTo>
                        <a:pt x="414" y="115"/>
                        <a:pt x="417" y="118"/>
                        <a:pt x="421" y="121"/>
                      </a:cubicBezTo>
                      <a:cubicBezTo>
                        <a:pt x="421" y="121"/>
                        <a:pt x="423" y="121"/>
                        <a:pt x="423" y="120"/>
                      </a:cubicBezTo>
                      <a:cubicBezTo>
                        <a:pt x="424" y="121"/>
                        <a:pt x="425" y="122"/>
                        <a:pt x="425" y="123"/>
                      </a:cubicBezTo>
                      <a:cubicBezTo>
                        <a:pt x="432" y="136"/>
                        <a:pt x="438" y="149"/>
                        <a:pt x="441" y="163"/>
                      </a:cubicBezTo>
                      <a:cubicBezTo>
                        <a:pt x="435" y="149"/>
                        <a:pt x="413" y="150"/>
                        <a:pt x="401" y="144"/>
                      </a:cubicBezTo>
                      <a:cubicBezTo>
                        <a:pt x="400" y="144"/>
                        <a:pt x="399" y="145"/>
                        <a:pt x="400" y="146"/>
                      </a:cubicBezTo>
                      <a:cubicBezTo>
                        <a:pt x="414" y="152"/>
                        <a:pt x="438" y="151"/>
                        <a:pt x="442" y="169"/>
                      </a:cubicBezTo>
                      <a:cubicBezTo>
                        <a:pt x="442" y="170"/>
                        <a:pt x="443" y="170"/>
                        <a:pt x="443" y="169"/>
                      </a:cubicBezTo>
                      <a:cubicBezTo>
                        <a:pt x="456" y="224"/>
                        <a:pt x="447" y="286"/>
                        <a:pt x="428" y="336"/>
                      </a:cubicBezTo>
                      <a:cubicBezTo>
                        <a:pt x="421" y="356"/>
                        <a:pt x="409" y="373"/>
                        <a:pt x="394" y="388"/>
                      </a:cubicBezTo>
                      <a:cubicBezTo>
                        <a:pt x="394" y="386"/>
                        <a:pt x="394" y="384"/>
                        <a:pt x="394" y="382"/>
                      </a:cubicBezTo>
                      <a:cubicBezTo>
                        <a:pt x="394" y="377"/>
                        <a:pt x="394" y="373"/>
                        <a:pt x="394" y="368"/>
                      </a:cubicBezTo>
                      <a:cubicBezTo>
                        <a:pt x="394" y="367"/>
                        <a:pt x="392" y="367"/>
                        <a:pt x="391" y="368"/>
                      </a:cubicBezTo>
                      <a:cubicBezTo>
                        <a:pt x="391" y="373"/>
                        <a:pt x="391" y="377"/>
                        <a:pt x="390" y="382"/>
                      </a:cubicBezTo>
                      <a:cubicBezTo>
                        <a:pt x="390" y="385"/>
                        <a:pt x="389" y="389"/>
                        <a:pt x="390" y="392"/>
                      </a:cubicBezTo>
                      <a:cubicBezTo>
                        <a:pt x="382" y="399"/>
                        <a:pt x="374" y="406"/>
                        <a:pt x="366" y="411"/>
                      </a:cubicBezTo>
                      <a:cubicBezTo>
                        <a:pt x="366" y="405"/>
                        <a:pt x="366" y="400"/>
                        <a:pt x="366" y="394"/>
                      </a:cubicBezTo>
                      <a:cubicBezTo>
                        <a:pt x="366" y="393"/>
                        <a:pt x="365" y="393"/>
                        <a:pt x="365" y="394"/>
                      </a:cubicBezTo>
                      <a:cubicBezTo>
                        <a:pt x="363" y="411"/>
                        <a:pt x="363" y="411"/>
                        <a:pt x="363" y="411"/>
                      </a:cubicBezTo>
                      <a:cubicBezTo>
                        <a:pt x="363" y="412"/>
                        <a:pt x="363" y="413"/>
                        <a:pt x="362" y="414"/>
                      </a:cubicBezTo>
                      <a:cubicBezTo>
                        <a:pt x="351" y="421"/>
                        <a:pt x="338" y="428"/>
                        <a:pt x="326" y="433"/>
                      </a:cubicBezTo>
                      <a:cubicBezTo>
                        <a:pt x="328" y="424"/>
                        <a:pt x="331" y="415"/>
                        <a:pt x="336" y="406"/>
                      </a:cubicBezTo>
                      <a:cubicBezTo>
                        <a:pt x="337" y="405"/>
                        <a:pt x="334" y="403"/>
                        <a:pt x="334" y="405"/>
                      </a:cubicBezTo>
                      <a:cubicBezTo>
                        <a:pt x="328" y="414"/>
                        <a:pt x="325" y="424"/>
                        <a:pt x="323" y="435"/>
                      </a:cubicBezTo>
                      <a:cubicBezTo>
                        <a:pt x="308" y="440"/>
                        <a:pt x="293" y="445"/>
                        <a:pt x="279" y="448"/>
                      </a:cubicBezTo>
                      <a:cubicBezTo>
                        <a:pt x="244" y="454"/>
                        <a:pt x="211" y="450"/>
                        <a:pt x="179" y="440"/>
                      </a:cubicBezTo>
                      <a:cubicBezTo>
                        <a:pt x="179" y="440"/>
                        <a:pt x="178" y="439"/>
                        <a:pt x="178" y="439"/>
                      </a:cubicBezTo>
                      <a:cubicBezTo>
                        <a:pt x="165" y="433"/>
                        <a:pt x="151" y="429"/>
                        <a:pt x="138" y="424"/>
                      </a:cubicBezTo>
                      <a:cubicBezTo>
                        <a:pt x="127" y="418"/>
                        <a:pt x="116" y="412"/>
                        <a:pt x="105" y="406"/>
                      </a:cubicBezTo>
                      <a:cubicBezTo>
                        <a:pt x="107" y="399"/>
                        <a:pt x="108" y="393"/>
                        <a:pt x="111" y="386"/>
                      </a:cubicBezTo>
                      <a:cubicBezTo>
                        <a:pt x="111" y="385"/>
                        <a:pt x="110" y="385"/>
                        <a:pt x="109" y="386"/>
                      </a:cubicBezTo>
                      <a:cubicBezTo>
                        <a:pt x="106" y="392"/>
                        <a:pt x="104" y="398"/>
                        <a:pt x="102" y="405"/>
                      </a:cubicBezTo>
                      <a:cubicBezTo>
                        <a:pt x="98" y="402"/>
                        <a:pt x="94" y="400"/>
                        <a:pt x="90" y="397"/>
                      </a:cubicBezTo>
                      <a:cubicBezTo>
                        <a:pt x="77" y="386"/>
                        <a:pt x="66" y="371"/>
                        <a:pt x="56" y="356"/>
                      </a:cubicBezTo>
                      <a:cubicBezTo>
                        <a:pt x="61" y="346"/>
                        <a:pt x="66" y="337"/>
                        <a:pt x="69" y="326"/>
                      </a:cubicBezTo>
                      <a:cubicBezTo>
                        <a:pt x="69" y="326"/>
                        <a:pt x="68" y="325"/>
                        <a:pt x="68" y="326"/>
                      </a:cubicBezTo>
                      <a:cubicBezTo>
                        <a:pt x="65" y="336"/>
                        <a:pt x="60" y="346"/>
                        <a:pt x="55" y="355"/>
                      </a:cubicBezTo>
                      <a:cubicBezTo>
                        <a:pt x="52" y="349"/>
                        <a:pt x="49" y="343"/>
                        <a:pt x="45" y="337"/>
                      </a:cubicBezTo>
                      <a:cubicBezTo>
                        <a:pt x="43" y="332"/>
                        <a:pt x="40" y="327"/>
                        <a:pt x="38" y="322"/>
                      </a:cubicBezTo>
                      <a:cubicBezTo>
                        <a:pt x="45" y="310"/>
                        <a:pt x="53" y="299"/>
                        <a:pt x="58" y="286"/>
                      </a:cubicBezTo>
                      <a:cubicBezTo>
                        <a:pt x="62" y="294"/>
                        <a:pt x="65" y="301"/>
                        <a:pt x="70" y="308"/>
                      </a:cubicBezTo>
                      <a:cubicBezTo>
                        <a:pt x="78" y="321"/>
                        <a:pt x="85" y="337"/>
                        <a:pt x="94" y="351"/>
                      </a:cubicBezTo>
                      <a:cubicBezTo>
                        <a:pt x="89" y="360"/>
                        <a:pt x="86" y="370"/>
                        <a:pt x="83" y="380"/>
                      </a:cubicBezTo>
                      <a:cubicBezTo>
                        <a:pt x="82" y="381"/>
                        <a:pt x="85" y="382"/>
                        <a:pt x="85" y="380"/>
                      </a:cubicBezTo>
                      <a:cubicBezTo>
                        <a:pt x="88" y="371"/>
                        <a:pt x="91" y="362"/>
                        <a:pt x="95" y="353"/>
                      </a:cubicBezTo>
                      <a:cubicBezTo>
                        <a:pt x="98" y="359"/>
                        <a:pt x="102" y="363"/>
                        <a:pt x="106" y="368"/>
                      </a:cubicBezTo>
                      <a:cubicBezTo>
                        <a:pt x="123" y="387"/>
                        <a:pt x="143" y="395"/>
                        <a:pt x="167" y="402"/>
                      </a:cubicBezTo>
                      <a:cubicBezTo>
                        <a:pt x="169" y="403"/>
                        <a:pt x="170" y="400"/>
                        <a:pt x="168" y="399"/>
                      </a:cubicBezTo>
                      <a:cubicBezTo>
                        <a:pt x="152" y="388"/>
                        <a:pt x="132" y="383"/>
                        <a:pt x="117" y="369"/>
                      </a:cubicBezTo>
                      <a:cubicBezTo>
                        <a:pt x="102" y="355"/>
                        <a:pt x="98" y="334"/>
                        <a:pt x="86" y="318"/>
                      </a:cubicBezTo>
                      <a:cubicBezTo>
                        <a:pt x="59" y="281"/>
                        <a:pt x="48" y="240"/>
                        <a:pt x="61" y="196"/>
                      </a:cubicBezTo>
                      <a:cubicBezTo>
                        <a:pt x="76" y="142"/>
                        <a:pt x="132" y="45"/>
                        <a:pt x="198" y="50"/>
                      </a:cubicBezTo>
                      <a:cubicBezTo>
                        <a:pt x="202" y="50"/>
                        <a:pt x="202" y="45"/>
                        <a:pt x="198" y="44"/>
                      </a:cubicBezTo>
                      <a:cubicBezTo>
                        <a:pt x="156" y="40"/>
                        <a:pt x="120" y="71"/>
                        <a:pt x="94" y="110"/>
                      </a:cubicBezTo>
                      <a:cubicBezTo>
                        <a:pt x="94" y="110"/>
                        <a:pt x="94" y="110"/>
                        <a:pt x="94" y="110"/>
                      </a:cubicBezTo>
                      <a:cubicBezTo>
                        <a:pt x="86" y="107"/>
                        <a:pt x="77" y="104"/>
                        <a:pt x="71" y="98"/>
                      </a:cubicBezTo>
                      <a:cubicBezTo>
                        <a:pt x="69" y="96"/>
                        <a:pt x="66" y="99"/>
                        <a:pt x="68" y="100"/>
                      </a:cubicBezTo>
                      <a:cubicBezTo>
                        <a:pt x="76" y="106"/>
                        <a:pt x="85" y="109"/>
                        <a:pt x="94" y="110"/>
                      </a:cubicBezTo>
                      <a:cubicBezTo>
                        <a:pt x="74" y="138"/>
                        <a:pt x="60" y="169"/>
                        <a:pt x="53" y="193"/>
                      </a:cubicBezTo>
                      <a:cubicBezTo>
                        <a:pt x="46" y="214"/>
                        <a:pt x="45" y="236"/>
                        <a:pt x="49" y="257"/>
                      </a:cubicBezTo>
                      <a:cubicBezTo>
                        <a:pt x="44" y="261"/>
                        <a:pt x="38" y="265"/>
                        <a:pt x="32" y="269"/>
                      </a:cubicBezTo>
                      <a:cubicBezTo>
                        <a:pt x="30" y="270"/>
                        <a:pt x="27" y="272"/>
                        <a:pt x="24" y="275"/>
                      </a:cubicBezTo>
                      <a:cubicBezTo>
                        <a:pt x="18" y="242"/>
                        <a:pt x="20" y="207"/>
                        <a:pt x="28" y="174"/>
                      </a:cubicBezTo>
                      <a:close/>
                      <a:moveTo>
                        <a:pt x="296" y="485"/>
                      </a:moveTo>
                      <a:cubicBezTo>
                        <a:pt x="289" y="476"/>
                        <a:pt x="281" y="468"/>
                        <a:pt x="272" y="461"/>
                      </a:cubicBezTo>
                      <a:cubicBezTo>
                        <a:pt x="281" y="460"/>
                        <a:pt x="290" y="458"/>
                        <a:pt x="300" y="456"/>
                      </a:cubicBezTo>
                      <a:cubicBezTo>
                        <a:pt x="305" y="465"/>
                        <a:pt x="311" y="473"/>
                        <a:pt x="319" y="480"/>
                      </a:cubicBezTo>
                      <a:cubicBezTo>
                        <a:pt x="312" y="482"/>
                        <a:pt x="304" y="484"/>
                        <a:pt x="296" y="485"/>
                      </a:cubicBezTo>
                      <a:close/>
                      <a:moveTo>
                        <a:pt x="271" y="488"/>
                      </a:moveTo>
                      <a:cubicBezTo>
                        <a:pt x="267" y="483"/>
                        <a:pt x="263" y="478"/>
                        <a:pt x="259" y="473"/>
                      </a:cubicBezTo>
                      <a:cubicBezTo>
                        <a:pt x="256" y="470"/>
                        <a:pt x="253" y="466"/>
                        <a:pt x="250" y="463"/>
                      </a:cubicBezTo>
                      <a:cubicBezTo>
                        <a:pt x="256" y="462"/>
                        <a:pt x="263" y="462"/>
                        <a:pt x="269" y="461"/>
                      </a:cubicBezTo>
                      <a:cubicBezTo>
                        <a:pt x="277" y="469"/>
                        <a:pt x="283" y="478"/>
                        <a:pt x="289" y="486"/>
                      </a:cubicBezTo>
                      <a:cubicBezTo>
                        <a:pt x="283" y="487"/>
                        <a:pt x="277" y="488"/>
                        <a:pt x="271" y="488"/>
                      </a:cubicBezTo>
                      <a:close/>
                      <a:moveTo>
                        <a:pt x="205" y="460"/>
                      </a:moveTo>
                      <a:cubicBezTo>
                        <a:pt x="210" y="463"/>
                        <a:pt x="214" y="468"/>
                        <a:pt x="218" y="473"/>
                      </a:cubicBezTo>
                      <a:cubicBezTo>
                        <a:pt x="222" y="478"/>
                        <a:pt x="225" y="483"/>
                        <a:pt x="228" y="488"/>
                      </a:cubicBezTo>
                      <a:cubicBezTo>
                        <a:pt x="225" y="488"/>
                        <a:pt x="221" y="488"/>
                        <a:pt x="218" y="487"/>
                      </a:cubicBezTo>
                      <a:cubicBezTo>
                        <a:pt x="213" y="485"/>
                        <a:pt x="208" y="483"/>
                        <a:pt x="203" y="481"/>
                      </a:cubicBezTo>
                      <a:cubicBezTo>
                        <a:pt x="203" y="481"/>
                        <a:pt x="203" y="481"/>
                        <a:pt x="203" y="481"/>
                      </a:cubicBezTo>
                      <a:cubicBezTo>
                        <a:pt x="197" y="476"/>
                        <a:pt x="193" y="470"/>
                        <a:pt x="188" y="464"/>
                      </a:cubicBezTo>
                      <a:cubicBezTo>
                        <a:pt x="183" y="459"/>
                        <a:pt x="178" y="455"/>
                        <a:pt x="172" y="452"/>
                      </a:cubicBezTo>
                      <a:cubicBezTo>
                        <a:pt x="183" y="455"/>
                        <a:pt x="194" y="458"/>
                        <a:pt x="205" y="459"/>
                      </a:cubicBezTo>
                      <a:cubicBezTo>
                        <a:pt x="205" y="460"/>
                        <a:pt x="205" y="460"/>
                        <a:pt x="205" y="460"/>
                      </a:cubicBezTo>
                      <a:close/>
                      <a:moveTo>
                        <a:pt x="168" y="467"/>
                      </a:moveTo>
                      <a:cubicBezTo>
                        <a:pt x="161" y="459"/>
                        <a:pt x="155" y="452"/>
                        <a:pt x="150" y="444"/>
                      </a:cubicBezTo>
                      <a:cubicBezTo>
                        <a:pt x="153" y="446"/>
                        <a:pt x="157" y="447"/>
                        <a:pt x="160" y="448"/>
                      </a:cubicBezTo>
                      <a:cubicBezTo>
                        <a:pt x="159" y="448"/>
                        <a:pt x="158" y="448"/>
                        <a:pt x="157" y="448"/>
                      </a:cubicBezTo>
                      <a:cubicBezTo>
                        <a:pt x="157" y="448"/>
                        <a:pt x="156" y="448"/>
                        <a:pt x="157" y="448"/>
                      </a:cubicBezTo>
                      <a:cubicBezTo>
                        <a:pt x="171" y="450"/>
                        <a:pt x="180" y="465"/>
                        <a:pt x="188" y="475"/>
                      </a:cubicBezTo>
                      <a:cubicBezTo>
                        <a:pt x="181" y="473"/>
                        <a:pt x="174" y="470"/>
                        <a:pt x="168" y="467"/>
                      </a:cubicBezTo>
                      <a:close/>
                      <a:moveTo>
                        <a:pt x="135" y="449"/>
                      </a:moveTo>
                      <a:cubicBezTo>
                        <a:pt x="134" y="448"/>
                        <a:pt x="134" y="447"/>
                        <a:pt x="133" y="446"/>
                      </a:cubicBezTo>
                      <a:cubicBezTo>
                        <a:pt x="130" y="442"/>
                        <a:pt x="128" y="438"/>
                        <a:pt x="125" y="434"/>
                      </a:cubicBezTo>
                      <a:cubicBezTo>
                        <a:pt x="128" y="435"/>
                        <a:pt x="131" y="437"/>
                        <a:pt x="134" y="438"/>
                      </a:cubicBezTo>
                      <a:cubicBezTo>
                        <a:pt x="137" y="439"/>
                        <a:pt x="141" y="441"/>
                        <a:pt x="145" y="442"/>
                      </a:cubicBezTo>
                      <a:cubicBezTo>
                        <a:pt x="148" y="449"/>
                        <a:pt x="152" y="455"/>
                        <a:pt x="156" y="461"/>
                      </a:cubicBezTo>
                      <a:cubicBezTo>
                        <a:pt x="149" y="457"/>
                        <a:pt x="142" y="453"/>
                        <a:pt x="135" y="449"/>
                      </a:cubicBezTo>
                      <a:close/>
                      <a:moveTo>
                        <a:pt x="58" y="285"/>
                      </a:moveTo>
                      <a:cubicBezTo>
                        <a:pt x="53" y="297"/>
                        <a:pt x="43" y="307"/>
                        <a:pt x="36" y="318"/>
                      </a:cubicBezTo>
                      <a:cubicBezTo>
                        <a:pt x="32" y="306"/>
                        <a:pt x="28" y="294"/>
                        <a:pt x="26" y="282"/>
                      </a:cubicBezTo>
                      <a:cubicBezTo>
                        <a:pt x="26" y="281"/>
                        <a:pt x="27" y="280"/>
                        <a:pt x="28" y="279"/>
                      </a:cubicBezTo>
                      <a:cubicBezTo>
                        <a:pt x="30" y="275"/>
                        <a:pt x="33" y="273"/>
                        <a:pt x="36" y="270"/>
                      </a:cubicBezTo>
                      <a:cubicBezTo>
                        <a:pt x="40" y="266"/>
                        <a:pt x="45" y="263"/>
                        <a:pt x="50" y="258"/>
                      </a:cubicBezTo>
                      <a:cubicBezTo>
                        <a:pt x="52" y="268"/>
                        <a:pt x="54" y="276"/>
                        <a:pt x="58" y="285"/>
                      </a:cubicBezTo>
                      <a:close/>
                      <a:moveTo>
                        <a:pt x="102" y="423"/>
                      </a:moveTo>
                      <a:cubicBezTo>
                        <a:pt x="108" y="426"/>
                        <a:pt x="113" y="429"/>
                        <a:pt x="118" y="431"/>
                      </a:cubicBezTo>
                      <a:cubicBezTo>
                        <a:pt x="119" y="432"/>
                        <a:pt x="120" y="432"/>
                        <a:pt x="120" y="432"/>
                      </a:cubicBezTo>
                      <a:cubicBezTo>
                        <a:pt x="122" y="435"/>
                        <a:pt x="124" y="439"/>
                        <a:pt x="126" y="442"/>
                      </a:cubicBezTo>
                      <a:cubicBezTo>
                        <a:pt x="123" y="440"/>
                        <a:pt x="119" y="438"/>
                        <a:pt x="116" y="435"/>
                      </a:cubicBezTo>
                      <a:cubicBezTo>
                        <a:pt x="111" y="431"/>
                        <a:pt x="107" y="427"/>
                        <a:pt x="102" y="423"/>
                      </a:cubicBezTo>
                      <a:close/>
                      <a:moveTo>
                        <a:pt x="240" y="489"/>
                      </a:moveTo>
                      <a:cubicBezTo>
                        <a:pt x="235" y="482"/>
                        <a:pt x="229" y="474"/>
                        <a:pt x="223" y="468"/>
                      </a:cubicBezTo>
                      <a:cubicBezTo>
                        <a:pt x="222" y="466"/>
                        <a:pt x="220" y="464"/>
                        <a:pt x="217" y="461"/>
                      </a:cubicBezTo>
                      <a:cubicBezTo>
                        <a:pt x="226" y="462"/>
                        <a:pt x="235" y="463"/>
                        <a:pt x="244" y="463"/>
                      </a:cubicBezTo>
                      <a:cubicBezTo>
                        <a:pt x="247" y="468"/>
                        <a:pt x="251" y="474"/>
                        <a:pt x="255" y="479"/>
                      </a:cubicBezTo>
                      <a:cubicBezTo>
                        <a:pt x="257" y="482"/>
                        <a:pt x="259" y="486"/>
                        <a:pt x="260" y="489"/>
                      </a:cubicBezTo>
                      <a:cubicBezTo>
                        <a:pt x="254" y="489"/>
                        <a:pt x="247" y="489"/>
                        <a:pt x="240" y="489"/>
                      </a:cubicBezTo>
                      <a:close/>
                      <a:moveTo>
                        <a:pt x="327" y="478"/>
                      </a:moveTo>
                      <a:cubicBezTo>
                        <a:pt x="327" y="477"/>
                        <a:pt x="327" y="477"/>
                        <a:pt x="326" y="477"/>
                      </a:cubicBezTo>
                      <a:cubicBezTo>
                        <a:pt x="317" y="471"/>
                        <a:pt x="309" y="464"/>
                        <a:pt x="302" y="456"/>
                      </a:cubicBezTo>
                      <a:cubicBezTo>
                        <a:pt x="311" y="453"/>
                        <a:pt x="319" y="451"/>
                        <a:pt x="328" y="447"/>
                      </a:cubicBezTo>
                      <a:cubicBezTo>
                        <a:pt x="331" y="451"/>
                        <a:pt x="334" y="455"/>
                        <a:pt x="338" y="458"/>
                      </a:cubicBezTo>
                      <a:cubicBezTo>
                        <a:pt x="341" y="461"/>
                        <a:pt x="345" y="466"/>
                        <a:pt x="349" y="470"/>
                      </a:cubicBezTo>
                      <a:cubicBezTo>
                        <a:pt x="342" y="473"/>
                        <a:pt x="335" y="475"/>
                        <a:pt x="327" y="4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baseline="-25000" dirty="0">
                    <a:solidFill>
                      <a:schemeClr val="accent4"/>
                    </a:solidFill>
                    <a:latin typeface="Chalk Board" panose="02000500000000000000" pitchFamily="2" charset="0"/>
                  </a:endParaRPr>
                </a:p>
              </p:txBody>
            </p:sp>
            <p:sp>
              <p:nvSpPr>
                <p:cNvPr id="119" name="Freeform 189">
                  <a:extLst>
                    <a:ext uri="{FF2B5EF4-FFF2-40B4-BE49-F238E27FC236}">
                      <a16:creationId xmlns:a16="http://schemas.microsoft.com/office/drawing/2014/main" id="{FACD5F1D-0E36-C302-0FC5-90D7514679E1}"/>
                    </a:ext>
                  </a:extLst>
                </p:cNvPr>
                <p:cNvSpPr>
                  <a:spLocks/>
                </p:cNvSpPr>
                <p:nvPr/>
              </p:nvSpPr>
              <p:spPr bwMode="auto">
                <a:xfrm>
                  <a:off x="5438" y="3092"/>
                  <a:ext cx="6" cy="38"/>
                </a:xfrm>
                <a:custGeom>
                  <a:avLst/>
                  <a:gdLst>
                    <a:gd name="T0" fmla="*/ 5 w 5"/>
                    <a:gd name="T1" fmla="*/ 0 h 31"/>
                    <a:gd name="T2" fmla="*/ 0 w 5"/>
                    <a:gd name="T3" fmla="*/ 28 h 31"/>
                    <a:gd name="T4" fmla="*/ 4 w 5"/>
                    <a:gd name="T5" fmla="*/ 28 h 31"/>
                    <a:gd name="T6" fmla="*/ 5 w 5"/>
                    <a:gd name="T7" fmla="*/ 0 h 31"/>
                  </a:gdLst>
                  <a:ahLst/>
                  <a:cxnLst>
                    <a:cxn ang="0">
                      <a:pos x="T0" y="T1"/>
                    </a:cxn>
                    <a:cxn ang="0">
                      <a:pos x="T2" y="T3"/>
                    </a:cxn>
                    <a:cxn ang="0">
                      <a:pos x="T4" y="T5"/>
                    </a:cxn>
                    <a:cxn ang="0">
                      <a:pos x="T6" y="T7"/>
                    </a:cxn>
                  </a:cxnLst>
                  <a:rect l="0" t="0" r="r" b="b"/>
                  <a:pathLst>
                    <a:path w="5" h="31">
                      <a:moveTo>
                        <a:pt x="5" y="0"/>
                      </a:moveTo>
                      <a:cubicBezTo>
                        <a:pt x="2" y="9"/>
                        <a:pt x="0" y="19"/>
                        <a:pt x="0" y="28"/>
                      </a:cubicBezTo>
                      <a:cubicBezTo>
                        <a:pt x="1" y="31"/>
                        <a:pt x="4" y="31"/>
                        <a:pt x="4" y="28"/>
                      </a:cubicBezTo>
                      <a:cubicBezTo>
                        <a:pt x="5" y="20"/>
                        <a:pt x="2"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0" name="Freeform 194">
                  <a:extLst>
                    <a:ext uri="{FF2B5EF4-FFF2-40B4-BE49-F238E27FC236}">
                      <a16:creationId xmlns:a16="http://schemas.microsoft.com/office/drawing/2014/main" id="{DFD0B3A2-D705-A7E2-F04B-9151C96D729D}"/>
                    </a:ext>
                  </a:extLst>
                </p:cNvPr>
                <p:cNvSpPr>
                  <a:spLocks/>
                </p:cNvSpPr>
                <p:nvPr/>
              </p:nvSpPr>
              <p:spPr bwMode="auto">
                <a:xfrm>
                  <a:off x="5560" y="2728"/>
                  <a:ext cx="248" cy="451"/>
                </a:xfrm>
                <a:custGeom>
                  <a:avLst/>
                  <a:gdLst>
                    <a:gd name="T0" fmla="*/ 4 w 203"/>
                    <a:gd name="T1" fmla="*/ 8 h 370"/>
                    <a:gd name="T2" fmla="*/ 11 w 203"/>
                    <a:gd name="T3" fmla="*/ 358 h 370"/>
                    <a:gd name="T4" fmla="*/ 10 w 203"/>
                    <a:gd name="T5" fmla="*/ 360 h 370"/>
                    <a:gd name="T6" fmla="*/ 119 w 203"/>
                    <a:gd name="T7" fmla="*/ 319 h 370"/>
                    <a:gd name="T8" fmla="*/ 151 w 203"/>
                    <a:gd name="T9" fmla="*/ 177 h 370"/>
                    <a:gd name="T10" fmla="*/ 78 w 203"/>
                    <a:gd name="T11" fmla="*/ 29 h 370"/>
                    <a:gd name="T12" fmla="*/ 87 w 203"/>
                    <a:gd name="T13" fmla="*/ 29 h 370"/>
                    <a:gd name="T14" fmla="*/ 103 w 203"/>
                    <a:gd name="T15" fmla="*/ 34 h 370"/>
                    <a:gd name="T16" fmla="*/ 105 w 203"/>
                    <a:gd name="T17" fmla="*/ 31 h 370"/>
                    <a:gd name="T18" fmla="*/ 76 w 203"/>
                    <a:gd name="T19" fmla="*/ 28 h 370"/>
                    <a:gd name="T20" fmla="*/ 4 w 203"/>
                    <a:gd name="T21" fmla="*/ 1 h 370"/>
                    <a:gd name="T22" fmla="*/ 4 w 203"/>
                    <a:gd name="T23" fmla="*/ 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370">
                      <a:moveTo>
                        <a:pt x="4" y="8"/>
                      </a:moveTo>
                      <a:cubicBezTo>
                        <a:pt x="180" y="22"/>
                        <a:pt x="203" y="360"/>
                        <a:pt x="11" y="358"/>
                      </a:cubicBezTo>
                      <a:cubicBezTo>
                        <a:pt x="9" y="358"/>
                        <a:pt x="9" y="360"/>
                        <a:pt x="10" y="360"/>
                      </a:cubicBezTo>
                      <a:cubicBezTo>
                        <a:pt x="51" y="370"/>
                        <a:pt x="93" y="350"/>
                        <a:pt x="119" y="319"/>
                      </a:cubicBezTo>
                      <a:cubicBezTo>
                        <a:pt x="151" y="281"/>
                        <a:pt x="151" y="223"/>
                        <a:pt x="151" y="177"/>
                      </a:cubicBezTo>
                      <a:cubicBezTo>
                        <a:pt x="150" y="121"/>
                        <a:pt x="123" y="63"/>
                        <a:pt x="78" y="29"/>
                      </a:cubicBezTo>
                      <a:cubicBezTo>
                        <a:pt x="81" y="29"/>
                        <a:pt x="84" y="29"/>
                        <a:pt x="87" y="29"/>
                      </a:cubicBezTo>
                      <a:cubicBezTo>
                        <a:pt x="93" y="30"/>
                        <a:pt x="98" y="33"/>
                        <a:pt x="103" y="34"/>
                      </a:cubicBezTo>
                      <a:cubicBezTo>
                        <a:pt x="105" y="34"/>
                        <a:pt x="107" y="32"/>
                        <a:pt x="105" y="31"/>
                      </a:cubicBezTo>
                      <a:cubicBezTo>
                        <a:pt x="97" y="26"/>
                        <a:pt x="86" y="26"/>
                        <a:pt x="76" y="28"/>
                      </a:cubicBezTo>
                      <a:cubicBezTo>
                        <a:pt x="56" y="13"/>
                        <a:pt x="31" y="3"/>
                        <a:pt x="4" y="1"/>
                      </a:cubicBezTo>
                      <a:cubicBezTo>
                        <a:pt x="0"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1" name="Freeform 195">
                  <a:extLst>
                    <a:ext uri="{FF2B5EF4-FFF2-40B4-BE49-F238E27FC236}">
                      <a16:creationId xmlns:a16="http://schemas.microsoft.com/office/drawing/2014/main" id="{7E9D49AF-89E0-26F9-99DE-263503BE37D1}"/>
                    </a:ext>
                  </a:extLst>
                </p:cNvPr>
                <p:cNvSpPr>
                  <a:spLocks/>
                </p:cNvSpPr>
                <p:nvPr/>
              </p:nvSpPr>
              <p:spPr bwMode="auto">
                <a:xfrm>
                  <a:off x="5299" y="2815"/>
                  <a:ext cx="35" cy="9"/>
                </a:xfrm>
                <a:custGeom>
                  <a:avLst/>
                  <a:gdLst>
                    <a:gd name="T0" fmla="*/ 3 w 29"/>
                    <a:gd name="T1" fmla="*/ 7 h 8"/>
                    <a:gd name="T2" fmla="*/ 27 w 29"/>
                    <a:gd name="T3" fmla="*/ 8 h 8"/>
                    <a:gd name="T4" fmla="*/ 28 w 29"/>
                    <a:gd name="T5" fmla="*/ 6 h 8"/>
                    <a:gd name="T6" fmla="*/ 2 w 29"/>
                    <a:gd name="T7" fmla="*/ 4 h 8"/>
                    <a:gd name="T8" fmla="*/ 3 w 29"/>
                    <a:gd name="T9" fmla="*/ 7 h 8"/>
                  </a:gdLst>
                  <a:ahLst/>
                  <a:cxnLst>
                    <a:cxn ang="0">
                      <a:pos x="T0" y="T1"/>
                    </a:cxn>
                    <a:cxn ang="0">
                      <a:pos x="T2" y="T3"/>
                    </a:cxn>
                    <a:cxn ang="0">
                      <a:pos x="T4" y="T5"/>
                    </a:cxn>
                    <a:cxn ang="0">
                      <a:pos x="T6" y="T7"/>
                    </a:cxn>
                    <a:cxn ang="0">
                      <a:pos x="T8" y="T9"/>
                    </a:cxn>
                  </a:cxnLst>
                  <a:rect l="0" t="0" r="r" b="b"/>
                  <a:pathLst>
                    <a:path w="29" h="8">
                      <a:moveTo>
                        <a:pt x="3" y="7"/>
                      </a:moveTo>
                      <a:cubicBezTo>
                        <a:pt x="11" y="3"/>
                        <a:pt x="19" y="3"/>
                        <a:pt x="27" y="8"/>
                      </a:cubicBezTo>
                      <a:cubicBezTo>
                        <a:pt x="28" y="8"/>
                        <a:pt x="29" y="6"/>
                        <a:pt x="28" y="6"/>
                      </a:cubicBezTo>
                      <a:cubicBezTo>
                        <a:pt x="19" y="0"/>
                        <a:pt x="11" y="0"/>
                        <a:pt x="2" y="4"/>
                      </a:cubicBezTo>
                      <a:cubicBezTo>
                        <a:pt x="0" y="5"/>
                        <a:pt x="1"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2" name="Freeform 196">
                  <a:extLst>
                    <a:ext uri="{FF2B5EF4-FFF2-40B4-BE49-F238E27FC236}">
                      <a16:creationId xmlns:a16="http://schemas.microsoft.com/office/drawing/2014/main" id="{8DB17B05-1A74-B385-E53F-9C98736F53B0}"/>
                    </a:ext>
                  </a:extLst>
                </p:cNvPr>
                <p:cNvSpPr>
                  <a:spLocks/>
                </p:cNvSpPr>
                <p:nvPr/>
              </p:nvSpPr>
              <p:spPr bwMode="auto">
                <a:xfrm>
                  <a:off x="5285" y="2851"/>
                  <a:ext cx="27" cy="5"/>
                </a:xfrm>
                <a:custGeom>
                  <a:avLst/>
                  <a:gdLst>
                    <a:gd name="T0" fmla="*/ 2 w 22"/>
                    <a:gd name="T1" fmla="*/ 3 h 4"/>
                    <a:gd name="T2" fmla="*/ 20 w 22"/>
                    <a:gd name="T3" fmla="*/ 3 h 4"/>
                    <a:gd name="T4" fmla="*/ 20 w 22"/>
                    <a:gd name="T5" fmla="*/ 1 h 4"/>
                    <a:gd name="T6" fmla="*/ 2 w 22"/>
                    <a:gd name="T7" fmla="*/ 0 h 4"/>
                    <a:gd name="T8" fmla="*/ 2 w 22"/>
                    <a:gd name="T9" fmla="*/ 3 h 4"/>
                  </a:gdLst>
                  <a:ahLst/>
                  <a:cxnLst>
                    <a:cxn ang="0">
                      <a:pos x="T0" y="T1"/>
                    </a:cxn>
                    <a:cxn ang="0">
                      <a:pos x="T2" y="T3"/>
                    </a:cxn>
                    <a:cxn ang="0">
                      <a:pos x="T4" y="T5"/>
                    </a:cxn>
                    <a:cxn ang="0">
                      <a:pos x="T6" y="T7"/>
                    </a:cxn>
                    <a:cxn ang="0">
                      <a:pos x="T8" y="T9"/>
                    </a:cxn>
                  </a:cxnLst>
                  <a:rect l="0" t="0" r="r" b="b"/>
                  <a:pathLst>
                    <a:path w="22" h="4">
                      <a:moveTo>
                        <a:pt x="2" y="3"/>
                      </a:moveTo>
                      <a:cubicBezTo>
                        <a:pt x="8" y="3"/>
                        <a:pt x="14" y="3"/>
                        <a:pt x="20" y="3"/>
                      </a:cubicBezTo>
                      <a:cubicBezTo>
                        <a:pt x="22" y="4"/>
                        <a:pt x="22" y="1"/>
                        <a:pt x="20" y="1"/>
                      </a:cubicBezTo>
                      <a:cubicBezTo>
                        <a:pt x="14" y="1"/>
                        <a:pt x="8" y="0"/>
                        <a:pt x="2" y="0"/>
                      </a:cubicBezTo>
                      <a:cubicBezTo>
                        <a:pt x="0" y="0"/>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3" name="Freeform 197">
                  <a:extLst>
                    <a:ext uri="{FF2B5EF4-FFF2-40B4-BE49-F238E27FC236}">
                      <a16:creationId xmlns:a16="http://schemas.microsoft.com/office/drawing/2014/main" id="{685F51B9-7920-4761-1178-1A24661188AF}"/>
                    </a:ext>
                  </a:extLst>
                </p:cNvPr>
                <p:cNvSpPr>
                  <a:spLocks/>
                </p:cNvSpPr>
                <p:nvPr/>
              </p:nvSpPr>
              <p:spPr bwMode="auto">
                <a:xfrm>
                  <a:off x="5287" y="2884"/>
                  <a:ext cx="21" cy="7"/>
                </a:xfrm>
                <a:custGeom>
                  <a:avLst/>
                  <a:gdLst>
                    <a:gd name="T0" fmla="*/ 3 w 17"/>
                    <a:gd name="T1" fmla="*/ 5 h 6"/>
                    <a:gd name="T2" fmla="*/ 15 w 17"/>
                    <a:gd name="T3" fmla="*/ 3 h 6"/>
                    <a:gd name="T4" fmla="*/ 16 w 17"/>
                    <a:gd name="T5" fmla="*/ 0 h 6"/>
                    <a:gd name="T6" fmla="*/ 1 w 17"/>
                    <a:gd name="T7" fmla="*/ 3 h 6"/>
                    <a:gd name="T8" fmla="*/ 3 w 17"/>
                    <a:gd name="T9" fmla="*/ 5 h 6"/>
                  </a:gdLst>
                  <a:ahLst/>
                  <a:cxnLst>
                    <a:cxn ang="0">
                      <a:pos x="T0" y="T1"/>
                    </a:cxn>
                    <a:cxn ang="0">
                      <a:pos x="T2" y="T3"/>
                    </a:cxn>
                    <a:cxn ang="0">
                      <a:pos x="T4" y="T5"/>
                    </a:cxn>
                    <a:cxn ang="0">
                      <a:pos x="T6" y="T7"/>
                    </a:cxn>
                    <a:cxn ang="0">
                      <a:pos x="T8" y="T9"/>
                    </a:cxn>
                  </a:cxnLst>
                  <a:rect l="0" t="0" r="r" b="b"/>
                  <a:pathLst>
                    <a:path w="17" h="6">
                      <a:moveTo>
                        <a:pt x="3" y="5"/>
                      </a:moveTo>
                      <a:cubicBezTo>
                        <a:pt x="6" y="2"/>
                        <a:pt x="11" y="2"/>
                        <a:pt x="15" y="3"/>
                      </a:cubicBezTo>
                      <a:cubicBezTo>
                        <a:pt x="17" y="3"/>
                        <a:pt x="17" y="0"/>
                        <a:pt x="16" y="0"/>
                      </a:cubicBezTo>
                      <a:cubicBezTo>
                        <a:pt x="11" y="0"/>
                        <a:pt x="5" y="0"/>
                        <a:pt x="1" y="3"/>
                      </a:cubicBezTo>
                      <a:cubicBezTo>
                        <a:pt x="0" y="4"/>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4" name="Freeform 198">
                  <a:extLst>
                    <a:ext uri="{FF2B5EF4-FFF2-40B4-BE49-F238E27FC236}">
                      <a16:creationId xmlns:a16="http://schemas.microsoft.com/office/drawing/2014/main" id="{4B0A60F5-78E3-1141-67E2-CDA2A38D430A}"/>
                    </a:ext>
                  </a:extLst>
                </p:cNvPr>
                <p:cNvSpPr>
                  <a:spLocks/>
                </p:cNvSpPr>
                <p:nvPr/>
              </p:nvSpPr>
              <p:spPr bwMode="auto">
                <a:xfrm>
                  <a:off x="5274" y="2913"/>
                  <a:ext cx="23" cy="12"/>
                </a:xfrm>
                <a:custGeom>
                  <a:avLst/>
                  <a:gdLst>
                    <a:gd name="T0" fmla="*/ 3 w 19"/>
                    <a:gd name="T1" fmla="*/ 9 h 10"/>
                    <a:gd name="T2" fmla="*/ 9 w 19"/>
                    <a:gd name="T3" fmla="*/ 3 h 10"/>
                    <a:gd name="T4" fmla="*/ 19 w 19"/>
                    <a:gd name="T5" fmla="*/ 1 h 10"/>
                    <a:gd name="T6" fmla="*/ 19 w 19"/>
                    <a:gd name="T7" fmla="*/ 0 h 10"/>
                    <a:gd name="T8" fmla="*/ 14 w 19"/>
                    <a:gd name="T9" fmla="*/ 0 h 10"/>
                    <a:gd name="T10" fmla="*/ 9 w 19"/>
                    <a:gd name="T11" fmla="*/ 1 h 10"/>
                    <a:gd name="T12" fmla="*/ 1 w 19"/>
                    <a:gd name="T13" fmla="*/ 7 h 10"/>
                    <a:gd name="T14" fmla="*/ 3 w 19"/>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3" y="9"/>
                      </a:moveTo>
                      <a:cubicBezTo>
                        <a:pt x="5" y="6"/>
                        <a:pt x="7" y="4"/>
                        <a:pt x="9" y="3"/>
                      </a:cubicBezTo>
                      <a:cubicBezTo>
                        <a:pt x="12" y="1"/>
                        <a:pt x="16" y="0"/>
                        <a:pt x="19" y="1"/>
                      </a:cubicBezTo>
                      <a:cubicBezTo>
                        <a:pt x="19" y="1"/>
                        <a:pt x="19" y="0"/>
                        <a:pt x="19" y="0"/>
                      </a:cubicBezTo>
                      <a:cubicBezTo>
                        <a:pt x="17" y="1"/>
                        <a:pt x="15" y="0"/>
                        <a:pt x="14" y="0"/>
                      </a:cubicBezTo>
                      <a:cubicBezTo>
                        <a:pt x="12" y="1"/>
                        <a:pt x="10" y="1"/>
                        <a:pt x="9" y="1"/>
                      </a:cubicBezTo>
                      <a:cubicBezTo>
                        <a:pt x="6" y="3"/>
                        <a:pt x="3" y="5"/>
                        <a:pt x="1" y="7"/>
                      </a:cubicBezTo>
                      <a:cubicBezTo>
                        <a:pt x="0" y="8"/>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5" name="Freeform 199">
                  <a:extLst>
                    <a:ext uri="{FF2B5EF4-FFF2-40B4-BE49-F238E27FC236}">
                      <a16:creationId xmlns:a16="http://schemas.microsoft.com/office/drawing/2014/main" id="{E85DC307-FEE7-43A2-F137-531B9709F703}"/>
                    </a:ext>
                  </a:extLst>
                </p:cNvPr>
                <p:cNvSpPr>
                  <a:spLocks/>
                </p:cNvSpPr>
                <p:nvPr/>
              </p:nvSpPr>
              <p:spPr bwMode="auto">
                <a:xfrm>
                  <a:off x="5745" y="2896"/>
                  <a:ext cx="33" cy="54"/>
                </a:xfrm>
                <a:custGeom>
                  <a:avLst/>
                  <a:gdLst>
                    <a:gd name="T0" fmla="*/ 24 w 27"/>
                    <a:gd name="T1" fmla="*/ 43 h 44"/>
                    <a:gd name="T2" fmla="*/ 26 w 27"/>
                    <a:gd name="T3" fmla="*/ 41 h 44"/>
                    <a:gd name="T4" fmla="*/ 3 w 27"/>
                    <a:gd name="T5" fmla="*/ 2 h 44"/>
                    <a:gd name="T6" fmla="*/ 1 w 27"/>
                    <a:gd name="T7" fmla="*/ 4 h 44"/>
                    <a:gd name="T8" fmla="*/ 24 w 27"/>
                    <a:gd name="T9" fmla="*/ 43 h 44"/>
                  </a:gdLst>
                  <a:ahLst/>
                  <a:cxnLst>
                    <a:cxn ang="0">
                      <a:pos x="T0" y="T1"/>
                    </a:cxn>
                    <a:cxn ang="0">
                      <a:pos x="T2" y="T3"/>
                    </a:cxn>
                    <a:cxn ang="0">
                      <a:pos x="T4" y="T5"/>
                    </a:cxn>
                    <a:cxn ang="0">
                      <a:pos x="T6" y="T7"/>
                    </a:cxn>
                    <a:cxn ang="0">
                      <a:pos x="T8" y="T9"/>
                    </a:cxn>
                  </a:cxnLst>
                  <a:rect l="0" t="0" r="r" b="b"/>
                  <a:pathLst>
                    <a:path w="27" h="44">
                      <a:moveTo>
                        <a:pt x="24" y="43"/>
                      </a:moveTo>
                      <a:cubicBezTo>
                        <a:pt x="25" y="44"/>
                        <a:pt x="27" y="42"/>
                        <a:pt x="26" y="41"/>
                      </a:cubicBezTo>
                      <a:cubicBezTo>
                        <a:pt x="21" y="27"/>
                        <a:pt x="13" y="13"/>
                        <a:pt x="3" y="2"/>
                      </a:cubicBezTo>
                      <a:cubicBezTo>
                        <a:pt x="2" y="0"/>
                        <a:pt x="0" y="2"/>
                        <a:pt x="1" y="4"/>
                      </a:cubicBezTo>
                      <a:cubicBezTo>
                        <a:pt x="10" y="16"/>
                        <a:pt x="15" y="31"/>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6" name="Freeform 200">
                  <a:extLst>
                    <a:ext uri="{FF2B5EF4-FFF2-40B4-BE49-F238E27FC236}">
                      <a16:creationId xmlns:a16="http://schemas.microsoft.com/office/drawing/2014/main" id="{A4D74013-E652-290B-CF3E-4159B7B999A6}"/>
                    </a:ext>
                  </a:extLst>
                </p:cNvPr>
                <p:cNvSpPr>
                  <a:spLocks/>
                </p:cNvSpPr>
                <p:nvPr/>
              </p:nvSpPr>
              <p:spPr bwMode="auto">
                <a:xfrm>
                  <a:off x="5750" y="2968"/>
                  <a:ext cx="22" cy="65"/>
                </a:xfrm>
                <a:custGeom>
                  <a:avLst/>
                  <a:gdLst>
                    <a:gd name="T0" fmla="*/ 3 w 18"/>
                    <a:gd name="T1" fmla="*/ 1 h 53"/>
                    <a:gd name="T2" fmla="*/ 1 w 18"/>
                    <a:gd name="T3" fmla="*/ 2 h 53"/>
                    <a:gd name="T4" fmla="*/ 7 w 18"/>
                    <a:gd name="T5" fmla="*/ 30 h 53"/>
                    <a:gd name="T6" fmla="*/ 15 w 18"/>
                    <a:gd name="T7" fmla="*/ 52 h 53"/>
                    <a:gd name="T8" fmla="*/ 18 w 18"/>
                    <a:gd name="T9" fmla="*/ 51 h 53"/>
                    <a:gd name="T10" fmla="*/ 11 w 18"/>
                    <a:gd name="T11" fmla="*/ 26 h 53"/>
                    <a:gd name="T12" fmla="*/ 3 w 1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18" h="53">
                      <a:moveTo>
                        <a:pt x="3" y="1"/>
                      </a:moveTo>
                      <a:cubicBezTo>
                        <a:pt x="3" y="0"/>
                        <a:pt x="0" y="1"/>
                        <a:pt x="1" y="2"/>
                      </a:cubicBezTo>
                      <a:cubicBezTo>
                        <a:pt x="4" y="11"/>
                        <a:pt x="5" y="21"/>
                        <a:pt x="7" y="30"/>
                      </a:cubicBezTo>
                      <a:cubicBezTo>
                        <a:pt x="9" y="37"/>
                        <a:pt x="10" y="46"/>
                        <a:pt x="15" y="52"/>
                      </a:cubicBezTo>
                      <a:cubicBezTo>
                        <a:pt x="16" y="53"/>
                        <a:pt x="18" y="52"/>
                        <a:pt x="18" y="51"/>
                      </a:cubicBezTo>
                      <a:cubicBezTo>
                        <a:pt x="17" y="42"/>
                        <a:pt x="13" y="34"/>
                        <a:pt x="11" y="26"/>
                      </a:cubicBezTo>
                      <a:cubicBezTo>
                        <a:pt x="9" y="17"/>
                        <a:pt x="7" y="9"/>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7" name="Freeform 201">
                  <a:extLst>
                    <a:ext uri="{FF2B5EF4-FFF2-40B4-BE49-F238E27FC236}">
                      <a16:creationId xmlns:a16="http://schemas.microsoft.com/office/drawing/2014/main" id="{3AA662D7-1B59-4FA6-D228-DC8D68CFFEAA}"/>
                    </a:ext>
                  </a:extLst>
                </p:cNvPr>
                <p:cNvSpPr>
                  <a:spLocks/>
                </p:cNvSpPr>
                <p:nvPr/>
              </p:nvSpPr>
              <p:spPr bwMode="auto">
                <a:xfrm>
                  <a:off x="5740" y="3052"/>
                  <a:ext cx="12" cy="56"/>
                </a:xfrm>
                <a:custGeom>
                  <a:avLst/>
                  <a:gdLst>
                    <a:gd name="T0" fmla="*/ 0 w 10"/>
                    <a:gd name="T1" fmla="*/ 0 h 46"/>
                    <a:gd name="T2" fmla="*/ 3 w 10"/>
                    <a:gd name="T3" fmla="*/ 44 h 46"/>
                    <a:gd name="T4" fmla="*/ 6 w 10"/>
                    <a:gd name="T5" fmla="*/ 44 h 46"/>
                    <a:gd name="T6" fmla="*/ 1 w 10"/>
                    <a:gd name="T7" fmla="*/ 0 h 46"/>
                    <a:gd name="T8" fmla="*/ 0 w 10"/>
                    <a:gd name="T9" fmla="*/ 0 h 46"/>
                  </a:gdLst>
                  <a:ahLst/>
                  <a:cxnLst>
                    <a:cxn ang="0">
                      <a:pos x="T0" y="T1"/>
                    </a:cxn>
                    <a:cxn ang="0">
                      <a:pos x="T2" y="T3"/>
                    </a:cxn>
                    <a:cxn ang="0">
                      <a:pos x="T4" y="T5"/>
                    </a:cxn>
                    <a:cxn ang="0">
                      <a:pos x="T6" y="T7"/>
                    </a:cxn>
                    <a:cxn ang="0">
                      <a:pos x="T8" y="T9"/>
                    </a:cxn>
                  </a:cxnLst>
                  <a:rect l="0" t="0" r="r" b="b"/>
                  <a:pathLst>
                    <a:path w="10" h="46">
                      <a:moveTo>
                        <a:pt x="0" y="0"/>
                      </a:moveTo>
                      <a:cubicBezTo>
                        <a:pt x="1" y="15"/>
                        <a:pt x="1" y="30"/>
                        <a:pt x="3" y="44"/>
                      </a:cubicBezTo>
                      <a:cubicBezTo>
                        <a:pt x="4" y="45"/>
                        <a:pt x="6" y="46"/>
                        <a:pt x="6" y="44"/>
                      </a:cubicBezTo>
                      <a:cubicBezTo>
                        <a:pt x="10" y="29"/>
                        <a:pt x="1" y="15"/>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8" name="Freeform 202">
                  <a:extLst>
                    <a:ext uri="{FF2B5EF4-FFF2-40B4-BE49-F238E27FC236}">
                      <a16:creationId xmlns:a16="http://schemas.microsoft.com/office/drawing/2014/main" id="{DD26B1A2-7E71-415A-9CAC-9F2F370CEE05}"/>
                    </a:ext>
                  </a:extLst>
                </p:cNvPr>
                <p:cNvSpPr>
                  <a:spLocks/>
                </p:cNvSpPr>
                <p:nvPr/>
              </p:nvSpPr>
              <p:spPr bwMode="auto">
                <a:xfrm>
                  <a:off x="5568" y="3180"/>
                  <a:ext cx="18" cy="29"/>
                </a:xfrm>
                <a:custGeom>
                  <a:avLst/>
                  <a:gdLst>
                    <a:gd name="T0" fmla="*/ 12 w 15"/>
                    <a:gd name="T1" fmla="*/ 1 h 24"/>
                    <a:gd name="T2" fmla="*/ 8 w 15"/>
                    <a:gd name="T3" fmla="*/ 11 h 24"/>
                    <a:gd name="T4" fmla="*/ 1 w 15"/>
                    <a:gd name="T5" fmla="*/ 20 h 24"/>
                    <a:gd name="T6" fmla="*/ 4 w 15"/>
                    <a:gd name="T7" fmla="*/ 23 h 24"/>
                    <a:gd name="T8" fmla="*/ 15 w 15"/>
                    <a:gd name="T9" fmla="*/ 2 h 24"/>
                    <a:gd name="T10" fmla="*/ 12 w 15"/>
                    <a:gd name="T11" fmla="*/ 1 h 24"/>
                  </a:gdLst>
                  <a:ahLst/>
                  <a:cxnLst>
                    <a:cxn ang="0">
                      <a:pos x="T0" y="T1"/>
                    </a:cxn>
                    <a:cxn ang="0">
                      <a:pos x="T2" y="T3"/>
                    </a:cxn>
                    <a:cxn ang="0">
                      <a:pos x="T4" y="T5"/>
                    </a:cxn>
                    <a:cxn ang="0">
                      <a:pos x="T6" y="T7"/>
                    </a:cxn>
                    <a:cxn ang="0">
                      <a:pos x="T8" y="T9"/>
                    </a:cxn>
                    <a:cxn ang="0">
                      <a:pos x="T10" y="T11"/>
                    </a:cxn>
                  </a:cxnLst>
                  <a:rect l="0" t="0" r="r" b="b"/>
                  <a:pathLst>
                    <a:path w="15" h="24">
                      <a:moveTo>
                        <a:pt x="12" y="1"/>
                      </a:moveTo>
                      <a:cubicBezTo>
                        <a:pt x="11" y="5"/>
                        <a:pt x="9" y="8"/>
                        <a:pt x="8" y="11"/>
                      </a:cubicBezTo>
                      <a:cubicBezTo>
                        <a:pt x="6" y="14"/>
                        <a:pt x="3" y="17"/>
                        <a:pt x="1" y="20"/>
                      </a:cubicBezTo>
                      <a:cubicBezTo>
                        <a:pt x="0" y="22"/>
                        <a:pt x="2" y="24"/>
                        <a:pt x="4" y="23"/>
                      </a:cubicBezTo>
                      <a:cubicBezTo>
                        <a:pt x="9" y="18"/>
                        <a:pt x="13" y="9"/>
                        <a:pt x="15" y="2"/>
                      </a:cubicBezTo>
                      <a:cubicBezTo>
                        <a:pt x="15" y="1"/>
                        <a:pt x="13"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29" name="Freeform 203">
                  <a:extLst>
                    <a:ext uri="{FF2B5EF4-FFF2-40B4-BE49-F238E27FC236}">
                      <a16:creationId xmlns:a16="http://schemas.microsoft.com/office/drawing/2014/main" id="{F7F6B3A8-03D1-8B15-1739-1CD602748B67}"/>
                    </a:ext>
                  </a:extLst>
                </p:cNvPr>
                <p:cNvSpPr>
                  <a:spLocks/>
                </p:cNvSpPr>
                <p:nvPr/>
              </p:nvSpPr>
              <p:spPr bwMode="auto">
                <a:xfrm>
                  <a:off x="5489" y="3180"/>
                  <a:ext cx="33" cy="30"/>
                </a:xfrm>
                <a:custGeom>
                  <a:avLst/>
                  <a:gdLst>
                    <a:gd name="T0" fmla="*/ 23 w 27"/>
                    <a:gd name="T1" fmla="*/ 1 h 25"/>
                    <a:gd name="T2" fmla="*/ 1 w 27"/>
                    <a:gd name="T3" fmla="*/ 22 h 25"/>
                    <a:gd name="T4" fmla="*/ 3 w 27"/>
                    <a:gd name="T5" fmla="*/ 24 h 25"/>
                    <a:gd name="T6" fmla="*/ 25 w 27"/>
                    <a:gd name="T7" fmla="*/ 4 h 25"/>
                    <a:gd name="T8" fmla="*/ 23 w 27"/>
                    <a:gd name="T9" fmla="*/ 1 h 25"/>
                  </a:gdLst>
                  <a:ahLst/>
                  <a:cxnLst>
                    <a:cxn ang="0">
                      <a:pos x="T0" y="T1"/>
                    </a:cxn>
                    <a:cxn ang="0">
                      <a:pos x="T2" y="T3"/>
                    </a:cxn>
                    <a:cxn ang="0">
                      <a:pos x="T4" y="T5"/>
                    </a:cxn>
                    <a:cxn ang="0">
                      <a:pos x="T6" y="T7"/>
                    </a:cxn>
                    <a:cxn ang="0">
                      <a:pos x="T8" y="T9"/>
                    </a:cxn>
                  </a:cxnLst>
                  <a:rect l="0" t="0" r="r" b="b"/>
                  <a:pathLst>
                    <a:path w="27" h="25">
                      <a:moveTo>
                        <a:pt x="23" y="1"/>
                      </a:moveTo>
                      <a:cubicBezTo>
                        <a:pt x="16" y="8"/>
                        <a:pt x="7" y="14"/>
                        <a:pt x="1" y="22"/>
                      </a:cubicBezTo>
                      <a:cubicBezTo>
                        <a:pt x="0" y="23"/>
                        <a:pt x="1" y="25"/>
                        <a:pt x="3" y="24"/>
                      </a:cubicBezTo>
                      <a:cubicBezTo>
                        <a:pt x="11" y="18"/>
                        <a:pt x="18" y="11"/>
                        <a:pt x="25" y="4"/>
                      </a:cubicBezTo>
                      <a:cubicBezTo>
                        <a:pt x="27" y="2"/>
                        <a:pt x="25" y="0"/>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grpSp>
          <p:sp>
            <p:nvSpPr>
              <p:cNvPr id="117" name="Rectangle 116">
                <a:extLst>
                  <a:ext uri="{FF2B5EF4-FFF2-40B4-BE49-F238E27FC236}">
                    <a16:creationId xmlns:a16="http://schemas.microsoft.com/office/drawing/2014/main" id="{E856FB4B-34E9-A215-F3A3-F32AC1754BCB}"/>
                  </a:ext>
                </a:extLst>
              </p:cNvPr>
              <p:cNvSpPr/>
              <p:nvPr/>
            </p:nvSpPr>
            <p:spPr>
              <a:xfrm>
                <a:off x="8059806" y="2312001"/>
                <a:ext cx="454342" cy="354377"/>
              </a:xfrm>
              <a:prstGeom prst="rect">
                <a:avLst/>
              </a:prstGeom>
              <a:noFill/>
            </p:spPr>
            <p:txBody>
              <a:bodyPr wrap="none" anchor="ctr" anchorCtr="0">
                <a:noAutofit/>
              </a:bodyPr>
              <a:lstStyle/>
              <a:p>
                <a:pPr algn="ctr"/>
                <a:r>
                  <a:rPr lang="en-US" sz="3999" spc="-300" dirty="0">
                    <a:solidFill>
                      <a:schemeClr val="accent4"/>
                    </a:solidFill>
                    <a:latin typeface="Chalk Board" panose="02000500000000000000" pitchFamily="2" charset="0"/>
                  </a:rPr>
                  <a:t>1</a:t>
                </a:r>
                <a:endParaRPr lang="en-US" sz="3999" baseline="-25000" dirty="0">
                  <a:solidFill>
                    <a:schemeClr val="accent4"/>
                  </a:solidFill>
                  <a:latin typeface="Chalk Board" panose="02000500000000000000" pitchFamily="2" charset="0"/>
                </a:endParaRPr>
              </a:p>
            </p:txBody>
          </p:sp>
        </p:grpSp>
      </p:grpSp>
      <p:grpSp>
        <p:nvGrpSpPr>
          <p:cNvPr id="130" name="Group 129">
            <a:extLst>
              <a:ext uri="{FF2B5EF4-FFF2-40B4-BE49-F238E27FC236}">
                <a16:creationId xmlns:a16="http://schemas.microsoft.com/office/drawing/2014/main" id="{D0D48C65-2E89-9A12-39D3-372CDDF40D9F}"/>
              </a:ext>
            </a:extLst>
          </p:cNvPr>
          <p:cNvGrpSpPr/>
          <p:nvPr/>
        </p:nvGrpSpPr>
        <p:grpSpPr>
          <a:xfrm>
            <a:off x="10561936" y="1800424"/>
            <a:ext cx="1151828" cy="1079839"/>
            <a:chOff x="5375920" y="2756382"/>
            <a:chExt cx="1152128" cy="1080120"/>
          </a:xfrm>
        </p:grpSpPr>
        <p:pic>
          <p:nvPicPr>
            <p:cNvPr id="131" name="Picture 130">
              <a:extLst>
                <a:ext uri="{FF2B5EF4-FFF2-40B4-BE49-F238E27FC236}">
                  <a16:creationId xmlns:a16="http://schemas.microsoft.com/office/drawing/2014/main" id="{97A387CD-E570-DB05-7823-8ECB38769B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5305" y="2861079"/>
              <a:ext cx="704590" cy="778243"/>
            </a:xfrm>
            <a:prstGeom prst="rect">
              <a:avLst/>
            </a:prstGeom>
          </p:spPr>
        </p:pic>
        <p:grpSp>
          <p:nvGrpSpPr>
            <p:cNvPr id="132" name="Group 131">
              <a:extLst>
                <a:ext uri="{FF2B5EF4-FFF2-40B4-BE49-F238E27FC236}">
                  <a16:creationId xmlns:a16="http://schemas.microsoft.com/office/drawing/2014/main" id="{AD2175AC-650D-B2BB-32C9-540E1654AEBA}"/>
                </a:ext>
              </a:extLst>
            </p:cNvPr>
            <p:cNvGrpSpPr/>
            <p:nvPr/>
          </p:nvGrpSpPr>
          <p:grpSpPr>
            <a:xfrm>
              <a:off x="5375920" y="2756382"/>
              <a:ext cx="1152128" cy="1080120"/>
              <a:chOff x="7976394" y="2138538"/>
              <a:chExt cx="700881" cy="696380"/>
            </a:xfrm>
            <a:solidFill>
              <a:schemeClr val="accent2"/>
            </a:solidFill>
          </p:grpSpPr>
          <p:grpSp>
            <p:nvGrpSpPr>
              <p:cNvPr id="133" name="Group 186">
                <a:extLst>
                  <a:ext uri="{FF2B5EF4-FFF2-40B4-BE49-F238E27FC236}">
                    <a16:creationId xmlns:a16="http://schemas.microsoft.com/office/drawing/2014/main" id="{0C1C684B-908C-CDEF-9E0F-F95611599133}"/>
                  </a:ext>
                </a:extLst>
              </p:cNvPr>
              <p:cNvGrpSpPr>
                <a:grpSpLocks noChangeAspect="1"/>
              </p:cNvGrpSpPr>
              <p:nvPr>
                <p:custDataLst>
                  <p:custData r:id="rId3"/>
                </p:custDataLst>
              </p:nvPr>
            </p:nvGrpSpPr>
            <p:grpSpPr bwMode="auto">
              <a:xfrm>
                <a:off x="7976394" y="2138538"/>
                <a:ext cx="700881" cy="696380"/>
                <a:chOff x="5236" y="2673"/>
                <a:chExt cx="623" cy="619"/>
              </a:xfrm>
              <a:grpFill/>
            </p:grpSpPr>
            <p:sp>
              <p:nvSpPr>
                <p:cNvPr id="135" name="Freeform 187">
                  <a:extLst>
                    <a:ext uri="{FF2B5EF4-FFF2-40B4-BE49-F238E27FC236}">
                      <a16:creationId xmlns:a16="http://schemas.microsoft.com/office/drawing/2014/main" id="{51625E5D-3454-7D31-7C2D-98E02E183EED}"/>
                    </a:ext>
                  </a:extLst>
                </p:cNvPr>
                <p:cNvSpPr>
                  <a:spLocks noEditPoints="1"/>
                </p:cNvSpPr>
                <p:nvPr/>
              </p:nvSpPr>
              <p:spPr bwMode="auto">
                <a:xfrm>
                  <a:off x="5236" y="2673"/>
                  <a:ext cx="623" cy="619"/>
                </a:xfrm>
                <a:custGeom>
                  <a:avLst/>
                  <a:gdLst>
                    <a:gd name="T0" fmla="*/ 104 w 509"/>
                    <a:gd name="T1" fmla="*/ 43 h 508"/>
                    <a:gd name="T2" fmla="*/ 194 w 509"/>
                    <a:gd name="T3" fmla="*/ 492 h 508"/>
                    <a:gd name="T4" fmla="*/ 504 w 509"/>
                    <a:gd name="T5" fmla="*/ 301 h 508"/>
                    <a:gd name="T6" fmla="*/ 462 w 509"/>
                    <a:gd name="T7" fmla="*/ 266 h 508"/>
                    <a:gd name="T8" fmla="*/ 466 w 509"/>
                    <a:gd name="T9" fmla="*/ 361 h 508"/>
                    <a:gd name="T10" fmla="*/ 458 w 509"/>
                    <a:gd name="T11" fmla="*/ 328 h 508"/>
                    <a:gd name="T12" fmla="*/ 457 w 509"/>
                    <a:gd name="T13" fmla="*/ 294 h 508"/>
                    <a:gd name="T14" fmla="*/ 415 w 509"/>
                    <a:gd name="T15" fmla="*/ 384 h 508"/>
                    <a:gd name="T16" fmla="*/ 443 w 509"/>
                    <a:gd name="T17" fmla="*/ 401 h 508"/>
                    <a:gd name="T18" fmla="*/ 427 w 509"/>
                    <a:gd name="T19" fmla="*/ 418 h 508"/>
                    <a:gd name="T20" fmla="*/ 412 w 509"/>
                    <a:gd name="T21" fmla="*/ 432 h 508"/>
                    <a:gd name="T22" fmla="*/ 406 w 509"/>
                    <a:gd name="T23" fmla="*/ 437 h 508"/>
                    <a:gd name="T24" fmla="*/ 366 w 509"/>
                    <a:gd name="T25" fmla="*/ 442 h 508"/>
                    <a:gd name="T26" fmla="*/ 431 w 509"/>
                    <a:gd name="T27" fmla="*/ 362 h 508"/>
                    <a:gd name="T28" fmla="*/ 456 w 509"/>
                    <a:gd name="T29" fmla="*/ 384 h 508"/>
                    <a:gd name="T30" fmla="*/ 463 w 509"/>
                    <a:gd name="T31" fmla="*/ 207 h 508"/>
                    <a:gd name="T32" fmla="*/ 488 w 509"/>
                    <a:gd name="T33" fmla="*/ 234 h 508"/>
                    <a:gd name="T34" fmla="*/ 485 w 509"/>
                    <a:gd name="T35" fmla="*/ 208 h 508"/>
                    <a:gd name="T36" fmla="*/ 460 w 509"/>
                    <a:gd name="T37" fmla="*/ 186 h 508"/>
                    <a:gd name="T38" fmla="*/ 485 w 509"/>
                    <a:gd name="T39" fmla="*/ 208 h 508"/>
                    <a:gd name="T40" fmla="*/ 463 w 509"/>
                    <a:gd name="T41" fmla="*/ 164 h 508"/>
                    <a:gd name="T42" fmla="*/ 492 w 509"/>
                    <a:gd name="T43" fmla="*/ 257 h 508"/>
                    <a:gd name="T44" fmla="*/ 462 w 509"/>
                    <a:gd name="T45" fmla="*/ 159 h 508"/>
                    <a:gd name="T46" fmla="*/ 28 w 509"/>
                    <a:gd name="T47" fmla="*/ 174 h 508"/>
                    <a:gd name="T48" fmla="*/ 107 w 509"/>
                    <a:gd name="T49" fmla="*/ 57 h 508"/>
                    <a:gd name="T50" fmla="*/ 113 w 509"/>
                    <a:gd name="T51" fmla="*/ 53 h 508"/>
                    <a:gd name="T52" fmla="*/ 396 w 509"/>
                    <a:gd name="T53" fmla="*/ 108 h 508"/>
                    <a:gd name="T54" fmla="*/ 441 w 509"/>
                    <a:gd name="T55" fmla="*/ 163 h 508"/>
                    <a:gd name="T56" fmla="*/ 428 w 509"/>
                    <a:gd name="T57" fmla="*/ 336 h 508"/>
                    <a:gd name="T58" fmla="*/ 390 w 509"/>
                    <a:gd name="T59" fmla="*/ 382 h 508"/>
                    <a:gd name="T60" fmla="*/ 363 w 509"/>
                    <a:gd name="T61" fmla="*/ 411 h 508"/>
                    <a:gd name="T62" fmla="*/ 323 w 509"/>
                    <a:gd name="T63" fmla="*/ 435 h 508"/>
                    <a:gd name="T64" fmla="*/ 105 w 509"/>
                    <a:gd name="T65" fmla="*/ 406 h 508"/>
                    <a:gd name="T66" fmla="*/ 56 w 509"/>
                    <a:gd name="T67" fmla="*/ 356 h 508"/>
                    <a:gd name="T68" fmla="*/ 38 w 509"/>
                    <a:gd name="T69" fmla="*/ 322 h 508"/>
                    <a:gd name="T70" fmla="*/ 85 w 509"/>
                    <a:gd name="T71" fmla="*/ 380 h 508"/>
                    <a:gd name="T72" fmla="*/ 117 w 509"/>
                    <a:gd name="T73" fmla="*/ 369 h 508"/>
                    <a:gd name="T74" fmla="*/ 94 w 509"/>
                    <a:gd name="T75" fmla="*/ 110 h 508"/>
                    <a:gd name="T76" fmla="*/ 53 w 509"/>
                    <a:gd name="T77" fmla="*/ 193 h 508"/>
                    <a:gd name="T78" fmla="*/ 296 w 509"/>
                    <a:gd name="T79" fmla="*/ 485 h 508"/>
                    <a:gd name="T80" fmla="*/ 271 w 509"/>
                    <a:gd name="T81" fmla="*/ 488 h 508"/>
                    <a:gd name="T82" fmla="*/ 271 w 509"/>
                    <a:gd name="T83" fmla="*/ 488 h 508"/>
                    <a:gd name="T84" fmla="*/ 203 w 509"/>
                    <a:gd name="T85" fmla="*/ 481 h 508"/>
                    <a:gd name="T86" fmla="*/ 205 w 509"/>
                    <a:gd name="T87" fmla="*/ 460 h 508"/>
                    <a:gd name="T88" fmla="*/ 157 w 509"/>
                    <a:gd name="T89" fmla="*/ 448 h 508"/>
                    <a:gd name="T90" fmla="*/ 125 w 509"/>
                    <a:gd name="T91" fmla="*/ 434 h 508"/>
                    <a:gd name="T92" fmla="*/ 58 w 509"/>
                    <a:gd name="T93" fmla="*/ 285 h 508"/>
                    <a:gd name="T94" fmla="*/ 50 w 509"/>
                    <a:gd name="T95" fmla="*/ 258 h 508"/>
                    <a:gd name="T96" fmla="*/ 126 w 509"/>
                    <a:gd name="T97" fmla="*/ 442 h 508"/>
                    <a:gd name="T98" fmla="*/ 217 w 509"/>
                    <a:gd name="T99" fmla="*/ 461 h 508"/>
                    <a:gd name="T100" fmla="*/ 327 w 509"/>
                    <a:gd name="T101" fmla="*/ 478 h 508"/>
                    <a:gd name="T102" fmla="*/ 349 w 509"/>
                    <a:gd name="T103" fmla="*/ 47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9" h="508">
                      <a:moveTo>
                        <a:pt x="498" y="210"/>
                      </a:moveTo>
                      <a:cubicBezTo>
                        <a:pt x="493" y="185"/>
                        <a:pt x="480" y="161"/>
                        <a:pt x="467" y="142"/>
                      </a:cubicBezTo>
                      <a:cubicBezTo>
                        <a:pt x="457" y="128"/>
                        <a:pt x="439" y="100"/>
                        <a:pt x="420" y="89"/>
                      </a:cubicBezTo>
                      <a:cubicBezTo>
                        <a:pt x="395" y="59"/>
                        <a:pt x="361" y="38"/>
                        <a:pt x="322" y="25"/>
                      </a:cubicBezTo>
                      <a:cubicBezTo>
                        <a:pt x="247" y="0"/>
                        <a:pt x="166" y="4"/>
                        <a:pt x="104" y="43"/>
                      </a:cubicBezTo>
                      <a:cubicBezTo>
                        <a:pt x="103" y="42"/>
                        <a:pt x="102" y="43"/>
                        <a:pt x="102" y="44"/>
                      </a:cubicBezTo>
                      <a:cubicBezTo>
                        <a:pt x="72" y="64"/>
                        <a:pt x="47" y="92"/>
                        <a:pt x="30" y="130"/>
                      </a:cubicBezTo>
                      <a:cubicBezTo>
                        <a:pt x="1" y="194"/>
                        <a:pt x="0" y="279"/>
                        <a:pt x="32" y="345"/>
                      </a:cubicBezTo>
                      <a:cubicBezTo>
                        <a:pt x="43" y="385"/>
                        <a:pt x="78" y="423"/>
                        <a:pt x="109" y="447"/>
                      </a:cubicBezTo>
                      <a:cubicBezTo>
                        <a:pt x="129" y="463"/>
                        <a:pt x="163" y="487"/>
                        <a:pt x="194" y="492"/>
                      </a:cubicBezTo>
                      <a:cubicBezTo>
                        <a:pt x="200" y="496"/>
                        <a:pt x="207" y="498"/>
                        <a:pt x="214" y="501"/>
                      </a:cubicBezTo>
                      <a:cubicBezTo>
                        <a:pt x="220" y="502"/>
                        <a:pt x="227" y="504"/>
                        <a:pt x="233" y="503"/>
                      </a:cubicBezTo>
                      <a:cubicBezTo>
                        <a:pt x="270" y="508"/>
                        <a:pt x="316" y="497"/>
                        <a:pt x="348" y="486"/>
                      </a:cubicBezTo>
                      <a:cubicBezTo>
                        <a:pt x="390" y="471"/>
                        <a:pt x="425" y="442"/>
                        <a:pt x="454" y="408"/>
                      </a:cubicBezTo>
                      <a:cubicBezTo>
                        <a:pt x="482" y="376"/>
                        <a:pt x="498" y="343"/>
                        <a:pt x="504" y="301"/>
                      </a:cubicBezTo>
                      <a:cubicBezTo>
                        <a:pt x="508" y="276"/>
                        <a:pt x="509" y="238"/>
                        <a:pt x="498" y="210"/>
                      </a:cubicBezTo>
                      <a:close/>
                      <a:moveTo>
                        <a:pt x="492" y="292"/>
                      </a:moveTo>
                      <a:cubicBezTo>
                        <a:pt x="491" y="296"/>
                        <a:pt x="490" y="300"/>
                        <a:pt x="490" y="304"/>
                      </a:cubicBezTo>
                      <a:cubicBezTo>
                        <a:pt x="480" y="297"/>
                        <a:pt x="470" y="293"/>
                        <a:pt x="458" y="291"/>
                      </a:cubicBezTo>
                      <a:cubicBezTo>
                        <a:pt x="460" y="283"/>
                        <a:pt x="461" y="274"/>
                        <a:pt x="462" y="266"/>
                      </a:cubicBezTo>
                      <a:cubicBezTo>
                        <a:pt x="467" y="268"/>
                        <a:pt x="472" y="270"/>
                        <a:pt x="478" y="272"/>
                      </a:cubicBezTo>
                      <a:cubicBezTo>
                        <a:pt x="483" y="274"/>
                        <a:pt x="488" y="277"/>
                        <a:pt x="492" y="281"/>
                      </a:cubicBezTo>
                      <a:cubicBezTo>
                        <a:pt x="492" y="284"/>
                        <a:pt x="492" y="288"/>
                        <a:pt x="492" y="292"/>
                      </a:cubicBezTo>
                      <a:close/>
                      <a:moveTo>
                        <a:pt x="469" y="363"/>
                      </a:moveTo>
                      <a:cubicBezTo>
                        <a:pt x="468" y="363"/>
                        <a:pt x="467" y="362"/>
                        <a:pt x="466" y="361"/>
                      </a:cubicBezTo>
                      <a:cubicBezTo>
                        <a:pt x="462" y="359"/>
                        <a:pt x="458" y="356"/>
                        <a:pt x="454" y="353"/>
                      </a:cubicBezTo>
                      <a:cubicBezTo>
                        <a:pt x="451" y="350"/>
                        <a:pt x="448" y="347"/>
                        <a:pt x="445" y="344"/>
                      </a:cubicBezTo>
                      <a:cubicBezTo>
                        <a:pt x="444" y="344"/>
                        <a:pt x="443" y="343"/>
                        <a:pt x="442" y="342"/>
                      </a:cubicBezTo>
                      <a:cubicBezTo>
                        <a:pt x="445" y="336"/>
                        <a:pt x="448" y="329"/>
                        <a:pt x="450" y="321"/>
                      </a:cubicBezTo>
                      <a:cubicBezTo>
                        <a:pt x="453" y="324"/>
                        <a:pt x="455" y="326"/>
                        <a:pt x="458" y="328"/>
                      </a:cubicBezTo>
                      <a:cubicBezTo>
                        <a:pt x="463" y="332"/>
                        <a:pt x="470" y="339"/>
                        <a:pt x="476" y="341"/>
                      </a:cubicBezTo>
                      <a:cubicBezTo>
                        <a:pt x="479" y="342"/>
                        <a:pt x="482" y="338"/>
                        <a:pt x="480" y="336"/>
                      </a:cubicBezTo>
                      <a:cubicBezTo>
                        <a:pt x="475" y="331"/>
                        <a:pt x="468" y="328"/>
                        <a:pt x="462" y="325"/>
                      </a:cubicBezTo>
                      <a:cubicBezTo>
                        <a:pt x="459" y="323"/>
                        <a:pt x="455" y="321"/>
                        <a:pt x="451" y="318"/>
                      </a:cubicBezTo>
                      <a:cubicBezTo>
                        <a:pt x="454" y="310"/>
                        <a:pt x="456" y="303"/>
                        <a:pt x="457" y="294"/>
                      </a:cubicBezTo>
                      <a:cubicBezTo>
                        <a:pt x="467" y="299"/>
                        <a:pt x="478" y="304"/>
                        <a:pt x="486" y="311"/>
                      </a:cubicBezTo>
                      <a:cubicBezTo>
                        <a:pt x="486" y="312"/>
                        <a:pt x="487" y="312"/>
                        <a:pt x="488" y="312"/>
                      </a:cubicBezTo>
                      <a:cubicBezTo>
                        <a:pt x="484" y="331"/>
                        <a:pt x="478" y="347"/>
                        <a:pt x="469" y="363"/>
                      </a:cubicBezTo>
                      <a:close/>
                      <a:moveTo>
                        <a:pt x="443" y="401"/>
                      </a:moveTo>
                      <a:cubicBezTo>
                        <a:pt x="433" y="395"/>
                        <a:pt x="425" y="389"/>
                        <a:pt x="415" y="384"/>
                      </a:cubicBezTo>
                      <a:cubicBezTo>
                        <a:pt x="420" y="379"/>
                        <a:pt x="425" y="372"/>
                        <a:pt x="429" y="366"/>
                      </a:cubicBezTo>
                      <a:cubicBezTo>
                        <a:pt x="431" y="369"/>
                        <a:pt x="434" y="373"/>
                        <a:pt x="438" y="376"/>
                      </a:cubicBezTo>
                      <a:cubicBezTo>
                        <a:pt x="441" y="379"/>
                        <a:pt x="444" y="382"/>
                        <a:pt x="447" y="385"/>
                      </a:cubicBezTo>
                      <a:cubicBezTo>
                        <a:pt x="448" y="387"/>
                        <a:pt x="449" y="389"/>
                        <a:pt x="451" y="391"/>
                      </a:cubicBezTo>
                      <a:cubicBezTo>
                        <a:pt x="448" y="394"/>
                        <a:pt x="446" y="398"/>
                        <a:pt x="443" y="401"/>
                      </a:cubicBezTo>
                      <a:close/>
                      <a:moveTo>
                        <a:pt x="427" y="418"/>
                      </a:moveTo>
                      <a:cubicBezTo>
                        <a:pt x="419" y="411"/>
                        <a:pt x="410" y="405"/>
                        <a:pt x="401" y="400"/>
                      </a:cubicBezTo>
                      <a:cubicBezTo>
                        <a:pt x="405" y="396"/>
                        <a:pt x="409" y="392"/>
                        <a:pt x="413" y="387"/>
                      </a:cubicBezTo>
                      <a:cubicBezTo>
                        <a:pt x="421" y="394"/>
                        <a:pt x="429" y="400"/>
                        <a:pt x="438" y="406"/>
                      </a:cubicBezTo>
                      <a:cubicBezTo>
                        <a:pt x="435" y="410"/>
                        <a:pt x="431" y="414"/>
                        <a:pt x="427" y="418"/>
                      </a:cubicBezTo>
                      <a:close/>
                      <a:moveTo>
                        <a:pt x="412" y="432"/>
                      </a:moveTo>
                      <a:cubicBezTo>
                        <a:pt x="404" y="425"/>
                        <a:pt x="394" y="419"/>
                        <a:pt x="384" y="415"/>
                      </a:cubicBezTo>
                      <a:cubicBezTo>
                        <a:pt x="389" y="411"/>
                        <a:pt x="393" y="407"/>
                        <a:pt x="398" y="403"/>
                      </a:cubicBezTo>
                      <a:cubicBezTo>
                        <a:pt x="405" y="410"/>
                        <a:pt x="413" y="417"/>
                        <a:pt x="422" y="423"/>
                      </a:cubicBezTo>
                      <a:cubicBezTo>
                        <a:pt x="418" y="426"/>
                        <a:pt x="415" y="429"/>
                        <a:pt x="412" y="432"/>
                      </a:cubicBezTo>
                      <a:close/>
                      <a:moveTo>
                        <a:pt x="388" y="449"/>
                      </a:moveTo>
                      <a:cubicBezTo>
                        <a:pt x="384" y="445"/>
                        <a:pt x="377" y="441"/>
                        <a:pt x="372" y="438"/>
                      </a:cubicBezTo>
                      <a:cubicBezTo>
                        <a:pt x="368" y="436"/>
                        <a:pt x="365" y="433"/>
                        <a:pt x="361" y="431"/>
                      </a:cubicBezTo>
                      <a:cubicBezTo>
                        <a:pt x="367" y="428"/>
                        <a:pt x="373" y="423"/>
                        <a:pt x="379" y="419"/>
                      </a:cubicBezTo>
                      <a:cubicBezTo>
                        <a:pt x="389" y="423"/>
                        <a:pt x="397" y="431"/>
                        <a:pt x="406" y="437"/>
                      </a:cubicBezTo>
                      <a:cubicBezTo>
                        <a:pt x="400" y="441"/>
                        <a:pt x="394" y="446"/>
                        <a:pt x="388" y="449"/>
                      </a:cubicBezTo>
                      <a:close/>
                      <a:moveTo>
                        <a:pt x="346" y="456"/>
                      </a:moveTo>
                      <a:cubicBezTo>
                        <a:pt x="341" y="453"/>
                        <a:pt x="336" y="450"/>
                        <a:pt x="332" y="446"/>
                      </a:cubicBezTo>
                      <a:cubicBezTo>
                        <a:pt x="340" y="443"/>
                        <a:pt x="348" y="439"/>
                        <a:pt x="356" y="434"/>
                      </a:cubicBezTo>
                      <a:cubicBezTo>
                        <a:pt x="359" y="437"/>
                        <a:pt x="363" y="439"/>
                        <a:pt x="366" y="442"/>
                      </a:cubicBezTo>
                      <a:cubicBezTo>
                        <a:pt x="371" y="446"/>
                        <a:pt x="375" y="450"/>
                        <a:pt x="380" y="454"/>
                      </a:cubicBezTo>
                      <a:cubicBezTo>
                        <a:pt x="373" y="459"/>
                        <a:pt x="366" y="462"/>
                        <a:pt x="358" y="466"/>
                      </a:cubicBezTo>
                      <a:cubicBezTo>
                        <a:pt x="355" y="462"/>
                        <a:pt x="349" y="459"/>
                        <a:pt x="346" y="456"/>
                      </a:cubicBezTo>
                      <a:close/>
                      <a:moveTo>
                        <a:pt x="446" y="375"/>
                      </a:moveTo>
                      <a:cubicBezTo>
                        <a:pt x="441" y="371"/>
                        <a:pt x="436" y="366"/>
                        <a:pt x="431" y="362"/>
                      </a:cubicBezTo>
                      <a:cubicBezTo>
                        <a:pt x="434" y="357"/>
                        <a:pt x="437" y="351"/>
                        <a:pt x="440" y="346"/>
                      </a:cubicBezTo>
                      <a:cubicBezTo>
                        <a:pt x="440" y="347"/>
                        <a:pt x="441" y="347"/>
                        <a:pt x="441" y="348"/>
                      </a:cubicBezTo>
                      <a:cubicBezTo>
                        <a:pt x="444" y="352"/>
                        <a:pt x="447" y="355"/>
                        <a:pt x="451" y="358"/>
                      </a:cubicBezTo>
                      <a:cubicBezTo>
                        <a:pt x="455" y="362"/>
                        <a:pt x="460" y="368"/>
                        <a:pt x="466" y="369"/>
                      </a:cubicBezTo>
                      <a:cubicBezTo>
                        <a:pt x="463" y="374"/>
                        <a:pt x="459" y="379"/>
                        <a:pt x="456" y="384"/>
                      </a:cubicBezTo>
                      <a:cubicBezTo>
                        <a:pt x="453" y="380"/>
                        <a:pt x="449" y="377"/>
                        <a:pt x="446" y="375"/>
                      </a:cubicBezTo>
                      <a:close/>
                      <a:moveTo>
                        <a:pt x="486" y="215"/>
                      </a:moveTo>
                      <a:cubicBezTo>
                        <a:pt x="487" y="219"/>
                        <a:pt x="488" y="224"/>
                        <a:pt x="489" y="229"/>
                      </a:cubicBezTo>
                      <a:cubicBezTo>
                        <a:pt x="481" y="224"/>
                        <a:pt x="472" y="222"/>
                        <a:pt x="463" y="221"/>
                      </a:cubicBezTo>
                      <a:cubicBezTo>
                        <a:pt x="463" y="216"/>
                        <a:pt x="463" y="211"/>
                        <a:pt x="463" y="207"/>
                      </a:cubicBezTo>
                      <a:cubicBezTo>
                        <a:pt x="465" y="207"/>
                        <a:pt x="468" y="208"/>
                        <a:pt x="470" y="208"/>
                      </a:cubicBezTo>
                      <a:cubicBezTo>
                        <a:pt x="475" y="210"/>
                        <a:pt x="480" y="213"/>
                        <a:pt x="486" y="215"/>
                      </a:cubicBezTo>
                      <a:cubicBezTo>
                        <a:pt x="486" y="215"/>
                        <a:pt x="486" y="215"/>
                        <a:pt x="486" y="215"/>
                      </a:cubicBezTo>
                      <a:close/>
                      <a:moveTo>
                        <a:pt x="464" y="224"/>
                      </a:moveTo>
                      <a:cubicBezTo>
                        <a:pt x="472" y="226"/>
                        <a:pt x="481" y="229"/>
                        <a:pt x="488" y="234"/>
                      </a:cubicBezTo>
                      <a:cubicBezTo>
                        <a:pt x="488" y="235"/>
                        <a:pt x="489" y="235"/>
                        <a:pt x="490" y="235"/>
                      </a:cubicBezTo>
                      <a:cubicBezTo>
                        <a:pt x="490" y="240"/>
                        <a:pt x="491" y="245"/>
                        <a:pt x="491" y="249"/>
                      </a:cubicBezTo>
                      <a:cubicBezTo>
                        <a:pt x="482" y="246"/>
                        <a:pt x="473" y="245"/>
                        <a:pt x="463" y="242"/>
                      </a:cubicBezTo>
                      <a:cubicBezTo>
                        <a:pt x="464" y="236"/>
                        <a:pt x="464" y="230"/>
                        <a:pt x="464" y="224"/>
                      </a:cubicBezTo>
                      <a:close/>
                      <a:moveTo>
                        <a:pt x="485" y="208"/>
                      </a:moveTo>
                      <a:cubicBezTo>
                        <a:pt x="479" y="205"/>
                        <a:pt x="470" y="204"/>
                        <a:pt x="462" y="203"/>
                      </a:cubicBezTo>
                      <a:cubicBezTo>
                        <a:pt x="462" y="199"/>
                        <a:pt x="461" y="195"/>
                        <a:pt x="461" y="190"/>
                      </a:cubicBezTo>
                      <a:cubicBezTo>
                        <a:pt x="467" y="194"/>
                        <a:pt x="473" y="197"/>
                        <a:pt x="479" y="201"/>
                      </a:cubicBezTo>
                      <a:cubicBezTo>
                        <a:pt x="482" y="203"/>
                        <a:pt x="485" y="198"/>
                        <a:pt x="482" y="196"/>
                      </a:cubicBezTo>
                      <a:cubicBezTo>
                        <a:pt x="476" y="191"/>
                        <a:pt x="468" y="189"/>
                        <a:pt x="460" y="186"/>
                      </a:cubicBezTo>
                      <a:cubicBezTo>
                        <a:pt x="460" y="181"/>
                        <a:pt x="459" y="177"/>
                        <a:pt x="458" y="172"/>
                      </a:cubicBezTo>
                      <a:cubicBezTo>
                        <a:pt x="461" y="174"/>
                        <a:pt x="464" y="176"/>
                        <a:pt x="468" y="178"/>
                      </a:cubicBezTo>
                      <a:cubicBezTo>
                        <a:pt x="472" y="181"/>
                        <a:pt x="476" y="184"/>
                        <a:pt x="480" y="184"/>
                      </a:cubicBezTo>
                      <a:cubicBezTo>
                        <a:pt x="481" y="185"/>
                        <a:pt x="481" y="186"/>
                        <a:pt x="482" y="187"/>
                      </a:cubicBezTo>
                      <a:cubicBezTo>
                        <a:pt x="483" y="194"/>
                        <a:pt x="484" y="201"/>
                        <a:pt x="485" y="208"/>
                      </a:cubicBezTo>
                      <a:close/>
                      <a:moveTo>
                        <a:pt x="476" y="177"/>
                      </a:moveTo>
                      <a:cubicBezTo>
                        <a:pt x="474" y="176"/>
                        <a:pt x="473" y="176"/>
                        <a:pt x="472" y="175"/>
                      </a:cubicBezTo>
                      <a:cubicBezTo>
                        <a:pt x="467" y="173"/>
                        <a:pt x="462" y="171"/>
                        <a:pt x="457" y="168"/>
                      </a:cubicBezTo>
                      <a:cubicBezTo>
                        <a:pt x="457" y="166"/>
                        <a:pt x="456" y="163"/>
                        <a:pt x="455" y="161"/>
                      </a:cubicBezTo>
                      <a:cubicBezTo>
                        <a:pt x="458" y="162"/>
                        <a:pt x="460" y="163"/>
                        <a:pt x="463" y="164"/>
                      </a:cubicBezTo>
                      <a:cubicBezTo>
                        <a:pt x="465" y="164"/>
                        <a:pt x="467" y="165"/>
                        <a:pt x="469" y="166"/>
                      </a:cubicBezTo>
                      <a:cubicBezTo>
                        <a:pt x="471" y="170"/>
                        <a:pt x="474" y="173"/>
                        <a:pt x="476" y="177"/>
                      </a:cubicBezTo>
                      <a:close/>
                      <a:moveTo>
                        <a:pt x="462" y="263"/>
                      </a:moveTo>
                      <a:cubicBezTo>
                        <a:pt x="463" y="257"/>
                        <a:pt x="463" y="252"/>
                        <a:pt x="463" y="246"/>
                      </a:cubicBezTo>
                      <a:cubicBezTo>
                        <a:pt x="473" y="250"/>
                        <a:pt x="483" y="253"/>
                        <a:pt x="492" y="257"/>
                      </a:cubicBezTo>
                      <a:cubicBezTo>
                        <a:pt x="492" y="262"/>
                        <a:pt x="492" y="267"/>
                        <a:pt x="492" y="272"/>
                      </a:cubicBezTo>
                      <a:cubicBezTo>
                        <a:pt x="484" y="267"/>
                        <a:pt x="471" y="265"/>
                        <a:pt x="462" y="263"/>
                      </a:cubicBezTo>
                      <a:close/>
                      <a:moveTo>
                        <a:pt x="453" y="144"/>
                      </a:moveTo>
                      <a:cubicBezTo>
                        <a:pt x="457" y="149"/>
                        <a:pt x="461" y="155"/>
                        <a:pt x="465" y="160"/>
                      </a:cubicBezTo>
                      <a:cubicBezTo>
                        <a:pt x="464" y="160"/>
                        <a:pt x="463" y="160"/>
                        <a:pt x="462" y="159"/>
                      </a:cubicBezTo>
                      <a:cubicBezTo>
                        <a:pt x="459" y="159"/>
                        <a:pt x="457" y="158"/>
                        <a:pt x="455" y="158"/>
                      </a:cubicBezTo>
                      <a:cubicBezTo>
                        <a:pt x="454" y="157"/>
                        <a:pt x="454" y="155"/>
                        <a:pt x="454" y="154"/>
                      </a:cubicBezTo>
                      <a:cubicBezTo>
                        <a:pt x="452" y="148"/>
                        <a:pt x="450" y="143"/>
                        <a:pt x="448" y="138"/>
                      </a:cubicBezTo>
                      <a:cubicBezTo>
                        <a:pt x="450" y="140"/>
                        <a:pt x="451" y="142"/>
                        <a:pt x="453" y="144"/>
                      </a:cubicBezTo>
                      <a:close/>
                      <a:moveTo>
                        <a:pt x="28" y="174"/>
                      </a:moveTo>
                      <a:cubicBezTo>
                        <a:pt x="38" y="136"/>
                        <a:pt x="59" y="101"/>
                        <a:pt x="87" y="74"/>
                      </a:cubicBezTo>
                      <a:cubicBezTo>
                        <a:pt x="93" y="80"/>
                        <a:pt x="102" y="84"/>
                        <a:pt x="110" y="85"/>
                      </a:cubicBezTo>
                      <a:cubicBezTo>
                        <a:pt x="111" y="86"/>
                        <a:pt x="112" y="84"/>
                        <a:pt x="110" y="83"/>
                      </a:cubicBezTo>
                      <a:cubicBezTo>
                        <a:pt x="102" y="81"/>
                        <a:pt x="97" y="76"/>
                        <a:pt x="90" y="71"/>
                      </a:cubicBezTo>
                      <a:cubicBezTo>
                        <a:pt x="95" y="66"/>
                        <a:pt x="101" y="62"/>
                        <a:pt x="107" y="57"/>
                      </a:cubicBezTo>
                      <a:cubicBezTo>
                        <a:pt x="108" y="57"/>
                        <a:pt x="109" y="56"/>
                        <a:pt x="109" y="56"/>
                      </a:cubicBezTo>
                      <a:cubicBezTo>
                        <a:pt x="114" y="61"/>
                        <a:pt x="120" y="65"/>
                        <a:pt x="125" y="69"/>
                      </a:cubicBezTo>
                      <a:cubicBezTo>
                        <a:pt x="126" y="70"/>
                        <a:pt x="127" y="69"/>
                        <a:pt x="126" y="68"/>
                      </a:cubicBezTo>
                      <a:cubicBezTo>
                        <a:pt x="123" y="64"/>
                        <a:pt x="119" y="60"/>
                        <a:pt x="116" y="56"/>
                      </a:cubicBezTo>
                      <a:cubicBezTo>
                        <a:pt x="115" y="55"/>
                        <a:pt x="114" y="54"/>
                        <a:pt x="113" y="53"/>
                      </a:cubicBezTo>
                      <a:cubicBezTo>
                        <a:pt x="159" y="21"/>
                        <a:pt x="215" y="19"/>
                        <a:pt x="269" y="27"/>
                      </a:cubicBezTo>
                      <a:cubicBezTo>
                        <a:pt x="329" y="36"/>
                        <a:pt x="383" y="61"/>
                        <a:pt x="417" y="111"/>
                      </a:cubicBezTo>
                      <a:cubicBezTo>
                        <a:pt x="406" y="102"/>
                        <a:pt x="385" y="103"/>
                        <a:pt x="373" y="100"/>
                      </a:cubicBezTo>
                      <a:cubicBezTo>
                        <a:pt x="372" y="100"/>
                        <a:pt x="372" y="101"/>
                        <a:pt x="373" y="101"/>
                      </a:cubicBezTo>
                      <a:cubicBezTo>
                        <a:pt x="380" y="104"/>
                        <a:pt x="388" y="106"/>
                        <a:pt x="396" y="108"/>
                      </a:cubicBezTo>
                      <a:cubicBezTo>
                        <a:pt x="401" y="109"/>
                        <a:pt x="406" y="111"/>
                        <a:pt x="410" y="113"/>
                      </a:cubicBezTo>
                      <a:cubicBezTo>
                        <a:pt x="414" y="115"/>
                        <a:pt x="417" y="118"/>
                        <a:pt x="421" y="121"/>
                      </a:cubicBezTo>
                      <a:cubicBezTo>
                        <a:pt x="421" y="121"/>
                        <a:pt x="423" y="121"/>
                        <a:pt x="423" y="120"/>
                      </a:cubicBezTo>
                      <a:cubicBezTo>
                        <a:pt x="424" y="121"/>
                        <a:pt x="425" y="122"/>
                        <a:pt x="425" y="123"/>
                      </a:cubicBezTo>
                      <a:cubicBezTo>
                        <a:pt x="432" y="136"/>
                        <a:pt x="438" y="149"/>
                        <a:pt x="441" y="163"/>
                      </a:cubicBezTo>
                      <a:cubicBezTo>
                        <a:pt x="435" y="149"/>
                        <a:pt x="413" y="150"/>
                        <a:pt x="401" y="144"/>
                      </a:cubicBezTo>
                      <a:cubicBezTo>
                        <a:pt x="400" y="144"/>
                        <a:pt x="399" y="145"/>
                        <a:pt x="400" y="146"/>
                      </a:cubicBezTo>
                      <a:cubicBezTo>
                        <a:pt x="414" y="152"/>
                        <a:pt x="438" y="151"/>
                        <a:pt x="442" y="169"/>
                      </a:cubicBezTo>
                      <a:cubicBezTo>
                        <a:pt x="442" y="170"/>
                        <a:pt x="443" y="170"/>
                        <a:pt x="443" y="169"/>
                      </a:cubicBezTo>
                      <a:cubicBezTo>
                        <a:pt x="456" y="224"/>
                        <a:pt x="447" y="286"/>
                        <a:pt x="428" y="336"/>
                      </a:cubicBezTo>
                      <a:cubicBezTo>
                        <a:pt x="421" y="356"/>
                        <a:pt x="409" y="373"/>
                        <a:pt x="394" y="388"/>
                      </a:cubicBezTo>
                      <a:cubicBezTo>
                        <a:pt x="394" y="386"/>
                        <a:pt x="394" y="384"/>
                        <a:pt x="394" y="382"/>
                      </a:cubicBezTo>
                      <a:cubicBezTo>
                        <a:pt x="394" y="377"/>
                        <a:pt x="394" y="373"/>
                        <a:pt x="394" y="368"/>
                      </a:cubicBezTo>
                      <a:cubicBezTo>
                        <a:pt x="394" y="367"/>
                        <a:pt x="392" y="367"/>
                        <a:pt x="391" y="368"/>
                      </a:cubicBezTo>
                      <a:cubicBezTo>
                        <a:pt x="391" y="373"/>
                        <a:pt x="391" y="377"/>
                        <a:pt x="390" y="382"/>
                      </a:cubicBezTo>
                      <a:cubicBezTo>
                        <a:pt x="390" y="385"/>
                        <a:pt x="389" y="389"/>
                        <a:pt x="390" y="392"/>
                      </a:cubicBezTo>
                      <a:cubicBezTo>
                        <a:pt x="382" y="399"/>
                        <a:pt x="374" y="406"/>
                        <a:pt x="366" y="411"/>
                      </a:cubicBezTo>
                      <a:cubicBezTo>
                        <a:pt x="366" y="405"/>
                        <a:pt x="366" y="400"/>
                        <a:pt x="366" y="394"/>
                      </a:cubicBezTo>
                      <a:cubicBezTo>
                        <a:pt x="366" y="393"/>
                        <a:pt x="365" y="393"/>
                        <a:pt x="365" y="394"/>
                      </a:cubicBezTo>
                      <a:cubicBezTo>
                        <a:pt x="363" y="411"/>
                        <a:pt x="363" y="411"/>
                        <a:pt x="363" y="411"/>
                      </a:cubicBezTo>
                      <a:cubicBezTo>
                        <a:pt x="363" y="412"/>
                        <a:pt x="363" y="413"/>
                        <a:pt x="362" y="414"/>
                      </a:cubicBezTo>
                      <a:cubicBezTo>
                        <a:pt x="351" y="421"/>
                        <a:pt x="338" y="428"/>
                        <a:pt x="326" y="433"/>
                      </a:cubicBezTo>
                      <a:cubicBezTo>
                        <a:pt x="328" y="424"/>
                        <a:pt x="331" y="415"/>
                        <a:pt x="336" y="406"/>
                      </a:cubicBezTo>
                      <a:cubicBezTo>
                        <a:pt x="337" y="405"/>
                        <a:pt x="334" y="403"/>
                        <a:pt x="334" y="405"/>
                      </a:cubicBezTo>
                      <a:cubicBezTo>
                        <a:pt x="328" y="414"/>
                        <a:pt x="325" y="424"/>
                        <a:pt x="323" y="435"/>
                      </a:cubicBezTo>
                      <a:cubicBezTo>
                        <a:pt x="308" y="440"/>
                        <a:pt x="293" y="445"/>
                        <a:pt x="279" y="448"/>
                      </a:cubicBezTo>
                      <a:cubicBezTo>
                        <a:pt x="244" y="454"/>
                        <a:pt x="211" y="450"/>
                        <a:pt x="179" y="440"/>
                      </a:cubicBezTo>
                      <a:cubicBezTo>
                        <a:pt x="179" y="440"/>
                        <a:pt x="178" y="439"/>
                        <a:pt x="178" y="439"/>
                      </a:cubicBezTo>
                      <a:cubicBezTo>
                        <a:pt x="165" y="433"/>
                        <a:pt x="151" y="429"/>
                        <a:pt x="138" y="424"/>
                      </a:cubicBezTo>
                      <a:cubicBezTo>
                        <a:pt x="127" y="418"/>
                        <a:pt x="116" y="412"/>
                        <a:pt x="105" y="406"/>
                      </a:cubicBezTo>
                      <a:cubicBezTo>
                        <a:pt x="107" y="399"/>
                        <a:pt x="108" y="393"/>
                        <a:pt x="111" y="386"/>
                      </a:cubicBezTo>
                      <a:cubicBezTo>
                        <a:pt x="111" y="385"/>
                        <a:pt x="110" y="385"/>
                        <a:pt x="109" y="386"/>
                      </a:cubicBezTo>
                      <a:cubicBezTo>
                        <a:pt x="106" y="392"/>
                        <a:pt x="104" y="398"/>
                        <a:pt x="102" y="405"/>
                      </a:cubicBezTo>
                      <a:cubicBezTo>
                        <a:pt x="98" y="402"/>
                        <a:pt x="94" y="400"/>
                        <a:pt x="90" y="397"/>
                      </a:cubicBezTo>
                      <a:cubicBezTo>
                        <a:pt x="77" y="386"/>
                        <a:pt x="66" y="371"/>
                        <a:pt x="56" y="356"/>
                      </a:cubicBezTo>
                      <a:cubicBezTo>
                        <a:pt x="61" y="346"/>
                        <a:pt x="66" y="337"/>
                        <a:pt x="69" y="326"/>
                      </a:cubicBezTo>
                      <a:cubicBezTo>
                        <a:pt x="69" y="326"/>
                        <a:pt x="68" y="325"/>
                        <a:pt x="68" y="326"/>
                      </a:cubicBezTo>
                      <a:cubicBezTo>
                        <a:pt x="65" y="336"/>
                        <a:pt x="60" y="346"/>
                        <a:pt x="55" y="355"/>
                      </a:cubicBezTo>
                      <a:cubicBezTo>
                        <a:pt x="52" y="349"/>
                        <a:pt x="49" y="343"/>
                        <a:pt x="45" y="337"/>
                      </a:cubicBezTo>
                      <a:cubicBezTo>
                        <a:pt x="43" y="332"/>
                        <a:pt x="40" y="327"/>
                        <a:pt x="38" y="322"/>
                      </a:cubicBezTo>
                      <a:cubicBezTo>
                        <a:pt x="45" y="310"/>
                        <a:pt x="53" y="299"/>
                        <a:pt x="58" y="286"/>
                      </a:cubicBezTo>
                      <a:cubicBezTo>
                        <a:pt x="62" y="294"/>
                        <a:pt x="65" y="301"/>
                        <a:pt x="70" y="308"/>
                      </a:cubicBezTo>
                      <a:cubicBezTo>
                        <a:pt x="78" y="321"/>
                        <a:pt x="85" y="337"/>
                        <a:pt x="94" y="351"/>
                      </a:cubicBezTo>
                      <a:cubicBezTo>
                        <a:pt x="89" y="360"/>
                        <a:pt x="86" y="370"/>
                        <a:pt x="83" y="380"/>
                      </a:cubicBezTo>
                      <a:cubicBezTo>
                        <a:pt x="82" y="381"/>
                        <a:pt x="85" y="382"/>
                        <a:pt x="85" y="380"/>
                      </a:cubicBezTo>
                      <a:cubicBezTo>
                        <a:pt x="88" y="371"/>
                        <a:pt x="91" y="362"/>
                        <a:pt x="95" y="353"/>
                      </a:cubicBezTo>
                      <a:cubicBezTo>
                        <a:pt x="98" y="359"/>
                        <a:pt x="102" y="363"/>
                        <a:pt x="106" y="368"/>
                      </a:cubicBezTo>
                      <a:cubicBezTo>
                        <a:pt x="123" y="387"/>
                        <a:pt x="143" y="395"/>
                        <a:pt x="167" y="402"/>
                      </a:cubicBezTo>
                      <a:cubicBezTo>
                        <a:pt x="169" y="403"/>
                        <a:pt x="170" y="400"/>
                        <a:pt x="168" y="399"/>
                      </a:cubicBezTo>
                      <a:cubicBezTo>
                        <a:pt x="152" y="388"/>
                        <a:pt x="132" y="383"/>
                        <a:pt x="117" y="369"/>
                      </a:cubicBezTo>
                      <a:cubicBezTo>
                        <a:pt x="102" y="355"/>
                        <a:pt x="98" y="334"/>
                        <a:pt x="86" y="318"/>
                      </a:cubicBezTo>
                      <a:cubicBezTo>
                        <a:pt x="59" y="281"/>
                        <a:pt x="48" y="240"/>
                        <a:pt x="61" y="196"/>
                      </a:cubicBezTo>
                      <a:cubicBezTo>
                        <a:pt x="76" y="142"/>
                        <a:pt x="132" y="45"/>
                        <a:pt x="198" y="50"/>
                      </a:cubicBezTo>
                      <a:cubicBezTo>
                        <a:pt x="202" y="50"/>
                        <a:pt x="202" y="45"/>
                        <a:pt x="198" y="44"/>
                      </a:cubicBezTo>
                      <a:cubicBezTo>
                        <a:pt x="156" y="40"/>
                        <a:pt x="120" y="71"/>
                        <a:pt x="94" y="110"/>
                      </a:cubicBezTo>
                      <a:cubicBezTo>
                        <a:pt x="94" y="110"/>
                        <a:pt x="94" y="110"/>
                        <a:pt x="94" y="110"/>
                      </a:cubicBezTo>
                      <a:cubicBezTo>
                        <a:pt x="86" y="107"/>
                        <a:pt x="77" y="104"/>
                        <a:pt x="71" y="98"/>
                      </a:cubicBezTo>
                      <a:cubicBezTo>
                        <a:pt x="69" y="96"/>
                        <a:pt x="66" y="99"/>
                        <a:pt x="68" y="100"/>
                      </a:cubicBezTo>
                      <a:cubicBezTo>
                        <a:pt x="76" y="106"/>
                        <a:pt x="85" y="109"/>
                        <a:pt x="94" y="110"/>
                      </a:cubicBezTo>
                      <a:cubicBezTo>
                        <a:pt x="74" y="138"/>
                        <a:pt x="60" y="169"/>
                        <a:pt x="53" y="193"/>
                      </a:cubicBezTo>
                      <a:cubicBezTo>
                        <a:pt x="46" y="214"/>
                        <a:pt x="45" y="236"/>
                        <a:pt x="49" y="257"/>
                      </a:cubicBezTo>
                      <a:cubicBezTo>
                        <a:pt x="44" y="261"/>
                        <a:pt x="38" y="265"/>
                        <a:pt x="32" y="269"/>
                      </a:cubicBezTo>
                      <a:cubicBezTo>
                        <a:pt x="30" y="270"/>
                        <a:pt x="27" y="272"/>
                        <a:pt x="24" y="275"/>
                      </a:cubicBezTo>
                      <a:cubicBezTo>
                        <a:pt x="18" y="242"/>
                        <a:pt x="20" y="207"/>
                        <a:pt x="28" y="174"/>
                      </a:cubicBezTo>
                      <a:close/>
                      <a:moveTo>
                        <a:pt x="296" y="485"/>
                      </a:moveTo>
                      <a:cubicBezTo>
                        <a:pt x="289" y="476"/>
                        <a:pt x="281" y="468"/>
                        <a:pt x="272" y="461"/>
                      </a:cubicBezTo>
                      <a:cubicBezTo>
                        <a:pt x="281" y="460"/>
                        <a:pt x="290" y="458"/>
                        <a:pt x="300" y="456"/>
                      </a:cubicBezTo>
                      <a:cubicBezTo>
                        <a:pt x="305" y="465"/>
                        <a:pt x="311" y="473"/>
                        <a:pt x="319" y="480"/>
                      </a:cubicBezTo>
                      <a:cubicBezTo>
                        <a:pt x="312" y="482"/>
                        <a:pt x="304" y="484"/>
                        <a:pt x="296" y="485"/>
                      </a:cubicBezTo>
                      <a:close/>
                      <a:moveTo>
                        <a:pt x="271" y="488"/>
                      </a:moveTo>
                      <a:cubicBezTo>
                        <a:pt x="267" y="483"/>
                        <a:pt x="263" y="478"/>
                        <a:pt x="259" y="473"/>
                      </a:cubicBezTo>
                      <a:cubicBezTo>
                        <a:pt x="256" y="470"/>
                        <a:pt x="253" y="466"/>
                        <a:pt x="250" y="463"/>
                      </a:cubicBezTo>
                      <a:cubicBezTo>
                        <a:pt x="256" y="462"/>
                        <a:pt x="263" y="462"/>
                        <a:pt x="269" y="461"/>
                      </a:cubicBezTo>
                      <a:cubicBezTo>
                        <a:pt x="277" y="469"/>
                        <a:pt x="283" y="478"/>
                        <a:pt x="289" y="486"/>
                      </a:cubicBezTo>
                      <a:cubicBezTo>
                        <a:pt x="283" y="487"/>
                        <a:pt x="277" y="488"/>
                        <a:pt x="271" y="488"/>
                      </a:cubicBezTo>
                      <a:close/>
                      <a:moveTo>
                        <a:pt x="205" y="460"/>
                      </a:moveTo>
                      <a:cubicBezTo>
                        <a:pt x="210" y="463"/>
                        <a:pt x="214" y="468"/>
                        <a:pt x="218" y="473"/>
                      </a:cubicBezTo>
                      <a:cubicBezTo>
                        <a:pt x="222" y="478"/>
                        <a:pt x="225" y="483"/>
                        <a:pt x="228" y="488"/>
                      </a:cubicBezTo>
                      <a:cubicBezTo>
                        <a:pt x="225" y="488"/>
                        <a:pt x="221" y="488"/>
                        <a:pt x="218" y="487"/>
                      </a:cubicBezTo>
                      <a:cubicBezTo>
                        <a:pt x="213" y="485"/>
                        <a:pt x="208" y="483"/>
                        <a:pt x="203" y="481"/>
                      </a:cubicBezTo>
                      <a:cubicBezTo>
                        <a:pt x="203" y="481"/>
                        <a:pt x="203" y="481"/>
                        <a:pt x="203" y="481"/>
                      </a:cubicBezTo>
                      <a:cubicBezTo>
                        <a:pt x="197" y="476"/>
                        <a:pt x="193" y="470"/>
                        <a:pt x="188" y="464"/>
                      </a:cubicBezTo>
                      <a:cubicBezTo>
                        <a:pt x="183" y="459"/>
                        <a:pt x="178" y="455"/>
                        <a:pt x="172" y="452"/>
                      </a:cubicBezTo>
                      <a:cubicBezTo>
                        <a:pt x="183" y="455"/>
                        <a:pt x="194" y="458"/>
                        <a:pt x="205" y="459"/>
                      </a:cubicBezTo>
                      <a:cubicBezTo>
                        <a:pt x="205" y="460"/>
                        <a:pt x="205" y="460"/>
                        <a:pt x="205" y="460"/>
                      </a:cubicBezTo>
                      <a:close/>
                      <a:moveTo>
                        <a:pt x="168" y="467"/>
                      </a:moveTo>
                      <a:cubicBezTo>
                        <a:pt x="161" y="459"/>
                        <a:pt x="155" y="452"/>
                        <a:pt x="150" y="444"/>
                      </a:cubicBezTo>
                      <a:cubicBezTo>
                        <a:pt x="153" y="446"/>
                        <a:pt x="157" y="447"/>
                        <a:pt x="160" y="448"/>
                      </a:cubicBezTo>
                      <a:cubicBezTo>
                        <a:pt x="159" y="448"/>
                        <a:pt x="158" y="448"/>
                        <a:pt x="157" y="448"/>
                      </a:cubicBezTo>
                      <a:cubicBezTo>
                        <a:pt x="157" y="448"/>
                        <a:pt x="156" y="448"/>
                        <a:pt x="157" y="448"/>
                      </a:cubicBezTo>
                      <a:cubicBezTo>
                        <a:pt x="171" y="450"/>
                        <a:pt x="180" y="465"/>
                        <a:pt x="188" y="475"/>
                      </a:cubicBezTo>
                      <a:cubicBezTo>
                        <a:pt x="181" y="473"/>
                        <a:pt x="174" y="470"/>
                        <a:pt x="168" y="467"/>
                      </a:cubicBezTo>
                      <a:close/>
                      <a:moveTo>
                        <a:pt x="135" y="449"/>
                      </a:moveTo>
                      <a:cubicBezTo>
                        <a:pt x="134" y="448"/>
                        <a:pt x="134" y="447"/>
                        <a:pt x="133" y="446"/>
                      </a:cubicBezTo>
                      <a:cubicBezTo>
                        <a:pt x="130" y="442"/>
                        <a:pt x="128" y="438"/>
                        <a:pt x="125" y="434"/>
                      </a:cubicBezTo>
                      <a:cubicBezTo>
                        <a:pt x="128" y="435"/>
                        <a:pt x="131" y="437"/>
                        <a:pt x="134" y="438"/>
                      </a:cubicBezTo>
                      <a:cubicBezTo>
                        <a:pt x="137" y="439"/>
                        <a:pt x="141" y="441"/>
                        <a:pt x="145" y="442"/>
                      </a:cubicBezTo>
                      <a:cubicBezTo>
                        <a:pt x="148" y="449"/>
                        <a:pt x="152" y="455"/>
                        <a:pt x="156" y="461"/>
                      </a:cubicBezTo>
                      <a:cubicBezTo>
                        <a:pt x="149" y="457"/>
                        <a:pt x="142" y="453"/>
                        <a:pt x="135" y="449"/>
                      </a:cubicBezTo>
                      <a:close/>
                      <a:moveTo>
                        <a:pt x="58" y="285"/>
                      </a:moveTo>
                      <a:cubicBezTo>
                        <a:pt x="53" y="297"/>
                        <a:pt x="43" y="307"/>
                        <a:pt x="36" y="318"/>
                      </a:cubicBezTo>
                      <a:cubicBezTo>
                        <a:pt x="32" y="306"/>
                        <a:pt x="28" y="294"/>
                        <a:pt x="26" y="282"/>
                      </a:cubicBezTo>
                      <a:cubicBezTo>
                        <a:pt x="26" y="281"/>
                        <a:pt x="27" y="280"/>
                        <a:pt x="28" y="279"/>
                      </a:cubicBezTo>
                      <a:cubicBezTo>
                        <a:pt x="30" y="275"/>
                        <a:pt x="33" y="273"/>
                        <a:pt x="36" y="270"/>
                      </a:cubicBezTo>
                      <a:cubicBezTo>
                        <a:pt x="40" y="266"/>
                        <a:pt x="45" y="263"/>
                        <a:pt x="50" y="258"/>
                      </a:cubicBezTo>
                      <a:cubicBezTo>
                        <a:pt x="52" y="268"/>
                        <a:pt x="54" y="276"/>
                        <a:pt x="58" y="285"/>
                      </a:cubicBezTo>
                      <a:close/>
                      <a:moveTo>
                        <a:pt x="102" y="423"/>
                      </a:moveTo>
                      <a:cubicBezTo>
                        <a:pt x="108" y="426"/>
                        <a:pt x="113" y="429"/>
                        <a:pt x="118" y="431"/>
                      </a:cubicBezTo>
                      <a:cubicBezTo>
                        <a:pt x="119" y="432"/>
                        <a:pt x="120" y="432"/>
                        <a:pt x="120" y="432"/>
                      </a:cubicBezTo>
                      <a:cubicBezTo>
                        <a:pt x="122" y="435"/>
                        <a:pt x="124" y="439"/>
                        <a:pt x="126" y="442"/>
                      </a:cubicBezTo>
                      <a:cubicBezTo>
                        <a:pt x="123" y="440"/>
                        <a:pt x="119" y="438"/>
                        <a:pt x="116" y="435"/>
                      </a:cubicBezTo>
                      <a:cubicBezTo>
                        <a:pt x="111" y="431"/>
                        <a:pt x="107" y="427"/>
                        <a:pt x="102" y="423"/>
                      </a:cubicBezTo>
                      <a:close/>
                      <a:moveTo>
                        <a:pt x="240" y="489"/>
                      </a:moveTo>
                      <a:cubicBezTo>
                        <a:pt x="235" y="482"/>
                        <a:pt x="229" y="474"/>
                        <a:pt x="223" y="468"/>
                      </a:cubicBezTo>
                      <a:cubicBezTo>
                        <a:pt x="222" y="466"/>
                        <a:pt x="220" y="464"/>
                        <a:pt x="217" y="461"/>
                      </a:cubicBezTo>
                      <a:cubicBezTo>
                        <a:pt x="226" y="462"/>
                        <a:pt x="235" y="463"/>
                        <a:pt x="244" y="463"/>
                      </a:cubicBezTo>
                      <a:cubicBezTo>
                        <a:pt x="247" y="468"/>
                        <a:pt x="251" y="474"/>
                        <a:pt x="255" y="479"/>
                      </a:cubicBezTo>
                      <a:cubicBezTo>
                        <a:pt x="257" y="482"/>
                        <a:pt x="259" y="486"/>
                        <a:pt x="260" y="489"/>
                      </a:cubicBezTo>
                      <a:cubicBezTo>
                        <a:pt x="254" y="489"/>
                        <a:pt x="247" y="489"/>
                        <a:pt x="240" y="489"/>
                      </a:cubicBezTo>
                      <a:close/>
                      <a:moveTo>
                        <a:pt x="327" y="478"/>
                      </a:moveTo>
                      <a:cubicBezTo>
                        <a:pt x="327" y="477"/>
                        <a:pt x="327" y="477"/>
                        <a:pt x="326" y="477"/>
                      </a:cubicBezTo>
                      <a:cubicBezTo>
                        <a:pt x="317" y="471"/>
                        <a:pt x="309" y="464"/>
                        <a:pt x="302" y="456"/>
                      </a:cubicBezTo>
                      <a:cubicBezTo>
                        <a:pt x="311" y="453"/>
                        <a:pt x="319" y="451"/>
                        <a:pt x="328" y="447"/>
                      </a:cubicBezTo>
                      <a:cubicBezTo>
                        <a:pt x="331" y="451"/>
                        <a:pt x="334" y="455"/>
                        <a:pt x="338" y="458"/>
                      </a:cubicBezTo>
                      <a:cubicBezTo>
                        <a:pt x="341" y="461"/>
                        <a:pt x="345" y="466"/>
                        <a:pt x="349" y="470"/>
                      </a:cubicBezTo>
                      <a:cubicBezTo>
                        <a:pt x="342" y="473"/>
                        <a:pt x="335" y="475"/>
                        <a:pt x="327" y="4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baseline="-25000" dirty="0">
                    <a:solidFill>
                      <a:schemeClr val="accent4"/>
                    </a:solidFill>
                    <a:latin typeface="Chalk Board" panose="02000500000000000000" pitchFamily="2" charset="0"/>
                  </a:endParaRPr>
                </a:p>
              </p:txBody>
            </p:sp>
            <p:sp>
              <p:nvSpPr>
                <p:cNvPr id="136" name="Freeform 189">
                  <a:extLst>
                    <a:ext uri="{FF2B5EF4-FFF2-40B4-BE49-F238E27FC236}">
                      <a16:creationId xmlns:a16="http://schemas.microsoft.com/office/drawing/2014/main" id="{7C98B2C5-AB5C-F6C6-2188-36ABF7566359}"/>
                    </a:ext>
                  </a:extLst>
                </p:cNvPr>
                <p:cNvSpPr>
                  <a:spLocks/>
                </p:cNvSpPr>
                <p:nvPr/>
              </p:nvSpPr>
              <p:spPr bwMode="auto">
                <a:xfrm>
                  <a:off x="5438" y="3092"/>
                  <a:ext cx="6" cy="38"/>
                </a:xfrm>
                <a:custGeom>
                  <a:avLst/>
                  <a:gdLst>
                    <a:gd name="T0" fmla="*/ 5 w 5"/>
                    <a:gd name="T1" fmla="*/ 0 h 31"/>
                    <a:gd name="T2" fmla="*/ 0 w 5"/>
                    <a:gd name="T3" fmla="*/ 28 h 31"/>
                    <a:gd name="T4" fmla="*/ 4 w 5"/>
                    <a:gd name="T5" fmla="*/ 28 h 31"/>
                    <a:gd name="T6" fmla="*/ 5 w 5"/>
                    <a:gd name="T7" fmla="*/ 0 h 31"/>
                  </a:gdLst>
                  <a:ahLst/>
                  <a:cxnLst>
                    <a:cxn ang="0">
                      <a:pos x="T0" y="T1"/>
                    </a:cxn>
                    <a:cxn ang="0">
                      <a:pos x="T2" y="T3"/>
                    </a:cxn>
                    <a:cxn ang="0">
                      <a:pos x="T4" y="T5"/>
                    </a:cxn>
                    <a:cxn ang="0">
                      <a:pos x="T6" y="T7"/>
                    </a:cxn>
                  </a:cxnLst>
                  <a:rect l="0" t="0" r="r" b="b"/>
                  <a:pathLst>
                    <a:path w="5" h="31">
                      <a:moveTo>
                        <a:pt x="5" y="0"/>
                      </a:moveTo>
                      <a:cubicBezTo>
                        <a:pt x="2" y="9"/>
                        <a:pt x="0" y="19"/>
                        <a:pt x="0" y="28"/>
                      </a:cubicBezTo>
                      <a:cubicBezTo>
                        <a:pt x="1" y="31"/>
                        <a:pt x="4" y="31"/>
                        <a:pt x="4" y="28"/>
                      </a:cubicBezTo>
                      <a:cubicBezTo>
                        <a:pt x="5" y="20"/>
                        <a:pt x="2"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37" name="Freeform 194">
                  <a:extLst>
                    <a:ext uri="{FF2B5EF4-FFF2-40B4-BE49-F238E27FC236}">
                      <a16:creationId xmlns:a16="http://schemas.microsoft.com/office/drawing/2014/main" id="{4C231C80-B9B6-A73F-869A-7F8044EDFCB4}"/>
                    </a:ext>
                  </a:extLst>
                </p:cNvPr>
                <p:cNvSpPr>
                  <a:spLocks/>
                </p:cNvSpPr>
                <p:nvPr/>
              </p:nvSpPr>
              <p:spPr bwMode="auto">
                <a:xfrm>
                  <a:off x="5560" y="2728"/>
                  <a:ext cx="248" cy="451"/>
                </a:xfrm>
                <a:custGeom>
                  <a:avLst/>
                  <a:gdLst>
                    <a:gd name="T0" fmla="*/ 4 w 203"/>
                    <a:gd name="T1" fmla="*/ 8 h 370"/>
                    <a:gd name="T2" fmla="*/ 11 w 203"/>
                    <a:gd name="T3" fmla="*/ 358 h 370"/>
                    <a:gd name="T4" fmla="*/ 10 w 203"/>
                    <a:gd name="T5" fmla="*/ 360 h 370"/>
                    <a:gd name="T6" fmla="*/ 119 w 203"/>
                    <a:gd name="T7" fmla="*/ 319 h 370"/>
                    <a:gd name="T8" fmla="*/ 151 w 203"/>
                    <a:gd name="T9" fmla="*/ 177 h 370"/>
                    <a:gd name="T10" fmla="*/ 78 w 203"/>
                    <a:gd name="T11" fmla="*/ 29 h 370"/>
                    <a:gd name="T12" fmla="*/ 87 w 203"/>
                    <a:gd name="T13" fmla="*/ 29 h 370"/>
                    <a:gd name="T14" fmla="*/ 103 w 203"/>
                    <a:gd name="T15" fmla="*/ 34 h 370"/>
                    <a:gd name="T16" fmla="*/ 105 w 203"/>
                    <a:gd name="T17" fmla="*/ 31 h 370"/>
                    <a:gd name="T18" fmla="*/ 76 w 203"/>
                    <a:gd name="T19" fmla="*/ 28 h 370"/>
                    <a:gd name="T20" fmla="*/ 4 w 203"/>
                    <a:gd name="T21" fmla="*/ 1 h 370"/>
                    <a:gd name="T22" fmla="*/ 4 w 203"/>
                    <a:gd name="T23" fmla="*/ 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370">
                      <a:moveTo>
                        <a:pt x="4" y="8"/>
                      </a:moveTo>
                      <a:cubicBezTo>
                        <a:pt x="180" y="22"/>
                        <a:pt x="203" y="360"/>
                        <a:pt x="11" y="358"/>
                      </a:cubicBezTo>
                      <a:cubicBezTo>
                        <a:pt x="9" y="358"/>
                        <a:pt x="9" y="360"/>
                        <a:pt x="10" y="360"/>
                      </a:cubicBezTo>
                      <a:cubicBezTo>
                        <a:pt x="51" y="370"/>
                        <a:pt x="93" y="350"/>
                        <a:pt x="119" y="319"/>
                      </a:cubicBezTo>
                      <a:cubicBezTo>
                        <a:pt x="151" y="281"/>
                        <a:pt x="151" y="223"/>
                        <a:pt x="151" y="177"/>
                      </a:cubicBezTo>
                      <a:cubicBezTo>
                        <a:pt x="150" y="121"/>
                        <a:pt x="123" y="63"/>
                        <a:pt x="78" y="29"/>
                      </a:cubicBezTo>
                      <a:cubicBezTo>
                        <a:pt x="81" y="29"/>
                        <a:pt x="84" y="29"/>
                        <a:pt x="87" y="29"/>
                      </a:cubicBezTo>
                      <a:cubicBezTo>
                        <a:pt x="93" y="30"/>
                        <a:pt x="98" y="33"/>
                        <a:pt x="103" y="34"/>
                      </a:cubicBezTo>
                      <a:cubicBezTo>
                        <a:pt x="105" y="34"/>
                        <a:pt x="107" y="32"/>
                        <a:pt x="105" y="31"/>
                      </a:cubicBezTo>
                      <a:cubicBezTo>
                        <a:pt x="97" y="26"/>
                        <a:pt x="86" y="26"/>
                        <a:pt x="76" y="28"/>
                      </a:cubicBezTo>
                      <a:cubicBezTo>
                        <a:pt x="56" y="13"/>
                        <a:pt x="31" y="3"/>
                        <a:pt x="4" y="1"/>
                      </a:cubicBezTo>
                      <a:cubicBezTo>
                        <a:pt x="0" y="0"/>
                        <a:pt x="0" y="7"/>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38" name="Freeform 195">
                  <a:extLst>
                    <a:ext uri="{FF2B5EF4-FFF2-40B4-BE49-F238E27FC236}">
                      <a16:creationId xmlns:a16="http://schemas.microsoft.com/office/drawing/2014/main" id="{860971CB-8DCE-EC4C-C92F-BD6EF8EC77A5}"/>
                    </a:ext>
                  </a:extLst>
                </p:cNvPr>
                <p:cNvSpPr>
                  <a:spLocks/>
                </p:cNvSpPr>
                <p:nvPr/>
              </p:nvSpPr>
              <p:spPr bwMode="auto">
                <a:xfrm>
                  <a:off x="5299" y="2815"/>
                  <a:ext cx="35" cy="9"/>
                </a:xfrm>
                <a:custGeom>
                  <a:avLst/>
                  <a:gdLst>
                    <a:gd name="T0" fmla="*/ 3 w 29"/>
                    <a:gd name="T1" fmla="*/ 7 h 8"/>
                    <a:gd name="T2" fmla="*/ 27 w 29"/>
                    <a:gd name="T3" fmla="*/ 8 h 8"/>
                    <a:gd name="T4" fmla="*/ 28 w 29"/>
                    <a:gd name="T5" fmla="*/ 6 h 8"/>
                    <a:gd name="T6" fmla="*/ 2 w 29"/>
                    <a:gd name="T7" fmla="*/ 4 h 8"/>
                    <a:gd name="T8" fmla="*/ 3 w 29"/>
                    <a:gd name="T9" fmla="*/ 7 h 8"/>
                  </a:gdLst>
                  <a:ahLst/>
                  <a:cxnLst>
                    <a:cxn ang="0">
                      <a:pos x="T0" y="T1"/>
                    </a:cxn>
                    <a:cxn ang="0">
                      <a:pos x="T2" y="T3"/>
                    </a:cxn>
                    <a:cxn ang="0">
                      <a:pos x="T4" y="T5"/>
                    </a:cxn>
                    <a:cxn ang="0">
                      <a:pos x="T6" y="T7"/>
                    </a:cxn>
                    <a:cxn ang="0">
                      <a:pos x="T8" y="T9"/>
                    </a:cxn>
                  </a:cxnLst>
                  <a:rect l="0" t="0" r="r" b="b"/>
                  <a:pathLst>
                    <a:path w="29" h="8">
                      <a:moveTo>
                        <a:pt x="3" y="7"/>
                      </a:moveTo>
                      <a:cubicBezTo>
                        <a:pt x="11" y="3"/>
                        <a:pt x="19" y="3"/>
                        <a:pt x="27" y="8"/>
                      </a:cubicBezTo>
                      <a:cubicBezTo>
                        <a:pt x="28" y="8"/>
                        <a:pt x="29" y="6"/>
                        <a:pt x="28" y="6"/>
                      </a:cubicBezTo>
                      <a:cubicBezTo>
                        <a:pt x="19" y="0"/>
                        <a:pt x="11" y="0"/>
                        <a:pt x="2" y="4"/>
                      </a:cubicBezTo>
                      <a:cubicBezTo>
                        <a:pt x="0" y="5"/>
                        <a:pt x="1"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39" name="Freeform 196">
                  <a:extLst>
                    <a:ext uri="{FF2B5EF4-FFF2-40B4-BE49-F238E27FC236}">
                      <a16:creationId xmlns:a16="http://schemas.microsoft.com/office/drawing/2014/main" id="{23D1D5A1-B9C5-E24E-78DB-8593A497C14D}"/>
                    </a:ext>
                  </a:extLst>
                </p:cNvPr>
                <p:cNvSpPr>
                  <a:spLocks/>
                </p:cNvSpPr>
                <p:nvPr/>
              </p:nvSpPr>
              <p:spPr bwMode="auto">
                <a:xfrm>
                  <a:off x="5285" y="2851"/>
                  <a:ext cx="27" cy="5"/>
                </a:xfrm>
                <a:custGeom>
                  <a:avLst/>
                  <a:gdLst>
                    <a:gd name="T0" fmla="*/ 2 w 22"/>
                    <a:gd name="T1" fmla="*/ 3 h 4"/>
                    <a:gd name="T2" fmla="*/ 20 w 22"/>
                    <a:gd name="T3" fmla="*/ 3 h 4"/>
                    <a:gd name="T4" fmla="*/ 20 w 22"/>
                    <a:gd name="T5" fmla="*/ 1 h 4"/>
                    <a:gd name="T6" fmla="*/ 2 w 22"/>
                    <a:gd name="T7" fmla="*/ 0 h 4"/>
                    <a:gd name="T8" fmla="*/ 2 w 22"/>
                    <a:gd name="T9" fmla="*/ 3 h 4"/>
                  </a:gdLst>
                  <a:ahLst/>
                  <a:cxnLst>
                    <a:cxn ang="0">
                      <a:pos x="T0" y="T1"/>
                    </a:cxn>
                    <a:cxn ang="0">
                      <a:pos x="T2" y="T3"/>
                    </a:cxn>
                    <a:cxn ang="0">
                      <a:pos x="T4" y="T5"/>
                    </a:cxn>
                    <a:cxn ang="0">
                      <a:pos x="T6" y="T7"/>
                    </a:cxn>
                    <a:cxn ang="0">
                      <a:pos x="T8" y="T9"/>
                    </a:cxn>
                  </a:cxnLst>
                  <a:rect l="0" t="0" r="r" b="b"/>
                  <a:pathLst>
                    <a:path w="22" h="4">
                      <a:moveTo>
                        <a:pt x="2" y="3"/>
                      </a:moveTo>
                      <a:cubicBezTo>
                        <a:pt x="8" y="3"/>
                        <a:pt x="14" y="3"/>
                        <a:pt x="20" y="3"/>
                      </a:cubicBezTo>
                      <a:cubicBezTo>
                        <a:pt x="22" y="4"/>
                        <a:pt x="22" y="1"/>
                        <a:pt x="20" y="1"/>
                      </a:cubicBezTo>
                      <a:cubicBezTo>
                        <a:pt x="14" y="1"/>
                        <a:pt x="8" y="0"/>
                        <a:pt x="2" y="0"/>
                      </a:cubicBezTo>
                      <a:cubicBezTo>
                        <a:pt x="0" y="0"/>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40" name="Freeform 197">
                  <a:extLst>
                    <a:ext uri="{FF2B5EF4-FFF2-40B4-BE49-F238E27FC236}">
                      <a16:creationId xmlns:a16="http://schemas.microsoft.com/office/drawing/2014/main" id="{FB02DB09-3197-343F-65D3-0F8E06A664C9}"/>
                    </a:ext>
                  </a:extLst>
                </p:cNvPr>
                <p:cNvSpPr>
                  <a:spLocks/>
                </p:cNvSpPr>
                <p:nvPr/>
              </p:nvSpPr>
              <p:spPr bwMode="auto">
                <a:xfrm>
                  <a:off x="5287" y="2884"/>
                  <a:ext cx="21" cy="7"/>
                </a:xfrm>
                <a:custGeom>
                  <a:avLst/>
                  <a:gdLst>
                    <a:gd name="T0" fmla="*/ 3 w 17"/>
                    <a:gd name="T1" fmla="*/ 5 h 6"/>
                    <a:gd name="T2" fmla="*/ 15 w 17"/>
                    <a:gd name="T3" fmla="*/ 3 h 6"/>
                    <a:gd name="T4" fmla="*/ 16 w 17"/>
                    <a:gd name="T5" fmla="*/ 0 h 6"/>
                    <a:gd name="T6" fmla="*/ 1 w 17"/>
                    <a:gd name="T7" fmla="*/ 3 h 6"/>
                    <a:gd name="T8" fmla="*/ 3 w 17"/>
                    <a:gd name="T9" fmla="*/ 5 h 6"/>
                  </a:gdLst>
                  <a:ahLst/>
                  <a:cxnLst>
                    <a:cxn ang="0">
                      <a:pos x="T0" y="T1"/>
                    </a:cxn>
                    <a:cxn ang="0">
                      <a:pos x="T2" y="T3"/>
                    </a:cxn>
                    <a:cxn ang="0">
                      <a:pos x="T4" y="T5"/>
                    </a:cxn>
                    <a:cxn ang="0">
                      <a:pos x="T6" y="T7"/>
                    </a:cxn>
                    <a:cxn ang="0">
                      <a:pos x="T8" y="T9"/>
                    </a:cxn>
                  </a:cxnLst>
                  <a:rect l="0" t="0" r="r" b="b"/>
                  <a:pathLst>
                    <a:path w="17" h="6">
                      <a:moveTo>
                        <a:pt x="3" y="5"/>
                      </a:moveTo>
                      <a:cubicBezTo>
                        <a:pt x="6" y="2"/>
                        <a:pt x="11" y="2"/>
                        <a:pt x="15" y="3"/>
                      </a:cubicBezTo>
                      <a:cubicBezTo>
                        <a:pt x="17" y="3"/>
                        <a:pt x="17" y="0"/>
                        <a:pt x="16" y="0"/>
                      </a:cubicBezTo>
                      <a:cubicBezTo>
                        <a:pt x="11" y="0"/>
                        <a:pt x="5" y="0"/>
                        <a:pt x="1" y="3"/>
                      </a:cubicBezTo>
                      <a:cubicBezTo>
                        <a:pt x="0" y="4"/>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41" name="Freeform 198">
                  <a:extLst>
                    <a:ext uri="{FF2B5EF4-FFF2-40B4-BE49-F238E27FC236}">
                      <a16:creationId xmlns:a16="http://schemas.microsoft.com/office/drawing/2014/main" id="{DFF70AD4-2CB3-97C1-AC33-CE7377CE318C}"/>
                    </a:ext>
                  </a:extLst>
                </p:cNvPr>
                <p:cNvSpPr>
                  <a:spLocks/>
                </p:cNvSpPr>
                <p:nvPr/>
              </p:nvSpPr>
              <p:spPr bwMode="auto">
                <a:xfrm>
                  <a:off x="5274" y="2913"/>
                  <a:ext cx="23" cy="12"/>
                </a:xfrm>
                <a:custGeom>
                  <a:avLst/>
                  <a:gdLst>
                    <a:gd name="T0" fmla="*/ 3 w 19"/>
                    <a:gd name="T1" fmla="*/ 9 h 10"/>
                    <a:gd name="T2" fmla="*/ 9 w 19"/>
                    <a:gd name="T3" fmla="*/ 3 h 10"/>
                    <a:gd name="T4" fmla="*/ 19 w 19"/>
                    <a:gd name="T5" fmla="*/ 1 h 10"/>
                    <a:gd name="T6" fmla="*/ 19 w 19"/>
                    <a:gd name="T7" fmla="*/ 0 h 10"/>
                    <a:gd name="T8" fmla="*/ 14 w 19"/>
                    <a:gd name="T9" fmla="*/ 0 h 10"/>
                    <a:gd name="T10" fmla="*/ 9 w 19"/>
                    <a:gd name="T11" fmla="*/ 1 h 10"/>
                    <a:gd name="T12" fmla="*/ 1 w 19"/>
                    <a:gd name="T13" fmla="*/ 7 h 10"/>
                    <a:gd name="T14" fmla="*/ 3 w 19"/>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3" y="9"/>
                      </a:moveTo>
                      <a:cubicBezTo>
                        <a:pt x="5" y="6"/>
                        <a:pt x="7" y="4"/>
                        <a:pt x="9" y="3"/>
                      </a:cubicBezTo>
                      <a:cubicBezTo>
                        <a:pt x="12" y="1"/>
                        <a:pt x="16" y="0"/>
                        <a:pt x="19" y="1"/>
                      </a:cubicBezTo>
                      <a:cubicBezTo>
                        <a:pt x="19" y="1"/>
                        <a:pt x="19" y="0"/>
                        <a:pt x="19" y="0"/>
                      </a:cubicBezTo>
                      <a:cubicBezTo>
                        <a:pt x="17" y="1"/>
                        <a:pt x="15" y="0"/>
                        <a:pt x="14" y="0"/>
                      </a:cubicBezTo>
                      <a:cubicBezTo>
                        <a:pt x="12" y="1"/>
                        <a:pt x="10" y="1"/>
                        <a:pt x="9" y="1"/>
                      </a:cubicBezTo>
                      <a:cubicBezTo>
                        <a:pt x="6" y="3"/>
                        <a:pt x="3" y="5"/>
                        <a:pt x="1" y="7"/>
                      </a:cubicBezTo>
                      <a:cubicBezTo>
                        <a:pt x="0" y="8"/>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42" name="Freeform 199">
                  <a:extLst>
                    <a:ext uri="{FF2B5EF4-FFF2-40B4-BE49-F238E27FC236}">
                      <a16:creationId xmlns:a16="http://schemas.microsoft.com/office/drawing/2014/main" id="{51651625-DEF4-A9A7-C99F-47F0EEEB2CB4}"/>
                    </a:ext>
                  </a:extLst>
                </p:cNvPr>
                <p:cNvSpPr>
                  <a:spLocks/>
                </p:cNvSpPr>
                <p:nvPr/>
              </p:nvSpPr>
              <p:spPr bwMode="auto">
                <a:xfrm>
                  <a:off x="5745" y="2896"/>
                  <a:ext cx="33" cy="54"/>
                </a:xfrm>
                <a:custGeom>
                  <a:avLst/>
                  <a:gdLst>
                    <a:gd name="T0" fmla="*/ 24 w 27"/>
                    <a:gd name="T1" fmla="*/ 43 h 44"/>
                    <a:gd name="T2" fmla="*/ 26 w 27"/>
                    <a:gd name="T3" fmla="*/ 41 h 44"/>
                    <a:gd name="T4" fmla="*/ 3 w 27"/>
                    <a:gd name="T5" fmla="*/ 2 h 44"/>
                    <a:gd name="T6" fmla="*/ 1 w 27"/>
                    <a:gd name="T7" fmla="*/ 4 h 44"/>
                    <a:gd name="T8" fmla="*/ 24 w 27"/>
                    <a:gd name="T9" fmla="*/ 43 h 44"/>
                  </a:gdLst>
                  <a:ahLst/>
                  <a:cxnLst>
                    <a:cxn ang="0">
                      <a:pos x="T0" y="T1"/>
                    </a:cxn>
                    <a:cxn ang="0">
                      <a:pos x="T2" y="T3"/>
                    </a:cxn>
                    <a:cxn ang="0">
                      <a:pos x="T4" y="T5"/>
                    </a:cxn>
                    <a:cxn ang="0">
                      <a:pos x="T6" y="T7"/>
                    </a:cxn>
                    <a:cxn ang="0">
                      <a:pos x="T8" y="T9"/>
                    </a:cxn>
                  </a:cxnLst>
                  <a:rect l="0" t="0" r="r" b="b"/>
                  <a:pathLst>
                    <a:path w="27" h="44">
                      <a:moveTo>
                        <a:pt x="24" y="43"/>
                      </a:moveTo>
                      <a:cubicBezTo>
                        <a:pt x="25" y="44"/>
                        <a:pt x="27" y="42"/>
                        <a:pt x="26" y="41"/>
                      </a:cubicBezTo>
                      <a:cubicBezTo>
                        <a:pt x="21" y="27"/>
                        <a:pt x="13" y="13"/>
                        <a:pt x="3" y="2"/>
                      </a:cubicBezTo>
                      <a:cubicBezTo>
                        <a:pt x="2" y="0"/>
                        <a:pt x="0" y="2"/>
                        <a:pt x="1" y="4"/>
                      </a:cubicBezTo>
                      <a:cubicBezTo>
                        <a:pt x="10" y="16"/>
                        <a:pt x="15" y="31"/>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43" name="Freeform 200">
                  <a:extLst>
                    <a:ext uri="{FF2B5EF4-FFF2-40B4-BE49-F238E27FC236}">
                      <a16:creationId xmlns:a16="http://schemas.microsoft.com/office/drawing/2014/main" id="{4B37D8CF-CA45-156B-D144-F2DC54DF273E}"/>
                    </a:ext>
                  </a:extLst>
                </p:cNvPr>
                <p:cNvSpPr>
                  <a:spLocks/>
                </p:cNvSpPr>
                <p:nvPr/>
              </p:nvSpPr>
              <p:spPr bwMode="auto">
                <a:xfrm>
                  <a:off x="5750" y="2968"/>
                  <a:ext cx="22" cy="65"/>
                </a:xfrm>
                <a:custGeom>
                  <a:avLst/>
                  <a:gdLst>
                    <a:gd name="T0" fmla="*/ 3 w 18"/>
                    <a:gd name="T1" fmla="*/ 1 h 53"/>
                    <a:gd name="T2" fmla="*/ 1 w 18"/>
                    <a:gd name="T3" fmla="*/ 2 h 53"/>
                    <a:gd name="T4" fmla="*/ 7 w 18"/>
                    <a:gd name="T5" fmla="*/ 30 h 53"/>
                    <a:gd name="T6" fmla="*/ 15 w 18"/>
                    <a:gd name="T7" fmla="*/ 52 h 53"/>
                    <a:gd name="T8" fmla="*/ 18 w 18"/>
                    <a:gd name="T9" fmla="*/ 51 h 53"/>
                    <a:gd name="T10" fmla="*/ 11 w 18"/>
                    <a:gd name="T11" fmla="*/ 26 h 53"/>
                    <a:gd name="T12" fmla="*/ 3 w 1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18" h="53">
                      <a:moveTo>
                        <a:pt x="3" y="1"/>
                      </a:moveTo>
                      <a:cubicBezTo>
                        <a:pt x="3" y="0"/>
                        <a:pt x="0" y="1"/>
                        <a:pt x="1" y="2"/>
                      </a:cubicBezTo>
                      <a:cubicBezTo>
                        <a:pt x="4" y="11"/>
                        <a:pt x="5" y="21"/>
                        <a:pt x="7" y="30"/>
                      </a:cubicBezTo>
                      <a:cubicBezTo>
                        <a:pt x="9" y="37"/>
                        <a:pt x="10" y="46"/>
                        <a:pt x="15" y="52"/>
                      </a:cubicBezTo>
                      <a:cubicBezTo>
                        <a:pt x="16" y="53"/>
                        <a:pt x="18" y="52"/>
                        <a:pt x="18" y="51"/>
                      </a:cubicBezTo>
                      <a:cubicBezTo>
                        <a:pt x="17" y="42"/>
                        <a:pt x="13" y="34"/>
                        <a:pt x="11" y="26"/>
                      </a:cubicBezTo>
                      <a:cubicBezTo>
                        <a:pt x="9" y="17"/>
                        <a:pt x="7" y="9"/>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44" name="Freeform 201">
                  <a:extLst>
                    <a:ext uri="{FF2B5EF4-FFF2-40B4-BE49-F238E27FC236}">
                      <a16:creationId xmlns:a16="http://schemas.microsoft.com/office/drawing/2014/main" id="{8EAF0EF3-3225-215F-275A-BE87A53854DD}"/>
                    </a:ext>
                  </a:extLst>
                </p:cNvPr>
                <p:cNvSpPr>
                  <a:spLocks/>
                </p:cNvSpPr>
                <p:nvPr/>
              </p:nvSpPr>
              <p:spPr bwMode="auto">
                <a:xfrm>
                  <a:off x="5740" y="3052"/>
                  <a:ext cx="12" cy="56"/>
                </a:xfrm>
                <a:custGeom>
                  <a:avLst/>
                  <a:gdLst>
                    <a:gd name="T0" fmla="*/ 0 w 10"/>
                    <a:gd name="T1" fmla="*/ 0 h 46"/>
                    <a:gd name="T2" fmla="*/ 3 w 10"/>
                    <a:gd name="T3" fmla="*/ 44 h 46"/>
                    <a:gd name="T4" fmla="*/ 6 w 10"/>
                    <a:gd name="T5" fmla="*/ 44 h 46"/>
                    <a:gd name="T6" fmla="*/ 1 w 10"/>
                    <a:gd name="T7" fmla="*/ 0 h 46"/>
                    <a:gd name="T8" fmla="*/ 0 w 10"/>
                    <a:gd name="T9" fmla="*/ 0 h 46"/>
                  </a:gdLst>
                  <a:ahLst/>
                  <a:cxnLst>
                    <a:cxn ang="0">
                      <a:pos x="T0" y="T1"/>
                    </a:cxn>
                    <a:cxn ang="0">
                      <a:pos x="T2" y="T3"/>
                    </a:cxn>
                    <a:cxn ang="0">
                      <a:pos x="T4" y="T5"/>
                    </a:cxn>
                    <a:cxn ang="0">
                      <a:pos x="T6" y="T7"/>
                    </a:cxn>
                    <a:cxn ang="0">
                      <a:pos x="T8" y="T9"/>
                    </a:cxn>
                  </a:cxnLst>
                  <a:rect l="0" t="0" r="r" b="b"/>
                  <a:pathLst>
                    <a:path w="10" h="46">
                      <a:moveTo>
                        <a:pt x="0" y="0"/>
                      </a:moveTo>
                      <a:cubicBezTo>
                        <a:pt x="1" y="15"/>
                        <a:pt x="1" y="30"/>
                        <a:pt x="3" y="44"/>
                      </a:cubicBezTo>
                      <a:cubicBezTo>
                        <a:pt x="4" y="45"/>
                        <a:pt x="6" y="46"/>
                        <a:pt x="6" y="44"/>
                      </a:cubicBezTo>
                      <a:cubicBezTo>
                        <a:pt x="10" y="29"/>
                        <a:pt x="1" y="15"/>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45" name="Freeform 202">
                  <a:extLst>
                    <a:ext uri="{FF2B5EF4-FFF2-40B4-BE49-F238E27FC236}">
                      <a16:creationId xmlns:a16="http://schemas.microsoft.com/office/drawing/2014/main" id="{335744AD-1246-2203-285B-B2846B285F26}"/>
                    </a:ext>
                  </a:extLst>
                </p:cNvPr>
                <p:cNvSpPr>
                  <a:spLocks/>
                </p:cNvSpPr>
                <p:nvPr/>
              </p:nvSpPr>
              <p:spPr bwMode="auto">
                <a:xfrm>
                  <a:off x="5568" y="3180"/>
                  <a:ext cx="18" cy="29"/>
                </a:xfrm>
                <a:custGeom>
                  <a:avLst/>
                  <a:gdLst>
                    <a:gd name="T0" fmla="*/ 12 w 15"/>
                    <a:gd name="T1" fmla="*/ 1 h 24"/>
                    <a:gd name="T2" fmla="*/ 8 w 15"/>
                    <a:gd name="T3" fmla="*/ 11 h 24"/>
                    <a:gd name="T4" fmla="*/ 1 w 15"/>
                    <a:gd name="T5" fmla="*/ 20 h 24"/>
                    <a:gd name="T6" fmla="*/ 4 w 15"/>
                    <a:gd name="T7" fmla="*/ 23 h 24"/>
                    <a:gd name="T8" fmla="*/ 15 w 15"/>
                    <a:gd name="T9" fmla="*/ 2 h 24"/>
                    <a:gd name="T10" fmla="*/ 12 w 15"/>
                    <a:gd name="T11" fmla="*/ 1 h 24"/>
                  </a:gdLst>
                  <a:ahLst/>
                  <a:cxnLst>
                    <a:cxn ang="0">
                      <a:pos x="T0" y="T1"/>
                    </a:cxn>
                    <a:cxn ang="0">
                      <a:pos x="T2" y="T3"/>
                    </a:cxn>
                    <a:cxn ang="0">
                      <a:pos x="T4" y="T5"/>
                    </a:cxn>
                    <a:cxn ang="0">
                      <a:pos x="T6" y="T7"/>
                    </a:cxn>
                    <a:cxn ang="0">
                      <a:pos x="T8" y="T9"/>
                    </a:cxn>
                    <a:cxn ang="0">
                      <a:pos x="T10" y="T11"/>
                    </a:cxn>
                  </a:cxnLst>
                  <a:rect l="0" t="0" r="r" b="b"/>
                  <a:pathLst>
                    <a:path w="15" h="24">
                      <a:moveTo>
                        <a:pt x="12" y="1"/>
                      </a:moveTo>
                      <a:cubicBezTo>
                        <a:pt x="11" y="5"/>
                        <a:pt x="9" y="8"/>
                        <a:pt x="8" y="11"/>
                      </a:cubicBezTo>
                      <a:cubicBezTo>
                        <a:pt x="6" y="14"/>
                        <a:pt x="3" y="17"/>
                        <a:pt x="1" y="20"/>
                      </a:cubicBezTo>
                      <a:cubicBezTo>
                        <a:pt x="0" y="22"/>
                        <a:pt x="2" y="24"/>
                        <a:pt x="4" y="23"/>
                      </a:cubicBezTo>
                      <a:cubicBezTo>
                        <a:pt x="9" y="18"/>
                        <a:pt x="13" y="9"/>
                        <a:pt x="15" y="2"/>
                      </a:cubicBezTo>
                      <a:cubicBezTo>
                        <a:pt x="15" y="1"/>
                        <a:pt x="13"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sp>
              <p:nvSpPr>
                <p:cNvPr id="146" name="Freeform 203">
                  <a:extLst>
                    <a:ext uri="{FF2B5EF4-FFF2-40B4-BE49-F238E27FC236}">
                      <a16:creationId xmlns:a16="http://schemas.microsoft.com/office/drawing/2014/main" id="{90A7DA79-B017-9CDB-9C7D-AFA86A59E98D}"/>
                    </a:ext>
                  </a:extLst>
                </p:cNvPr>
                <p:cNvSpPr>
                  <a:spLocks/>
                </p:cNvSpPr>
                <p:nvPr/>
              </p:nvSpPr>
              <p:spPr bwMode="auto">
                <a:xfrm>
                  <a:off x="5489" y="3180"/>
                  <a:ext cx="33" cy="30"/>
                </a:xfrm>
                <a:custGeom>
                  <a:avLst/>
                  <a:gdLst>
                    <a:gd name="T0" fmla="*/ 23 w 27"/>
                    <a:gd name="T1" fmla="*/ 1 h 25"/>
                    <a:gd name="T2" fmla="*/ 1 w 27"/>
                    <a:gd name="T3" fmla="*/ 22 h 25"/>
                    <a:gd name="T4" fmla="*/ 3 w 27"/>
                    <a:gd name="T5" fmla="*/ 24 h 25"/>
                    <a:gd name="T6" fmla="*/ 25 w 27"/>
                    <a:gd name="T7" fmla="*/ 4 h 25"/>
                    <a:gd name="T8" fmla="*/ 23 w 27"/>
                    <a:gd name="T9" fmla="*/ 1 h 25"/>
                  </a:gdLst>
                  <a:ahLst/>
                  <a:cxnLst>
                    <a:cxn ang="0">
                      <a:pos x="T0" y="T1"/>
                    </a:cxn>
                    <a:cxn ang="0">
                      <a:pos x="T2" y="T3"/>
                    </a:cxn>
                    <a:cxn ang="0">
                      <a:pos x="T4" y="T5"/>
                    </a:cxn>
                    <a:cxn ang="0">
                      <a:pos x="T6" y="T7"/>
                    </a:cxn>
                    <a:cxn ang="0">
                      <a:pos x="T8" y="T9"/>
                    </a:cxn>
                  </a:cxnLst>
                  <a:rect l="0" t="0" r="r" b="b"/>
                  <a:pathLst>
                    <a:path w="27" h="25">
                      <a:moveTo>
                        <a:pt x="23" y="1"/>
                      </a:moveTo>
                      <a:cubicBezTo>
                        <a:pt x="16" y="8"/>
                        <a:pt x="7" y="14"/>
                        <a:pt x="1" y="22"/>
                      </a:cubicBezTo>
                      <a:cubicBezTo>
                        <a:pt x="0" y="23"/>
                        <a:pt x="1" y="25"/>
                        <a:pt x="3" y="24"/>
                      </a:cubicBezTo>
                      <a:cubicBezTo>
                        <a:pt x="11" y="18"/>
                        <a:pt x="18" y="11"/>
                        <a:pt x="25" y="4"/>
                      </a:cubicBezTo>
                      <a:cubicBezTo>
                        <a:pt x="27" y="2"/>
                        <a:pt x="25" y="0"/>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chemeClr val="accent4"/>
                    </a:solidFill>
                    <a:latin typeface="Chalk Board" panose="02000500000000000000" pitchFamily="2" charset="0"/>
                  </a:endParaRPr>
                </a:p>
              </p:txBody>
            </p:sp>
          </p:grpSp>
          <p:sp>
            <p:nvSpPr>
              <p:cNvPr id="134" name="Rectangle 133">
                <a:extLst>
                  <a:ext uri="{FF2B5EF4-FFF2-40B4-BE49-F238E27FC236}">
                    <a16:creationId xmlns:a16="http://schemas.microsoft.com/office/drawing/2014/main" id="{47F380DD-A243-F5A8-973D-E88019483E08}"/>
                  </a:ext>
                </a:extLst>
              </p:cNvPr>
              <p:cNvSpPr/>
              <p:nvPr/>
            </p:nvSpPr>
            <p:spPr>
              <a:xfrm>
                <a:off x="8059806" y="2312001"/>
                <a:ext cx="454342" cy="354377"/>
              </a:xfrm>
              <a:prstGeom prst="rect">
                <a:avLst/>
              </a:prstGeom>
              <a:noFill/>
            </p:spPr>
            <p:txBody>
              <a:bodyPr wrap="none" anchor="ctr" anchorCtr="0">
                <a:noAutofit/>
              </a:bodyPr>
              <a:lstStyle/>
              <a:p>
                <a:pPr algn="ctr"/>
                <a:r>
                  <a:rPr lang="en-US" sz="3999" spc="-300" dirty="0">
                    <a:solidFill>
                      <a:schemeClr val="accent4"/>
                    </a:solidFill>
                    <a:latin typeface="Chalk Board" panose="02000500000000000000" pitchFamily="2" charset="0"/>
                  </a:rPr>
                  <a:t>1</a:t>
                </a:r>
                <a:endParaRPr lang="en-US" sz="3999" baseline="-25000" dirty="0">
                  <a:solidFill>
                    <a:schemeClr val="accent4"/>
                  </a:solidFill>
                  <a:latin typeface="Chalk Board" panose="02000500000000000000" pitchFamily="2" charset="0"/>
                </a:endParaRPr>
              </a:p>
            </p:txBody>
          </p:sp>
        </p:grpSp>
      </p:grpSp>
      <p:sp>
        <p:nvSpPr>
          <p:cNvPr id="147" name="TextBox 146">
            <a:extLst>
              <a:ext uri="{FF2B5EF4-FFF2-40B4-BE49-F238E27FC236}">
                <a16:creationId xmlns:a16="http://schemas.microsoft.com/office/drawing/2014/main" id="{A0B9B3D5-13A9-8A6B-B872-38D9A6BEC0E0}"/>
              </a:ext>
            </a:extLst>
          </p:cNvPr>
          <p:cNvSpPr txBox="1"/>
          <p:nvPr/>
        </p:nvSpPr>
        <p:spPr>
          <a:xfrm>
            <a:off x="1133506" y="4814451"/>
            <a:ext cx="388248" cy="1323439"/>
          </a:xfrm>
          <a:prstGeom prst="rect">
            <a:avLst/>
          </a:prstGeom>
          <a:noFill/>
        </p:spPr>
        <p:txBody>
          <a:bodyPr wrap="none" rtlCol="0">
            <a:spAutoFit/>
          </a:bodyPr>
          <a:lstStyle/>
          <a:p>
            <a:r>
              <a:rPr lang="en-US" sz="8000" dirty="0">
                <a:latin typeface="Chalk Board" panose="02000500000000000000" pitchFamily="2" charset="0"/>
              </a:rPr>
              <a:t>1</a:t>
            </a:r>
          </a:p>
        </p:txBody>
      </p:sp>
      <p:sp>
        <p:nvSpPr>
          <p:cNvPr id="148" name="TextBox 147">
            <a:extLst>
              <a:ext uri="{FF2B5EF4-FFF2-40B4-BE49-F238E27FC236}">
                <a16:creationId xmlns:a16="http://schemas.microsoft.com/office/drawing/2014/main" id="{E44A71A4-8499-8F53-A0DB-FB143CE6C5E9}"/>
              </a:ext>
            </a:extLst>
          </p:cNvPr>
          <p:cNvSpPr txBox="1"/>
          <p:nvPr/>
        </p:nvSpPr>
        <p:spPr>
          <a:xfrm>
            <a:off x="2330155" y="4814451"/>
            <a:ext cx="588623" cy="1323439"/>
          </a:xfrm>
          <a:prstGeom prst="rect">
            <a:avLst/>
          </a:prstGeom>
          <a:noFill/>
        </p:spPr>
        <p:txBody>
          <a:bodyPr wrap="none" rtlCol="0">
            <a:spAutoFit/>
          </a:bodyPr>
          <a:lstStyle/>
          <a:p>
            <a:r>
              <a:rPr lang="en-US" sz="8000" dirty="0">
                <a:latin typeface="Chalk Board" panose="02000500000000000000" pitchFamily="2" charset="0"/>
              </a:rPr>
              <a:t>0</a:t>
            </a:r>
          </a:p>
        </p:txBody>
      </p:sp>
      <p:sp>
        <p:nvSpPr>
          <p:cNvPr id="149" name="TextBox 148">
            <a:extLst>
              <a:ext uri="{FF2B5EF4-FFF2-40B4-BE49-F238E27FC236}">
                <a16:creationId xmlns:a16="http://schemas.microsoft.com/office/drawing/2014/main" id="{FE012538-B73E-0AF0-63CC-F9E98432CAD7}"/>
              </a:ext>
            </a:extLst>
          </p:cNvPr>
          <p:cNvSpPr txBox="1"/>
          <p:nvPr/>
        </p:nvSpPr>
        <p:spPr>
          <a:xfrm>
            <a:off x="3677559" y="4814451"/>
            <a:ext cx="588623" cy="1323439"/>
          </a:xfrm>
          <a:prstGeom prst="rect">
            <a:avLst/>
          </a:prstGeom>
          <a:noFill/>
        </p:spPr>
        <p:txBody>
          <a:bodyPr wrap="none" rtlCol="0">
            <a:spAutoFit/>
          </a:bodyPr>
          <a:lstStyle/>
          <a:p>
            <a:r>
              <a:rPr lang="en-US" sz="8000" dirty="0">
                <a:latin typeface="Chalk Board" panose="02000500000000000000" pitchFamily="2" charset="0"/>
              </a:rPr>
              <a:t>0</a:t>
            </a:r>
          </a:p>
        </p:txBody>
      </p:sp>
      <p:sp>
        <p:nvSpPr>
          <p:cNvPr id="150" name="TextBox 149">
            <a:extLst>
              <a:ext uri="{FF2B5EF4-FFF2-40B4-BE49-F238E27FC236}">
                <a16:creationId xmlns:a16="http://schemas.microsoft.com/office/drawing/2014/main" id="{B52B7B54-51C2-C49B-B978-8974191AEA48}"/>
              </a:ext>
            </a:extLst>
          </p:cNvPr>
          <p:cNvSpPr txBox="1"/>
          <p:nvPr/>
        </p:nvSpPr>
        <p:spPr>
          <a:xfrm>
            <a:off x="5142508" y="4822128"/>
            <a:ext cx="388248" cy="1323439"/>
          </a:xfrm>
          <a:prstGeom prst="rect">
            <a:avLst/>
          </a:prstGeom>
          <a:noFill/>
        </p:spPr>
        <p:txBody>
          <a:bodyPr wrap="none" rtlCol="0">
            <a:spAutoFit/>
          </a:bodyPr>
          <a:lstStyle/>
          <a:p>
            <a:r>
              <a:rPr lang="en-US" sz="8000" dirty="0">
                <a:latin typeface="Chalk Board" panose="02000500000000000000" pitchFamily="2" charset="0"/>
              </a:rPr>
              <a:t>1</a:t>
            </a:r>
          </a:p>
        </p:txBody>
      </p:sp>
      <p:sp>
        <p:nvSpPr>
          <p:cNvPr id="151" name="TextBox 150">
            <a:extLst>
              <a:ext uri="{FF2B5EF4-FFF2-40B4-BE49-F238E27FC236}">
                <a16:creationId xmlns:a16="http://schemas.microsoft.com/office/drawing/2014/main" id="{87612FC6-B857-70D5-70B2-0C8798E8AC81}"/>
              </a:ext>
            </a:extLst>
          </p:cNvPr>
          <p:cNvSpPr txBox="1"/>
          <p:nvPr/>
        </p:nvSpPr>
        <p:spPr>
          <a:xfrm>
            <a:off x="6700807" y="4822127"/>
            <a:ext cx="388248" cy="1323439"/>
          </a:xfrm>
          <a:prstGeom prst="rect">
            <a:avLst/>
          </a:prstGeom>
          <a:noFill/>
        </p:spPr>
        <p:txBody>
          <a:bodyPr wrap="none" rtlCol="0">
            <a:spAutoFit/>
          </a:bodyPr>
          <a:lstStyle/>
          <a:p>
            <a:r>
              <a:rPr lang="en-US" sz="8000" dirty="0">
                <a:latin typeface="Chalk Board" panose="02000500000000000000" pitchFamily="2" charset="0"/>
              </a:rPr>
              <a:t>1</a:t>
            </a:r>
          </a:p>
        </p:txBody>
      </p:sp>
      <p:sp>
        <p:nvSpPr>
          <p:cNvPr id="152" name="TextBox 151">
            <a:extLst>
              <a:ext uri="{FF2B5EF4-FFF2-40B4-BE49-F238E27FC236}">
                <a16:creationId xmlns:a16="http://schemas.microsoft.com/office/drawing/2014/main" id="{A2D8CEF6-B1C5-F3D8-BCD4-622F702C46C3}"/>
              </a:ext>
            </a:extLst>
          </p:cNvPr>
          <p:cNvSpPr txBox="1"/>
          <p:nvPr/>
        </p:nvSpPr>
        <p:spPr>
          <a:xfrm>
            <a:off x="8053008" y="4822128"/>
            <a:ext cx="588623" cy="1323439"/>
          </a:xfrm>
          <a:prstGeom prst="rect">
            <a:avLst/>
          </a:prstGeom>
          <a:noFill/>
        </p:spPr>
        <p:txBody>
          <a:bodyPr wrap="none" rtlCol="0">
            <a:spAutoFit/>
          </a:bodyPr>
          <a:lstStyle/>
          <a:p>
            <a:r>
              <a:rPr lang="en-US" sz="8000" dirty="0">
                <a:latin typeface="Chalk Board" panose="02000500000000000000" pitchFamily="2" charset="0"/>
              </a:rPr>
              <a:t>0</a:t>
            </a:r>
          </a:p>
        </p:txBody>
      </p:sp>
      <p:sp>
        <p:nvSpPr>
          <p:cNvPr id="153" name="TextBox 152">
            <a:extLst>
              <a:ext uri="{FF2B5EF4-FFF2-40B4-BE49-F238E27FC236}">
                <a16:creationId xmlns:a16="http://schemas.microsoft.com/office/drawing/2014/main" id="{270055D2-AE35-DA2F-06C4-8F931D15BB5E}"/>
              </a:ext>
            </a:extLst>
          </p:cNvPr>
          <p:cNvSpPr txBox="1"/>
          <p:nvPr/>
        </p:nvSpPr>
        <p:spPr>
          <a:xfrm>
            <a:off x="9405209" y="4822127"/>
            <a:ext cx="388248" cy="1323439"/>
          </a:xfrm>
          <a:prstGeom prst="rect">
            <a:avLst/>
          </a:prstGeom>
          <a:noFill/>
        </p:spPr>
        <p:txBody>
          <a:bodyPr wrap="none" rtlCol="0">
            <a:spAutoFit/>
          </a:bodyPr>
          <a:lstStyle/>
          <a:p>
            <a:r>
              <a:rPr lang="en-US" sz="8000" dirty="0">
                <a:latin typeface="Chalk Board" panose="02000500000000000000" pitchFamily="2" charset="0"/>
              </a:rPr>
              <a:t>1</a:t>
            </a:r>
          </a:p>
        </p:txBody>
      </p:sp>
      <p:sp>
        <p:nvSpPr>
          <p:cNvPr id="154" name="TextBox 153">
            <a:extLst>
              <a:ext uri="{FF2B5EF4-FFF2-40B4-BE49-F238E27FC236}">
                <a16:creationId xmlns:a16="http://schemas.microsoft.com/office/drawing/2014/main" id="{DF37C16C-FEBE-AB84-B618-A98B3DD674BA}"/>
              </a:ext>
            </a:extLst>
          </p:cNvPr>
          <p:cNvSpPr txBox="1"/>
          <p:nvPr/>
        </p:nvSpPr>
        <p:spPr>
          <a:xfrm>
            <a:off x="10757410" y="4822127"/>
            <a:ext cx="588623" cy="1323439"/>
          </a:xfrm>
          <a:prstGeom prst="rect">
            <a:avLst/>
          </a:prstGeom>
          <a:noFill/>
        </p:spPr>
        <p:txBody>
          <a:bodyPr wrap="none" rtlCol="0">
            <a:spAutoFit/>
          </a:bodyPr>
          <a:lstStyle/>
          <a:p>
            <a:r>
              <a:rPr lang="en-US" sz="8000" dirty="0">
                <a:latin typeface="Chalk Board" panose="02000500000000000000" pitchFamily="2" charset="0"/>
              </a:rPr>
              <a:t>0</a:t>
            </a:r>
          </a:p>
        </p:txBody>
      </p:sp>
      <p:grpSp>
        <p:nvGrpSpPr>
          <p:cNvPr id="155" name="Group 7928">
            <a:extLst>
              <a:ext uri="{FF2B5EF4-FFF2-40B4-BE49-F238E27FC236}">
                <a16:creationId xmlns:a16="http://schemas.microsoft.com/office/drawing/2014/main" id="{53CFBD63-C80A-858C-1045-879321CBC83E}"/>
              </a:ext>
            </a:extLst>
          </p:cNvPr>
          <p:cNvGrpSpPr>
            <a:grpSpLocks noChangeAspect="1"/>
          </p:cNvGrpSpPr>
          <p:nvPr>
            <p:custDataLst>
              <p:custData r:id="rId2"/>
            </p:custDataLst>
          </p:nvPr>
        </p:nvGrpSpPr>
        <p:grpSpPr bwMode="auto">
          <a:xfrm>
            <a:off x="994506" y="4667999"/>
            <a:ext cx="10634678" cy="91832"/>
            <a:chOff x="2598" y="1726"/>
            <a:chExt cx="2840" cy="85"/>
          </a:xfrm>
          <a:solidFill>
            <a:schemeClr val="accent2">
              <a:lumMod val="50000"/>
            </a:schemeClr>
          </a:solidFill>
        </p:grpSpPr>
        <p:sp>
          <p:nvSpPr>
            <p:cNvPr id="156" name="Freeform 7929">
              <a:extLst>
                <a:ext uri="{FF2B5EF4-FFF2-40B4-BE49-F238E27FC236}">
                  <a16:creationId xmlns:a16="http://schemas.microsoft.com/office/drawing/2014/main" id="{54E1950C-5469-6013-968A-65BF2FD9432C}"/>
                </a:ext>
              </a:extLst>
            </p:cNvPr>
            <p:cNvSpPr>
              <a:spLocks/>
            </p:cNvSpPr>
            <p:nvPr/>
          </p:nvSpPr>
          <p:spPr bwMode="auto">
            <a:xfrm>
              <a:off x="5378" y="1749"/>
              <a:ext cx="60" cy="10"/>
            </a:xfrm>
            <a:custGeom>
              <a:avLst/>
              <a:gdLst>
                <a:gd name="T0" fmla="*/ 26 w 49"/>
                <a:gd name="T1" fmla="*/ 5 h 8"/>
                <a:gd name="T2" fmla="*/ 32 w 49"/>
                <a:gd name="T3" fmla="*/ 6 h 8"/>
                <a:gd name="T4" fmla="*/ 49 w 49"/>
                <a:gd name="T5" fmla="*/ 5 h 8"/>
                <a:gd name="T6" fmla="*/ 49 w 49"/>
                <a:gd name="T7" fmla="*/ 5 h 8"/>
                <a:gd name="T8" fmla="*/ 40 w 49"/>
                <a:gd name="T9" fmla="*/ 4 h 8"/>
                <a:gd name="T10" fmla="*/ 49 w 49"/>
                <a:gd name="T11" fmla="*/ 3 h 8"/>
                <a:gd name="T12" fmla="*/ 49 w 49"/>
                <a:gd name="T13" fmla="*/ 2 h 8"/>
                <a:gd name="T14" fmla="*/ 41 w 49"/>
                <a:gd name="T15" fmla="*/ 2 h 8"/>
                <a:gd name="T16" fmla="*/ 42 w 49"/>
                <a:gd name="T17" fmla="*/ 2 h 8"/>
                <a:gd name="T18" fmla="*/ 24 w 49"/>
                <a:gd name="T19" fmla="*/ 2 h 8"/>
                <a:gd name="T20" fmla="*/ 29 w 49"/>
                <a:gd name="T21" fmla="*/ 1 h 8"/>
                <a:gd name="T22" fmla="*/ 0 w 49"/>
                <a:gd name="T23" fmla="*/ 6 h 8"/>
                <a:gd name="T24" fmla="*/ 5 w 49"/>
                <a:gd name="T25" fmla="*/ 6 h 8"/>
                <a:gd name="T26" fmla="*/ 13 w 49"/>
                <a:gd name="T27" fmla="*/ 7 h 8"/>
                <a:gd name="T28" fmla="*/ 26 w 49"/>
                <a:gd name="T2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8">
                  <a:moveTo>
                    <a:pt x="26" y="5"/>
                  </a:moveTo>
                  <a:cubicBezTo>
                    <a:pt x="32" y="3"/>
                    <a:pt x="40" y="5"/>
                    <a:pt x="32" y="6"/>
                  </a:cubicBezTo>
                  <a:cubicBezTo>
                    <a:pt x="49" y="5"/>
                    <a:pt x="49" y="5"/>
                    <a:pt x="49" y="5"/>
                  </a:cubicBezTo>
                  <a:cubicBezTo>
                    <a:pt x="49" y="5"/>
                    <a:pt x="49" y="5"/>
                    <a:pt x="49" y="5"/>
                  </a:cubicBezTo>
                  <a:cubicBezTo>
                    <a:pt x="40" y="4"/>
                    <a:pt x="40" y="4"/>
                    <a:pt x="40" y="4"/>
                  </a:cubicBezTo>
                  <a:cubicBezTo>
                    <a:pt x="41" y="3"/>
                    <a:pt x="45" y="3"/>
                    <a:pt x="49" y="3"/>
                  </a:cubicBezTo>
                  <a:cubicBezTo>
                    <a:pt x="49" y="2"/>
                    <a:pt x="49" y="2"/>
                    <a:pt x="49" y="2"/>
                  </a:cubicBezTo>
                  <a:cubicBezTo>
                    <a:pt x="41" y="2"/>
                    <a:pt x="41" y="2"/>
                    <a:pt x="41" y="2"/>
                  </a:cubicBezTo>
                  <a:cubicBezTo>
                    <a:pt x="42" y="2"/>
                    <a:pt x="42" y="2"/>
                    <a:pt x="42" y="2"/>
                  </a:cubicBezTo>
                  <a:cubicBezTo>
                    <a:pt x="37" y="2"/>
                    <a:pt x="28" y="2"/>
                    <a:pt x="24" y="2"/>
                  </a:cubicBezTo>
                  <a:cubicBezTo>
                    <a:pt x="25" y="1"/>
                    <a:pt x="25" y="1"/>
                    <a:pt x="29" y="1"/>
                  </a:cubicBezTo>
                  <a:cubicBezTo>
                    <a:pt x="2" y="0"/>
                    <a:pt x="21" y="5"/>
                    <a:pt x="0" y="6"/>
                  </a:cubicBezTo>
                  <a:cubicBezTo>
                    <a:pt x="1" y="6"/>
                    <a:pt x="3" y="6"/>
                    <a:pt x="5" y="6"/>
                  </a:cubicBezTo>
                  <a:cubicBezTo>
                    <a:pt x="10" y="6"/>
                    <a:pt x="15" y="7"/>
                    <a:pt x="13" y="7"/>
                  </a:cubicBezTo>
                  <a:cubicBezTo>
                    <a:pt x="24" y="6"/>
                    <a:pt x="24" y="8"/>
                    <a:pt x="2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57" name="Freeform 7930">
              <a:extLst>
                <a:ext uri="{FF2B5EF4-FFF2-40B4-BE49-F238E27FC236}">
                  <a16:creationId xmlns:a16="http://schemas.microsoft.com/office/drawing/2014/main" id="{DC60F6AD-313A-8E1E-4BF2-755BB8EDEA4B}"/>
                </a:ext>
              </a:extLst>
            </p:cNvPr>
            <p:cNvSpPr>
              <a:spLocks/>
            </p:cNvSpPr>
            <p:nvPr/>
          </p:nvSpPr>
          <p:spPr bwMode="auto">
            <a:xfrm>
              <a:off x="5306" y="1744"/>
              <a:ext cx="76" cy="15"/>
            </a:xfrm>
            <a:custGeom>
              <a:avLst/>
              <a:gdLst>
                <a:gd name="T0" fmla="*/ 42 w 62"/>
                <a:gd name="T1" fmla="*/ 4 h 12"/>
                <a:gd name="T2" fmla="*/ 33 w 62"/>
                <a:gd name="T3" fmla="*/ 7 h 12"/>
                <a:gd name="T4" fmla="*/ 18 w 62"/>
                <a:gd name="T5" fmla="*/ 6 h 12"/>
                <a:gd name="T6" fmla="*/ 14 w 62"/>
                <a:gd name="T7" fmla="*/ 9 h 12"/>
                <a:gd name="T8" fmla="*/ 20 w 62"/>
                <a:gd name="T9" fmla="*/ 9 h 12"/>
                <a:gd name="T10" fmla="*/ 5 w 62"/>
                <a:gd name="T11" fmla="*/ 12 h 12"/>
                <a:gd name="T12" fmla="*/ 26 w 62"/>
                <a:gd name="T13" fmla="*/ 10 h 12"/>
                <a:gd name="T14" fmla="*/ 50 w 62"/>
                <a:gd name="T15" fmla="*/ 12 h 12"/>
                <a:gd name="T16" fmla="*/ 58 w 62"/>
                <a:gd name="T17" fmla="*/ 10 h 12"/>
                <a:gd name="T18" fmla="*/ 55 w 62"/>
                <a:gd name="T19" fmla="*/ 10 h 12"/>
                <a:gd name="T20" fmla="*/ 55 w 62"/>
                <a:gd name="T21" fmla="*/ 6 h 12"/>
                <a:gd name="T22" fmla="*/ 44 w 62"/>
                <a:gd name="T23" fmla="*/ 7 h 12"/>
                <a:gd name="T24" fmla="*/ 62 w 62"/>
                <a:gd name="T25" fmla="*/ 3 h 12"/>
                <a:gd name="T26" fmla="*/ 32 w 62"/>
                <a:gd name="T27" fmla="*/ 0 h 12"/>
                <a:gd name="T28" fmla="*/ 42 w 62"/>
                <a:gd name="T2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2">
                  <a:moveTo>
                    <a:pt x="42" y="4"/>
                  </a:moveTo>
                  <a:cubicBezTo>
                    <a:pt x="33" y="7"/>
                    <a:pt x="33" y="7"/>
                    <a:pt x="33" y="7"/>
                  </a:cubicBezTo>
                  <a:cubicBezTo>
                    <a:pt x="18" y="6"/>
                    <a:pt x="18" y="6"/>
                    <a:pt x="18" y="6"/>
                  </a:cubicBezTo>
                  <a:cubicBezTo>
                    <a:pt x="17" y="7"/>
                    <a:pt x="6" y="8"/>
                    <a:pt x="14" y="9"/>
                  </a:cubicBezTo>
                  <a:cubicBezTo>
                    <a:pt x="15" y="9"/>
                    <a:pt x="18" y="8"/>
                    <a:pt x="20" y="9"/>
                  </a:cubicBezTo>
                  <a:cubicBezTo>
                    <a:pt x="19" y="11"/>
                    <a:pt x="0" y="10"/>
                    <a:pt x="5" y="12"/>
                  </a:cubicBezTo>
                  <a:cubicBezTo>
                    <a:pt x="17" y="11"/>
                    <a:pt x="19" y="12"/>
                    <a:pt x="26" y="10"/>
                  </a:cubicBezTo>
                  <a:cubicBezTo>
                    <a:pt x="37" y="10"/>
                    <a:pt x="45" y="11"/>
                    <a:pt x="50" y="12"/>
                  </a:cubicBezTo>
                  <a:cubicBezTo>
                    <a:pt x="54" y="11"/>
                    <a:pt x="54" y="10"/>
                    <a:pt x="58" y="10"/>
                  </a:cubicBezTo>
                  <a:cubicBezTo>
                    <a:pt x="57" y="10"/>
                    <a:pt x="57" y="10"/>
                    <a:pt x="55" y="10"/>
                  </a:cubicBezTo>
                  <a:cubicBezTo>
                    <a:pt x="55" y="6"/>
                    <a:pt x="55" y="6"/>
                    <a:pt x="55" y="6"/>
                  </a:cubicBezTo>
                  <a:cubicBezTo>
                    <a:pt x="52" y="7"/>
                    <a:pt x="48" y="7"/>
                    <a:pt x="44" y="7"/>
                  </a:cubicBezTo>
                  <a:cubicBezTo>
                    <a:pt x="62" y="3"/>
                    <a:pt x="62" y="3"/>
                    <a:pt x="62" y="3"/>
                  </a:cubicBezTo>
                  <a:cubicBezTo>
                    <a:pt x="57" y="0"/>
                    <a:pt x="39" y="1"/>
                    <a:pt x="32" y="0"/>
                  </a:cubicBezTo>
                  <a:cubicBezTo>
                    <a:pt x="41" y="3"/>
                    <a:pt x="25" y="2"/>
                    <a:pt x="4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58" name="Freeform 7931">
              <a:extLst>
                <a:ext uri="{FF2B5EF4-FFF2-40B4-BE49-F238E27FC236}">
                  <a16:creationId xmlns:a16="http://schemas.microsoft.com/office/drawing/2014/main" id="{18BF81D1-8120-AD16-922B-CB8DA36A1C44}"/>
                </a:ext>
              </a:extLst>
            </p:cNvPr>
            <p:cNvSpPr>
              <a:spLocks/>
            </p:cNvSpPr>
            <p:nvPr/>
          </p:nvSpPr>
          <p:spPr bwMode="auto">
            <a:xfrm>
              <a:off x="5377" y="175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59" name="Freeform 7932">
              <a:extLst>
                <a:ext uri="{FF2B5EF4-FFF2-40B4-BE49-F238E27FC236}">
                  <a16:creationId xmlns:a16="http://schemas.microsoft.com/office/drawing/2014/main" id="{93F2F3F4-9341-871B-C962-E899BA271C9A}"/>
                </a:ext>
              </a:extLst>
            </p:cNvPr>
            <p:cNvSpPr>
              <a:spLocks/>
            </p:cNvSpPr>
            <p:nvPr/>
          </p:nvSpPr>
          <p:spPr bwMode="auto">
            <a:xfrm>
              <a:off x="3722" y="1776"/>
              <a:ext cx="70" cy="9"/>
            </a:xfrm>
            <a:custGeom>
              <a:avLst/>
              <a:gdLst>
                <a:gd name="T0" fmla="*/ 20 w 57"/>
                <a:gd name="T1" fmla="*/ 4 h 7"/>
                <a:gd name="T2" fmla="*/ 15 w 57"/>
                <a:gd name="T3" fmla="*/ 6 h 7"/>
                <a:gd name="T4" fmla="*/ 57 w 57"/>
                <a:gd name="T5" fmla="*/ 6 h 7"/>
                <a:gd name="T6" fmla="*/ 52 w 57"/>
                <a:gd name="T7" fmla="*/ 3 h 7"/>
                <a:gd name="T8" fmla="*/ 35 w 57"/>
                <a:gd name="T9" fmla="*/ 4 h 7"/>
                <a:gd name="T10" fmla="*/ 39 w 57"/>
                <a:gd name="T11" fmla="*/ 3 h 7"/>
                <a:gd name="T12" fmla="*/ 28 w 57"/>
                <a:gd name="T13" fmla="*/ 0 h 7"/>
                <a:gd name="T14" fmla="*/ 28 w 57"/>
                <a:gd name="T15" fmla="*/ 0 h 7"/>
                <a:gd name="T16" fmla="*/ 0 w 57"/>
                <a:gd name="T17" fmla="*/ 7 h 7"/>
                <a:gd name="T18" fmla="*/ 20 w 57"/>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
                  <a:moveTo>
                    <a:pt x="20" y="4"/>
                  </a:moveTo>
                  <a:cubicBezTo>
                    <a:pt x="16" y="5"/>
                    <a:pt x="15" y="5"/>
                    <a:pt x="15" y="6"/>
                  </a:cubicBezTo>
                  <a:cubicBezTo>
                    <a:pt x="57" y="6"/>
                    <a:pt x="57" y="6"/>
                    <a:pt x="57" y="6"/>
                  </a:cubicBezTo>
                  <a:cubicBezTo>
                    <a:pt x="56" y="5"/>
                    <a:pt x="44" y="4"/>
                    <a:pt x="52" y="3"/>
                  </a:cubicBezTo>
                  <a:cubicBezTo>
                    <a:pt x="48" y="2"/>
                    <a:pt x="37" y="3"/>
                    <a:pt x="35" y="4"/>
                  </a:cubicBezTo>
                  <a:cubicBezTo>
                    <a:pt x="39" y="3"/>
                    <a:pt x="39" y="3"/>
                    <a:pt x="39" y="3"/>
                  </a:cubicBezTo>
                  <a:cubicBezTo>
                    <a:pt x="29" y="5"/>
                    <a:pt x="22" y="1"/>
                    <a:pt x="28" y="0"/>
                  </a:cubicBezTo>
                  <a:cubicBezTo>
                    <a:pt x="28" y="0"/>
                    <a:pt x="28" y="0"/>
                    <a:pt x="28" y="0"/>
                  </a:cubicBezTo>
                  <a:cubicBezTo>
                    <a:pt x="0" y="7"/>
                    <a:pt x="0" y="7"/>
                    <a:pt x="0" y="7"/>
                  </a:cubicBezTo>
                  <a:cubicBezTo>
                    <a:pt x="10" y="7"/>
                    <a:pt x="8" y="5"/>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0" name="Freeform 7933">
              <a:extLst>
                <a:ext uri="{FF2B5EF4-FFF2-40B4-BE49-F238E27FC236}">
                  <a16:creationId xmlns:a16="http://schemas.microsoft.com/office/drawing/2014/main" id="{46B703ED-BEAB-D930-BF86-6A550F4A981E}"/>
                </a:ext>
              </a:extLst>
            </p:cNvPr>
            <p:cNvSpPr>
              <a:spLocks/>
            </p:cNvSpPr>
            <p:nvPr/>
          </p:nvSpPr>
          <p:spPr bwMode="auto">
            <a:xfrm>
              <a:off x="2673" y="1776"/>
              <a:ext cx="9" cy="1"/>
            </a:xfrm>
            <a:custGeom>
              <a:avLst/>
              <a:gdLst>
                <a:gd name="T0" fmla="*/ 0 w 7"/>
                <a:gd name="T1" fmla="*/ 1 h 1"/>
                <a:gd name="T2" fmla="*/ 6 w 7"/>
                <a:gd name="T3" fmla="*/ 0 h 1"/>
                <a:gd name="T4" fmla="*/ 0 w 7"/>
                <a:gd name="T5" fmla="*/ 1 h 1"/>
              </a:gdLst>
              <a:ahLst/>
              <a:cxnLst>
                <a:cxn ang="0">
                  <a:pos x="T0" y="T1"/>
                </a:cxn>
                <a:cxn ang="0">
                  <a:pos x="T2" y="T3"/>
                </a:cxn>
                <a:cxn ang="0">
                  <a:pos x="T4" y="T5"/>
                </a:cxn>
              </a:cxnLst>
              <a:rect l="0" t="0" r="r" b="b"/>
              <a:pathLst>
                <a:path w="7" h="1">
                  <a:moveTo>
                    <a:pt x="0" y="1"/>
                  </a:moveTo>
                  <a:cubicBezTo>
                    <a:pt x="6" y="1"/>
                    <a:pt x="7" y="0"/>
                    <a:pt x="6" y="0"/>
                  </a:cubicBezTo>
                  <a:cubicBezTo>
                    <a:pt x="4" y="0"/>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1" name="Freeform 7934">
              <a:extLst>
                <a:ext uri="{FF2B5EF4-FFF2-40B4-BE49-F238E27FC236}">
                  <a16:creationId xmlns:a16="http://schemas.microsoft.com/office/drawing/2014/main" id="{6AC78859-8BDF-EAD1-610F-CCC1FFCEADF7}"/>
                </a:ext>
              </a:extLst>
            </p:cNvPr>
            <p:cNvSpPr>
              <a:spLocks/>
            </p:cNvSpPr>
            <p:nvPr/>
          </p:nvSpPr>
          <p:spPr bwMode="auto">
            <a:xfrm>
              <a:off x="3704" y="1786"/>
              <a:ext cx="11" cy="4"/>
            </a:xfrm>
            <a:custGeom>
              <a:avLst/>
              <a:gdLst>
                <a:gd name="T0" fmla="*/ 9 w 9"/>
                <a:gd name="T1" fmla="*/ 0 h 3"/>
                <a:gd name="T2" fmla="*/ 0 w 9"/>
                <a:gd name="T3" fmla="*/ 3 h 3"/>
                <a:gd name="T4" fmla="*/ 9 w 9"/>
                <a:gd name="T5" fmla="*/ 0 h 3"/>
              </a:gdLst>
              <a:ahLst/>
              <a:cxnLst>
                <a:cxn ang="0">
                  <a:pos x="T0" y="T1"/>
                </a:cxn>
                <a:cxn ang="0">
                  <a:pos x="T2" y="T3"/>
                </a:cxn>
                <a:cxn ang="0">
                  <a:pos x="T4" y="T5"/>
                </a:cxn>
              </a:cxnLst>
              <a:rect l="0" t="0" r="r" b="b"/>
              <a:pathLst>
                <a:path w="9" h="3">
                  <a:moveTo>
                    <a:pt x="9" y="0"/>
                  </a:moveTo>
                  <a:cubicBezTo>
                    <a:pt x="0" y="3"/>
                    <a:pt x="0" y="3"/>
                    <a:pt x="0" y="3"/>
                  </a:cubicBezTo>
                  <a:cubicBezTo>
                    <a:pt x="4" y="2"/>
                    <a:pt x="7"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2" name="Freeform 7935">
              <a:extLst>
                <a:ext uri="{FF2B5EF4-FFF2-40B4-BE49-F238E27FC236}">
                  <a16:creationId xmlns:a16="http://schemas.microsoft.com/office/drawing/2014/main" id="{FB00A8CA-8A7E-13EF-F7D8-1C468FB6620E}"/>
                </a:ext>
              </a:extLst>
            </p:cNvPr>
            <p:cNvSpPr>
              <a:spLocks/>
            </p:cNvSpPr>
            <p:nvPr/>
          </p:nvSpPr>
          <p:spPr bwMode="auto">
            <a:xfrm>
              <a:off x="3782" y="1746"/>
              <a:ext cx="5" cy="1"/>
            </a:xfrm>
            <a:custGeom>
              <a:avLst/>
              <a:gdLst>
                <a:gd name="T0" fmla="*/ 4 w 4"/>
                <a:gd name="T1" fmla="*/ 0 h 1"/>
                <a:gd name="T2" fmla="*/ 4 w 4"/>
                <a:gd name="T3" fmla="*/ 0 h 1"/>
                <a:gd name="T4" fmla="*/ 0 w 4"/>
                <a:gd name="T5" fmla="*/ 1 h 1"/>
                <a:gd name="T6" fmla="*/ 0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cubicBezTo>
                    <a:pt x="4" y="0"/>
                    <a:pt x="4" y="0"/>
                    <a:pt x="4" y="0"/>
                  </a:cubicBezTo>
                  <a:cubicBezTo>
                    <a:pt x="0" y="1"/>
                    <a:pt x="0" y="1"/>
                    <a:pt x="0" y="1"/>
                  </a:cubicBezTo>
                  <a:cubicBezTo>
                    <a:pt x="0" y="1"/>
                    <a:pt x="0" y="1"/>
                    <a:pt x="0" y="1"/>
                  </a:cubicBezTo>
                  <a:cubicBezTo>
                    <a:pt x="2" y="1"/>
                    <a:pt x="3"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3" name="Freeform 7936">
              <a:extLst>
                <a:ext uri="{FF2B5EF4-FFF2-40B4-BE49-F238E27FC236}">
                  <a16:creationId xmlns:a16="http://schemas.microsoft.com/office/drawing/2014/main" id="{557E580F-121E-642D-9749-F148C8F8A240}"/>
                </a:ext>
              </a:extLst>
            </p:cNvPr>
            <p:cNvSpPr>
              <a:spLocks/>
            </p:cNvSpPr>
            <p:nvPr/>
          </p:nvSpPr>
          <p:spPr bwMode="auto">
            <a:xfrm>
              <a:off x="3474" y="1796"/>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2" y="0"/>
                    <a:pt x="2" y="0"/>
                    <a:pt x="0" y="1"/>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4" name="Freeform 7937">
              <a:extLst>
                <a:ext uri="{FF2B5EF4-FFF2-40B4-BE49-F238E27FC236}">
                  <a16:creationId xmlns:a16="http://schemas.microsoft.com/office/drawing/2014/main" id="{22454DB0-456F-7A12-1168-68BEB5094D85}"/>
                </a:ext>
              </a:extLst>
            </p:cNvPr>
            <p:cNvSpPr>
              <a:spLocks/>
            </p:cNvSpPr>
            <p:nvPr/>
          </p:nvSpPr>
          <p:spPr bwMode="auto">
            <a:xfrm>
              <a:off x="3875" y="1731"/>
              <a:ext cx="53" cy="11"/>
            </a:xfrm>
            <a:custGeom>
              <a:avLst/>
              <a:gdLst>
                <a:gd name="T0" fmla="*/ 44 w 44"/>
                <a:gd name="T1" fmla="*/ 0 h 9"/>
                <a:gd name="T2" fmla="*/ 25 w 44"/>
                <a:gd name="T3" fmla="*/ 2 h 9"/>
                <a:gd name="T4" fmla="*/ 23 w 44"/>
                <a:gd name="T5" fmla="*/ 1 h 9"/>
                <a:gd name="T6" fmla="*/ 16 w 44"/>
                <a:gd name="T7" fmla="*/ 2 h 9"/>
                <a:gd name="T8" fmla="*/ 20 w 44"/>
                <a:gd name="T9" fmla="*/ 2 h 9"/>
                <a:gd name="T10" fmla="*/ 0 w 44"/>
                <a:gd name="T11" fmla="*/ 8 h 9"/>
                <a:gd name="T12" fmla="*/ 20 w 44"/>
                <a:gd name="T13" fmla="*/ 6 h 9"/>
                <a:gd name="T14" fmla="*/ 25 w 44"/>
                <a:gd name="T15" fmla="*/ 6 h 9"/>
                <a:gd name="T16" fmla="*/ 41 w 44"/>
                <a:gd name="T17" fmla="*/ 2 h 9"/>
                <a:gd name="T18" fmla="*/ 44 w 4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9">
                  <a:moveTo>
                    <a:pt x="44" y="0"/>
                  </a:moveTo>
                  <a:cubicBezTo>
                    <a:pt x="25" y="2"/>
                    <a:pt x="25" y="2"/>
                    <a:pt x="25" y="2"/>
                  </a:cubicBezTo>
                  <a:cubicBezTo>
                    <a:pt x="28" y="1"/>
                    <a:pt x="19" y="2"/>
                    <a:pt x="23" y="1"/>
                  </a:cubicBezTo>
                  <a:cubicBezTo>
                    <a:pt x="21" y="1"/>
                    <a:pt x="14" y="1"/>
                    <a:pt x="16" y="2"/>
                  </a:cubicBezTo>
                  <a:cubicBezTo>
                    <a:pt x="20" y="2"/>
                    <a:pt x="20" y="2"/>
                    <a:pt x="20" y="2"/>
                  </a:cubicBezTo>
                  <a:cubicBezTo>
                    <a:pt x="10" y="4"/>
                    <a:pt x="16" y="5"/>
                    <a:pt x="0" y="8"/>
                  </a:cubicBezTo>
                  <a:cubicBezTo>
                    <a:pt x="10" y="9"/>
                    <a:pt x="14" y="8"/>
                    <a:pt x="20" y="6"/>
                  </a:cubicBezTo>
                  <a:cubicBezTo>
                    <a:pt x="22" y="6"/>
                    <a:pt x="23" y="6"/>
                    <a:pt x="25" y="6"/>
                  </a:cubicBezTo>
                  <a:cubicBezTo>
                    <a:pt x="41" y="2"/>
                    <a:pt x="41" y="2"/>
                    <a:pt x="41" y="2"/>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5" name="Freeform 7938">
              <a:extLst>
                <a:ext uri="{FF2B5EF4-FFF2-40B4-BE49-F238E27FC236}">
                  <a16:creationId xmlns:a16="http://schemas.microsoft.com/office/drawing/2014/main" id="{28F3989A-B9D0-094D-AABF-C3D315778427}"/>
                </a:ext>
              </a:extLst>
            </p:cNvPr>
            <p:cNvSpPr>
              <a:spLocks/>
            </p:cNvSpPr>
            <p:nvPr/>
          </p:nvSpPr>
          <p:spPr bwMode="auto">
            <a:xfrm>
              <a:off x="2997" y="17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6" name="Freeform 7939">
              <a:extLst>
                <a:ext uri="{FF2B5EF4-FFF2-40B4-BE49-F238E27FC236}">
                  <a16:creationId xmlns:a16="http://schemas.microsoft.com/office/drawing/2014/main" id="{CA5C58C6-CE8D-88D6-2A2E-3A1A9FC41E1B}"/>
                </a:ext>
              </a:extLst>
            </p:cNvPr>
            <p:cNvSpPr>
              <a:spLocks/>
            </p:cNvSpPr>
            <p:nvPr/>
          </p:nvSpPr>
          <p:spPr bwMode="auto">
            <a:xfrm>
              <a:off x="2997" y="1756"/>
              <a:ext cx="6" cy="1"/>
            </a:xfrm>
            <a:custGeom>
              <a:avLst/>
              <a:gdLst>
                <a:gd name="T0" fmla="*/ 1 w 5"/>
                <a:gd name="T1" fmla="*/ 0 h 1"/>
                <a:gd name="T2" fmla="*/ 0 w 5"/>
                <a:gd name="T3" fmla="*/ 1 h 1"/>
                <a:gd name="T4" fmla="*/ 1 w 5"/>
                <a:gd name="T5" fmla="*/ 0 h 1"/>
              </a:gdLst>
              <a:ahLst/>
              <a:cxnLst>
                <a:cxn ang="0">
                  <a:pos x="T0" y="T1"/>
                </a:cxn>
                <a:cxn ang="0">
                  <a:pos x="T2" y="T3"/>
                </a:cxn>
                <a:cxn ang="0">
                  <a:pos x="T4" y="T5"/>
                </a:cxn>
              </a:cxnLst>
              <a:rect l="0" t="0" r="r" b="b"/>
              <a:pathLst>
                <a:path w="5" h="1">
                  <a:moveTo>
                    <a:pt x="1" y="0"/>
                  </a:moveTo>
                  <a:cubicBezTo>
                    <a:pt x="0" y="1"/>
                    <a:pt x="0" y="1"/>
                    <a:pt x="0" y="1"/>
                  </a:cubicBezTo>
                  <a:cubicBezTo>
                    <a:pt x="1" y="0"/>
                    <a:pt x="5"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7" name="Freeform 7940">
              <a:extLst>
                <a:ext uri="{FF2B5EF4-FFF2-40B4-BE49-F238E27FC236}">
                  <a16:creationId xmlns:a16="http://schemas.microsoft.com/office/drawing/2014/main" id="{5164877D-7B09-758C-5F3A-5DABF8B648C4}"/>
                </a:ext>
              </a:extLst>
            </p:cNvPr>
            <p:cNvSpPr>
              <a:spLocks/>
            </p:cNvSpPr>
            <p:nvPr/>
          </p:nvSpPr>
          <p:spPr bwMode="auto">
            <a:xfrm>
              <a:off x="3715" y="1785"/>
              <a:ext cx="7" cy="1"/>
            </a:xfrm>
            <a:custGeom>
              <a:avLst/>
              <a:gdLst>
                <a:gd name="T0" fmla="*/ 3 w 6"/>
                <a:gd name="T1" fmla="*/ 0 h 1"/>
                <a:gd name="T2" fmla="*/ 0 w 6"/>
                <a:gd name="T3" fmla="*/ 1 h 1"/>
                <a:gd name="T4" fmla="*/ 6 w 6"/>
                <a:gd name="T5" fmla="*/ 0 h 1"/>
                <a:gd name="T6" fmla="*/ 3 w 6"/>
                <a:gd name="T7" fmla="*/ 0 h 1"/>
              </a:gdLst>
              <a:ahLst/>
              <a:cxnLst>
                <a:cxn ang="0">
                  <a:pos x="T0" y="T1"/>
                </a:cxn>
                <a:cxn ang="0">
                  <a:pos x="T2" y="T3"/>
                </a:cxn>
                <a:cxn ang="0">
                  <a:pos x="T4" y="T5"/>
                </a:cxn>
                <a:cxn ang="0">
                  <a:pos x="T6" y="T7"/>
                </a:cxn>
              </a:cxnLst>
              <a:rect l="0" t="0" r="r" b="b"/>
              <a:pathLst>
                <a:path w="6" h="1">
                  <a:moveTo>
                    <a:pt x="3" y="0"/>
                  </a:moveTo>
                  <a:cubicBezTo>
                    <a:pt x="3" y="0"/>
                    <a:pt x="2" y="1"/>
                    <a:pt x="0" y="1"/>
                  </a:cubicBezTo>
                  <a:cubicBezTo>
                    <a:pt x="6" y="0"/>
                    <a:pt x="6" y="0"/>
                    <a:pt x="6" y="0"/>
                  </a:cubicBezTo>
                  <a:cubicBezTo>
                    <a:pt x="5"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8" name="Freeform 7941">
              <a:extLst>
                <a:ext uri="{FF2B5EF4-FFF2-40B4-BE49-F238E27FC236}">
                  <a16:creationId xmlns:a16="http://schemas.microsoft.com/office/drawing/2014/main" id="{202A190B-F460-CF38-C387-17E3D22C6343}"/>
                </a:ext>
              </a:extLst>
            </p:cNvPr>
            <p:cNvSpPr>
              <a:spLocks/>
            </p:cNvSpPr>
            <p:nvPr/>
          </p:nvSpPr>
          <p:spPr bwMode="auto">
            <a:xfrm>
              <a:off x="3737" y="1775"/>
              <a:ext cx="27" cy="2"/>
            </a:xfrm>
            <a:custGeom>
              <a:avLst/>
              <a:gdLst>
                <a:gd name="T0" fmla="*/ 0 w 22"/>
                <a:gd name="T1" fmla="*/ 2 h 2"/>
                <a:gd name="T2" fmla="*/ 16 w 22"/>
                <a:gd name="T3" fmla="*/ 1 h 2"/>
                <a:gd name="T4" fmla="*/ 22 w 22"/>
                <a:gd name="T5" fmla="*/ 0 h 2"/>
                <a:gd name="T6" fmla="*/ 0 w 22"/>
                <a:gd name="T7" fmla="*/ 2 h 2"/>
              </a:gdLst>
              <a:ahLst/>
              <a:cxnLst>
                <a:cxn ang="0">
                  <a:pos x="T0" y="T1"/>
                </a:cxn>
                <a:cxn ang="0">
                  <a:pos x="T2" y="T3"/>
                </a:cxn>
                <a:cxn ang="0">
                  <a:pos x="T4" y="T5"/>
                </a:cxn>
                <a:cxn ang="0">
                  <a:pos x="T6" y="T7"/>
                </a:cxn>
              </a:cxnLst>
              <a:rect l="0" t="0" r="r" b="b"/>
              <a:pathLst>
                <a:path w="22" h="2">
                  <a:moveTo>
                    <a:pt x="0" y="2"/>
                  </a:moveTo>
                  <a:cubicBezTo>
                    <a:pt x="16" y="1"/>
                    <a:pt x="16" y="1"/>
                    <a:pt x="16" y="1"/>
                  </a:cubicBezTo>
                  <a:cubicBezTo>
                    <a:pt x="22" y="0"/>
                    <a:pt x="22" y="0"/>
                    <a:pt x="22" y="0"/>
                  </a:cubicBezTo>
                  <a:cubicBezTo>
                    <a:pt x="15" y="0"/>
                    <a:pt x="8"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69" name="Freeform 7942">
              <a:extLst>
                <a:ext uri="{FF2B5EF4-FFF2-40B4-BE49-F238E27FC236}">
                  <a16:creationId xmlns:a16="http://schemas.microsoft.com/office/drawing/2014/main" id="{9DD31984-5230-BA5C-165C-285CA310500D}"/>
                </a:ext>
              </a:extLst>
            </p:cNvPr>
            <p:cNvSpPr>
              <a:spLocks/>
            </p:cNvSpPr>
            <p:nvPr/>
          </p:nvSpPr>
          <p:spPr bwMode="auto">
            <a:xfrm>
              <a:off x="3391" y="1783"/>
              <a:ext cx="313" cy="28"/>
            </a:xfrm>
            <a:custGeom>
              <a:avLst/>
              <a:gdLst>
                <a:gd name="T0" fmla="*/ 97 w 257"/>
                <a:gd name="T1" fmla="*/ 12 h 22"/>
                <a:gd name="T2" fmla="*/ 90 w 257"/>
                <a:gd name="T3" fmla="*/ 8 h 22"/>
                <a:gd name="T4" fmla="*/ 71 w 257"/>
                <a:gd name="T5" fmla="*/ 10 h 22"/>
                <a:gd name="T6" fmla="*/ 94 w 257"/>
                <a:gd name="T7" fmla="*/ 15 h 22"/>
                <a:gd name="T8" fmla="*/ 66 w 257"/>
                <a:gd name="T9" fmla="*/ 17 h 22"/>
                <a:gd name="T10" fmla="*/ 77 w 257"/>
                <a:gd name="T11" fmla="*/ 12 h 22"/>
                <a:gd name="T12" fmla="*/ 64 w 257"/>
                <a:gd name="T13" fmla="*/ 15 h 22"/>
                <a:gd name="T14" fmla="*/ 19 w 257"/>
                <a:gd name="T15" fmla="*/ 14 h 22"/>
                <a:gd name="T16" fmla="*/ 1 w 257"/>
                <a:gd name="T17" fmla="*/ 18 h 22"/>
                <a:gd name="T18" fmla="*/ 24 w 257"/>
                <a:gd name="T19" fmla="*/ 22 h 22"/>
                <a:gd name="T20" fmla="*/ 21 w 257"/>
                <a:gd name="T21" fmla="*/ 20 h 22"/>
                <a:gd name="T22" fmla="*/ 32 w 257"/>
                <a:gd name="T23" fmla="*/ 21 h 22"/>
                <a:gd name="T24" fmla="*/ 39 w 257"/>
                <a:gd name="T25" fmla="*/ 18 h 22"/>
                <a:gd name="T26" fmla="*/ 49 w 257"/>
                <a:gd name="T27" fmla="*/ 18 h 22"/>
                <a:gd name="T28" fmla="*/ 43 w 257"/>
                <a:gd name="T29" fmla="*/ 19 h 22"/>
                <a:gd name="T30" fmla="*/ 68 w 257"/>
                <a:gd name="T31" fmla="*/ 19 h 22"/>
                <a:gd name="T32" fmla="*/ 65 w 257"/>
                <a:gd name="T33" fmla="*/ 20 h 22"/>
                <a:gd name="T34" fmla="*/ 95 w 257"/>
                <a:gd name="T35" fmla="*/ 17 h 22"/>
                <a:gd name="T36" fmla="*/ 88 w 257"/>
                <a:gd name="T37" fmla="*/ 20 h 22"/>
                <a:gd name="T38" fmla="*/ 139 w 257"/>
                <a:gd name="T39" fmla="*/ 19 h 22"/>
                <a:gd name="T40" fmla="*/ 136 w 257"/>
                <a:gd name="T41" fmla="*/ 18 h 22"/>
                <a:gd name="T42" fmla="*/ 148 w 257"/>
                <a:gd name="T43" fmla="*/ 20 h 22"/>
                <a:gd name="T44" fmla="*/ 198 w 257"/>
                <a:gd name="T45" fmla="*/ 19 h 22"/>
                <a:gd name="T46" fmla="*/ 257 w 257"/>
                <a:gd name="T47" fmla="*/ 5 h 22"/>
                <a:gd name="T48" fmla="*/ 250 w 257"/>
                <a:gd name="T49" fmla="*/ 5 h 22"/>
                <a:gd name="T50" fmla="*/ 251 w 257"/>
                <a:gd name="T51" fmla="*/ 1 h 22"/>
                <a:gd name="T52" fmla="*/ 232 w 257"/>
                <a:gd name="T53" fmla="*/ 4 h 22"/>
                <a:gd name="T54" fmla="*/ 225 w 257"/>
                <a:gd name="T55" fmla="*/ 0 h 22"/>
                <a:gd name="T56" fmla="*/ 138 w 257"/>
                <a:gd name="T57" fmla="*/ 13 h 22"/>
                <a:gd name="T58" fmla="*/ 100 w 257"/>
                <a:gd name="T59" fmla="*/ 11 h 22"/>
                <a:gd name="T60" fmla="*/ 123 w 257"/>
                <a:gd name="T61" fmla="*/ 8 h 22"/>
                <a:gd name="T62" fmla="*/ 100 w 257"/>
                <a:gd name="T63" fmla="*/ 8 h 22"/>
                <a:gd name="T64" fmla="*/ 97 w 257"/>
                <a:gd name="T65"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2">
                  <a:moveTo>
                    <a:pt x="97" y="12"/>
                  </a:moveTo>
                  <a:cubicBezTo>
                    <a:pt x="63" y="12"/>
                    <a:pt x="105" y="9"/>
                    <a:pt x="90" y="8"/>
                  </a:cubicBezTo>
                  <a:cubicBezTo>
                    <a:pt x="80" y="8"/>
                    <a:pt x="77" y="10"/>
                    <a:pt x="71" y="10"/>
                  </a:cubicBezTo>
                  <a:cubicBezTo>
                    <a:pt x="98" y="9"/>
                    <a:pt x="68" y="16"/>
                    <a:pt x="94" y="15"/>
                  </a:cubicBezTo>
                  <a:cubicBezTo>
                    <a:pt x="91" y="18"/>
                    <a:pt x="75" y="18"/>
                    <a:pt x="66" y="17"/>
                  </a:cubicBezTo>
                  <a:cubicBezTo>
                    <a:pt x="56" y="14"/>
                    <a:pt x="75" y="15"/>
                    <a:pt x="77" y="12"/>
                  </a:cubicBezTo>
                  <a:cubicBezTo>
                    <a:pt x="67" y="13"/>
                    <a:pt x="69" y="13"/>
                    <a:pt x="64" y="15"/>
                  </a:cubicBezTo>
                  <a:cubicBezTo>
                    <a:pt x="47" y="14"/>
                    <a:pt x="29" y="18"/>
                    <a:pt x="19" y="14"/>
                  </a:cubicBezTo>
                  <a:cubicBezTo>
                    <a:pt x="7" y="15"/>
                    <a:pt x="8" y="16"/>
                    <a:pt x="1" y="18"/>
                  </a:cubicBezTo>
                  <a:cubicBezTo>
                    <a:pt x="0" y="21"/>
                    <a:pt x="19" y="19"/>
                    <a:pt x="24" y="22"/>
                  </a:cubicBezTo>
                  <a:cubicBezTo>
                    <a:pt x="23" y="21"/>
                    <a:pt x="21" y="21"/>
                    <a:pt x="21" y="20"/>
                  </a:cubicBezTo>
                  <a:cubicBezTo>
                    <a:pt x="32" y="21"/>
                    <a:pt x="32" y="21"/>
                    <a:pt x="32" y="21"/>
                  </a:cubicBezTo>
                  <a:cubicBezTo>
                    <a:pt x="22" y="20"/>
                    <a:pt x="33" y="18"/>
                    <a:pt x="39" y="18"/>
                  </a:cubicBezTo>
                  <a:cubicBezTo>
                    <a:pt x="42" y="18"/>
                    <a:pt x="50" y="18"/>
                    <a:pt x="49" y="18"/>
                  </a:cubicBezTo>
                  <a:cubicBezTo>
                    <a:pt x="43" y="19"/>
                    <a:pt x="43" y="19"/>
                    <a:pt x="43" y="19"/>
                  </a:cubicBezTo>
                  <a:cubicBezTo>
                    <a:pt x="51" y="20"/>
                    <a:pt x="60" y="17"/>
                    <a:pt x="68" y="19"/>
                  </a:cubicBezTo>
                  <a:cubicBezTo>
                    <a:pt x="68" y="19"/>
                    <a:pt x="65" y="20"/>
                    <a:pt x="65" y="20"/>
                  </a:cubicBezTo>
                  <a:cubicBezTo>
                    <a:pt x="74" y="18"/>
                    <a:pt x="82" y="18"/>
                    <a:pt x="95" y="17"/>
                  </a:cubicBezTo>
                  <a:cubicBezTo>
                    <a:pt x="88" y="20"/>
                    <a:pt x="88" y="20"/>
                    <a:pt x="88" y="20"/>
                  </a:cubicBezTo>
                  <a:cubicBezTo>
                    <a:pt x="98" y="16"/>
                    <a:pt x="122" y="17"/>
                    <a:pt x="139" y="19"/>
                  </a:cubicBezTo>
                  <a:cubicBezTo>
                    <a:pt x="137" y="18"/>
                    <a:pt x="134" y="18"/>
                    <a:pt x="136" y="18"/>
                  </a:cubicBezTo>
                  <a:cubicBezTo>
                    <a:pt x="146" y="17"/>
                    <a:pt x="153" y="19"/>
                    <a:pt x="148" y="20"/>
                  </a:cubicBezTo>
                  <a:cubicBezTo>
                    <a:pt x="158" y="18"/>
                    <a:pt x="185" y="22"/>
                    <a:pt x="198" y="19"/>
                  </a:cubicBezTo>
                  <a:cubicBezTo>
                    <a:pt x="257" y="5"/>
                    <a:pt x="257" y="5"/>
                    <a:pt x="257" y="5"/>
                  </a:cubicBezTo>
                  <a:cubicBezTo>
                    <a:pt x="255" y="5"/>
                    <a:pt x="253" y="5"/>
                    <a:pt x="250" y="5"/>
                  </a:cubicBezTo>
                  <a:cubicBezTo>
                    <a:pt x="245" y="3"/>
                    <a:pt x="242" y="3"/>
                    <a:pt x="251" y="1"/>
                  </a:cubicBezTo>
                  <a:cubicBezTo>
                    <a:pt x="242" y="2"/>
                    <a:pt x="246" y="4"/>
                    <a:pt x="232" y="4"/>
                  </a:cubicBezTo>
                  <a:cubicBezTo>
                    <a:pt x="237" y="3"/>
                    <a:pt x="238" y="0"/>
                    <a:pt x="225" y="0"/>
                  </a:cubicBezTo>
                  <a:cubicBezTo>
                    <a:pt x="191" y="2"/>
                    <a:pt x="169" y="9"/>
                    <a:pt x="138" y="13"/>
                  </a:cubicBezTo>
                  <a:cubicBezTo>
                    <a:pt x="137" y="11"/>
                    <a:pt x="112" y="12"/>
                    <a:pt x="100" y="11"/>
                  </a:cubicBezTo>
                  <a:cubicBezTo>
                    <a:pt x="105" y="9"/>
                    <a:pt x="114" y="9"/>
                    <a:pt x="123" y="8"/>
                  </a:cubicBezTo>
                  <a:cubicBezTo>
                    <a:pt x="117" y="8"/>
                    <a:pt x="107" y="8"/>
                    <a:pt x="100" y="8"/>
                  </a:cubicBezTo>
                  <a:lnTo>
                    <a:pt x="9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0" name="Freeform 7943">
              <a:extLst>
                <a:ext uri="{FF2B5EF4-FFF2-40B4-BE49-F238E27FC236}">
                  <a16:creationId xmlns:a16="http://schemas.microsoft.com/office/drawing/2014/main" id="{0818EBF6-AF2F-670C-0198-9080E10BAB4A}"/>
                </a:ext>
              </a:extLst>
            </p:cNvPr>
            <p:cNvSpPr>
              <a:spLocks/>
            </p:cNvSpPr>
            <p:nvPr/>
          </p:nvSpPr>
          <p:spPr bwMode="auto">
            <a:xfrm>
              <a:off x="3600" y="1790"/>
              <a:ext cx="4"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1" name="Freeform 7944">
              <a:extLst>
                <a:ext uri="{FF2B5EF4-FFF2-40B4-BE49-F238E27FC236}">
                  <a16:creationId xmlns:a16="http://schemas.microsoft.com/office/drawing/2014/main" id="{C6972AE4-269A-84AD-7CF8-47B15A983D9C}"/>
                </a:ext>
              </a:extLst>
            </p:cNvPr>
            <p:cNvSpPr>
              <a:spLocks/>
            </p:cNvSpPr>
            <p:nvPr/>
          </p:nvSpPr>
          <p:spPr bwMode="auto">
            <a:xfrm>
              <a:off x="3541" y="1793"/>
              <a:ext cx="3"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cubicBezTo>
                    <a:pt x="3" y="0"/>
                    <a:pt x="3" y="0"/>
                    <a:pt x="3" y="0"/>
                  </a:cubicBez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2" name="Freeform 7945">
              <a:extLst>
                <a:ext uri="{FF2B5EF4-FFF2-40B4-BE49-F238E27FC236}">
                  <a16:creationId xmlns:a16="http://schemas.microsoft.com/office/drawing/2014/main" id="{52A99E7B-0178-D3FA-3553-CFD3D913386C}"/>
                </a:ext>
              </a:extLst>
            </p:cNvPr>
            <p:cNvSpPr>
              <a:spLocks/>
            </p:cNvSpPr>
            <p:nvPr/>
          </p:nvSpPr>
          <p:spPr bwMode="auto">
            <a:xfrm>
              <a:off x="3708" y="1777"/>
              <a:ext cx="8" cy="1"/>
            </a:xfrm>
            <a:custGeom>
              <a:avLst/>
              <a:gdLst>
                <a:gd name="T0" fmla="*/ 1 w 7"/>
                <a:gd name="T1" fmla="*/ 1 h 1"/>
                <a:gd name="T2" fmla="*/ 7 w 7"/>
                <a:gd name="T3" fmla="*/ 0 h 1"/>
                <a:gd name="T4" fmla="*/ 2 w 7"/>
                <a:gd name="T5" fmla="*/ 0 h 1"/>
                <a:gd name="T6" fmla="*/ 1 w 7"/>
                <a:gd name="T7" fmla="*/ 1 h 1"/>
              </a:gdLst>
              <a:ahLst/>
              <a:cxnLst>
                <a:cxn ang="0">
                  <a:pos x="T0" y="T1"/>
                </a:cxn>
                <a:cxn ang="0">
                  <a:pos x="T2" y="T3"/>
                </a:cxn>
                <a:cxn ang="0">
                  <a:pos x="T4" y="T5"/>
                </a:cxn>
                <a:cxn ang="0">
                  <a:pos x="T6" y="T7"/>
                </a:cxn>
              </a:cxnLst>
              <a:rect l="0" t="0" r="r" b="b"/>
              <a:pathLst>
                <a:path w="7" h="1">
                  <a:moveTo>
                    <a:pt x="1" y="1"/>
                  </a:moveTo>
                  <a:cubicBezTo>
                    <a:pt x="3" y="1"/>
                    <a:pt x="5" y="1"/>
                    <a:pt x="7" y="0"/>
                  </a:cubicBezTo>
                  <a:cubicBezTo>
                    <a:pt x="5" y="0"/>
                    <a:pt x="4" y="0"/>
                    <a:pt x="2" y="0"/>
                  </a:cubicBezTo>
                  <a:cubicBezTo>
                    <a:pt x="1"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3" name="Freeform 7946">
              <a:extLst>
                <a:ext uri="{FF2B5EF4-FFF2-40B4-BE49-F238E27FC236}">
                  <a16:creationId xmlns:a16="http://schemas.microsoft.com/office/drawing/2014/main" id="{65C432D4-D1B6-F7F6-E579-9550E5E24E33}"/>
                </a:ext>
              </a:extLst>
            </p:cNvPr>
            <p:cNvSpPr>
              <a:spLocks/>
            </p:cNvSpPr>
            <p:nvPr/>
          </p:nvSpPr>
          <p:spPr bwMode="auto">
            <a:xfrm>
              <a:off x="3716" y="1783"/>
              <a:ext cx="3" cy="2"/>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0"/>
                    <a:pt x="0" y="0"/>
                    <a:pt x="0" y="0"/>
                  </a:cubicBezTo>
                  <a:cubicBezTo>
                    <a:pt x="1" y="1"/>
                    <a:pt x="1"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4" name="Freeform 7947">
              <a:extLst>
                <a:ext uri="{FF2B5EF4-FFF2-40B4-BE49-F238E27FC236}">
                  <a16:creationId xmlns:a16="http://schemas.microsoft.com/office/drawing/2014/main" id="{B070FCCF-9738-D5A3-EE17-9577AF9519EF}"/>
                </a:ext>
              </a:extLst>
            </p:cNvPr>
            <p:cNvSpPr>
              <a:spLocks/>
            </p:cNvSpPr>
            <p:nvPr/>
          </p:nvSpPr>
          <p:spPr bwMode="auto">
            <a:xfrm>
              <a:off x="3349" y="1776"/>
              <a:ext cx="5" cy="1"/>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0" y="1"/>
                    <a:pt x="0" y="1"/>
                    <a:pt x="0" y="1"/>
                  </a:cubicBezTo>
                  <a:cubicBezTo>
                    <a:pt x="2" y="1"/>
                    <a:pt x="3"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5" name="Freeform 7948">
              <a:extLst>
                <a:ext uri="{FF2B5EF4-FFF2-40B4-BE49-F238E27FC236}">
                  <a16:creationId xmlns:a16="http://schemas.microsoft.com/office/drawing/2014/main" id="{E83DC73B-1E80-8A2F-73C2-8DBED11ABA0E}"/>
                </a:ext>
              </a:extLst>
            </p:cNvPr>
            <p:cNvSpPr>
              <a:spLocks/>
            </p:cNvSpPr>
            <p:nvPr/>
          </p:nvSpPr>
          <p:spPr bwMode="auto">
            <a:xfrm>
              <a:off x="3437" y="1783"/>
              <a:ext cx="177" cy="12"/>
            </a:xfrm>
            <a:custGeom>
              <a:avLst/>
              <a:gdLst>
                <a:gd name="T0" fmla="*/ 22 w 145"/>
                <a:gd name="T1" fmla="*/ 9 h 9"/>
                <a:gd name="T2" fmla="*/ 39 w 145"/>
                <a:gd name="T3" fmla="*/ 6 h 9"/>
                <a:gd name="T4" fmla="*/ 35 w 145"/>
                <a:gd name="T5" fmla="*/ 6 h 9"/>
                <a:gd name="T6" fmla="*/ 81 w 145"/>
                <a:gd name="T7" fmla="*/ 5 h 9"/>
                <a:gd name="T8" fmla="*/ 88 w 145"/>
                <a:gd name="T9" fmla="*/ 8 h 9"/>
                <a:gd name="T10" fmla="*/ 112 w 145"/>
                <a:gd name="T11" fmla="*/ 5 h 9"/>
                <a:gd name="T12" fmla="*/ 134 w 145"/>
                <a:gd name="T13" fmla="*/ 5 h 9"/>
                <a:gd name="T14" fmla="*/ 126 w 145"/>
                <a:gd name="T15" fmla="*/ 3 h 9"/>
                <a:gd name="T16" fmla="*/ 128 w 145"/>
                <a:gd name="T17" fmla="*/ 2 h 9"/>
                <a:gd name="T18" fmla="*/ 102 w 145"/>
                <a:gd name="T19" fmla="*/ 3 h 9"/>
                <a:gd name="T20" fmla="*/ 106 w 145"/>
                <a:gd name="T21" fmla="*/ 1 h 9"/>
                <a:gd name="T22" fmla="*/ 67 w 145"/>
                <a:gd name="T23" fmla="*/ 4 h 9"/>
                <a:gd name="T24" fmla="*/ 54 w 145"/>
                <a:gd name="T25" fmla="*/ 3 h 9"/>
                <a:gd name="T26" fmla="*/ 0 w 145"/>
                <a:gd name="T27" fmla="*/ 6 h 9"/>
                <a:gd name="T28" fmla="*/ 22 w 145"/>
                <a:gd name="T29" fmla="*/ 5 h 9"/>
                <a:gd name="T30" fmla="*/ 22 w 145"/>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9">
                  <a:moveTo>
                    <a:pt x="22" y="9"/>
                  </a:moveTo>
                  <a:cubicBezTo>
                    <a:pt x="33" y="9"/>
                    <a:pt x="23" y="6"/>
                    <a:pt x="39" y="6"/>
                  </a:cubicBezTo>
                  <a:cubicBezTo>
                    <a:pt x="35" y="6"/>
                    <a:pt x="35" y="6"/>
                    <a:pt x="35" y="6"/>
                  </a:cubicBezTo>
                  <a:cubicBezTo>
                    <a:pt x="46" y="4"/>
                    <a:pt x="67" y="5"/>
                    <a:pt x="81" y="5"/>
                  </a:cubicBezTo>
                  <a:cubicBezTo>
                    <a:pt x="79" y="6"/>
                    <a:pt x="89" y="6"/>
                    <a:pt x="88" y="8"/>
                  </a:cubicBezTo>
                  <a:cubicBezTo>
                    <a:pt x="97" y="8"/>
                    <a:pt x="107" y="7"/>
                    <a:pt x="112" y="5"/>
                  </a:cubicBezTo>
                  <a:cubicBezTo>
                    <a:pt x="117" y="6"/>
                    <a:pt x="126" y="4"/>
                    <a:pt x="134" y="5"/>
                  </a:cubicBezTo>
                  <a:cubicBezTo>
                    <a:pt x="131" y="4"/>
                    <a:pt x="145" y="1"/>
                    <a:pt x="126" y="3"/>
                  </a:cubicBezTo>
                  <a:cubicBezTo>
                    <a:pt x="128" y="3"/>
                    <a:pt x="127" y="2"/>
                    <a:pt x="128" y="2"/>
                  </a:cubicBezTo>
                  <a:cubicBezTo>
                    <a:pt x="117" y="1"/>
                    <a:pt x="112" y="3"/>
                    <a:pt x="102" y="3"/>
                  </a:cubicBezTo>
                  <a:cubicBezTo>
                    <a:pt x="96" y="2"/>
                    <a:pt x="112" y="2"/>
                    <a:pt x="106" y="1"/>
                  </a:cubicBezTo>
                  <a:cubicBezTo>
                    <a:pt x="93" y="2"/>
                    <a:pt x="66" y="0"/>
                    <a:pt x="67" y="4"/>
                  </a:cubicBezTo>
                  <a:cubicBezTo>
                    <a:pt x="58" y="4"/>
                    <a:pt x="57" y="3"/>
                    <a:pt x="54" y="3"/>
                  </a:cubicBezTo>
                  <a:cubicBezTo>
                    <a:pt x="39" y="7"/>
                    <a:pt x="0" y="1"/>
                    <a:pt x="0" y="6"/>
                  </a:cubicBezTo>
                  <a:cubicBezTo>
                    <a:pt x="5" y="6"/>
                    <a:pt x="14" y="6"/>
                    <a:pt x="22" y="5"/>
                  </a:cubicBezTo>
                  <a:lnTo>
                    <a:pt x="2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6" name="Freeform 7949">
              <a:extLst>
                <a:ext uri="{FF2B5EF4-FFF2-40B4-BE49-F238E27FC236}">
                  <a16:creationId xmlns:a16="http://schemas.microsoft.com/office/drawing/2014/main" id="{9A1905F2-628B-D109-3B9E-DFB5AC9177FD}"/>
                </a:ext>
              </a:extLst>
            </p:cNvPr>
            <p:cNvSpPr>
              <a:spLocks/>
            </p:cNvSpPr>
            <p:nvPr/>
          </p:nvSpPr>
          <p:spPr bwMode="auto">
            <a:xfrm>
              <a:off x="3682" y="1778"/>
              <a:ext cx="4" cy="2"/>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0"/>
                    <a:pt x="1" y="1"/>
                    <a:pt x="0" y="0"/>
                  </a:cubicBezTo>
                  <a:cubicBezTo>
                    <a:pt x="1" y="0"/>
                    <a:pt x="2"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7" name="Freeform 7950">
              <a:extLst>
                <a:ext uri="{FF2B5EF4-FFF2-40B4-BE49-F238E27FC236}">
                  <a16:creationId xmlns:a16="http://schemas.microsoft.com/office/drawing/2014/main" id="{00B72422-45E2-87EE-C44F-C92E8621C14B}"/>
                </a:ext>
              </a:extLst>
            </p:cNvPr>
            <p:cNvSpPr>
              <a:spLocks noEditPoints="1"/>
            </p:cNvSpPr>
            <p:nvPr/>
          </p:nvSpPr>
          <p:spPr bwMode="auto">
            <a:xfrm>
              <a:off x="3689" y="1788"/>
              <a:ext cx="175" cy="17"/>
            </a:xfrm>
            <a:custGeom>
              <a:avLst/>
              <a:gdLst>
                <a:gd name="T0" fmla="*/ 143 w 143"/>
                <a:gd name="T1" fmla="*/ 9 h 13"/>
                <a:gd name="T2" fmla="*/ 138 w 143"/>
                <a:gd name="T3" fmla="*/ 12 h 13"/>
                <a:gd name="T4" fmla="*/ 76 w 143"/>
                <a:gd name="T5" fmla="*/ 12 h 13"/>
                <a:gd name="T6" fmla="*/ 79 w 143"/>
                <a:gd name="T7" fmla="*/ 11 h 13"/>
                <a:gd name="T8" fmla="*/ 24 w 143"/>
                <a:gd name="T9" fmla="*/ 12 h 13"/>
                <a:gd name="T10" fmla="*/ 10 w 143"/>
                <a:gd name="T11" fmla="*/ 10 h 13"/>
                <a:gd name="T12" fmla="*/ 1 w 143"/>
                <a:gd name="T13" fmla="*/ 11 h 13"/>
                <a:gd name="T14" fmla="*/ 8 w 143"/>
                <a:gd name="T15" fmla="*/ 9 h 13"/>
                <a:gd name="T16" fmla="*/ 4 w 143"/>
                <a:gd name="T17" fmla="*/ 9 h 13"/>
                <a:gd name="T18" fmla="*/ 19 w 143"/>
                <a:gd name="T19" fmla="*/ 5 h 13"/>
                <a:gd name="T20" fmla="*/ 10 w 143"/>
                <a:gd name="T21" fmla="*/ 9 h 13"/>
                <a:gd name="T22" fmla="*/ 16 w 143"/>
                <a:gd name="T23" fmla="*/ 7 h 13"/>
                <a:gd name="T24" fmla="*/ 24 w 143"/>
                <a:gd name="T25" fmla="*/ 9 h 13"/>
                <a:gd name="T26" fmla="*/ 41 w 143"/>
                <a:gd name="T27" fmla="*/ 8 h 13"/>
                <a:gd name="T28" fmla="*/ 50 w 143"/>
                <a:gd name="T29" fmla="*/ 10 h 13"/>
                <a:gd name="T30" fmla="*/ 56 w 143"/>
                <a:gd name="T31" fmla="*/ 7 h 13"/>
                <a:gd name="T32" fmla="*/ 73 w 143"/>
                <a:gd name="T33" fmla="*/ 7 h 13"/>
                <a:gd name="T34" fmla="*/ 97 w 143"/>
                <a:gd name="T35" fmla="*/ 0 h 13"/>
                <a:gd name="T36" fmla="*/ 117 w 143"/>
                <a:gd name="T37" fmla="*/ 5 h 13"/>
                <a:gd name="T38" fmla="*/ 85 w 143"/>
                <a:gd name="T39" fmla="*/ 6 h 13"/>
                <a:gd name="T40" fmla="*/ 73 w 143"/>
                <a:gd name="T41" fmla="*/ 10 h 13"/>
                <a:gd name="T42" fmla="*/ 101 w 143"/>
                <a:gd name="T43" fmla="*/ 9 h 13"/>
                <a:gd name="T44" fmla="*/ 98 w 143"/>
                <a:gd name="T45" fmla="*/ 9 h 13"/>
                <a:gd name="T46" fmla="*/ 128 w 143"/>
                <a:gd name="T47" fmla="*/ 7 h 13"/>
                <a:gd name="T48" fmla="*/ 132 w 143"/>
                <a:gd name="T49" fmla="*/ 9 h 13"/>
                <a:gd name="T50" fmla="*/ 143 w 143"/>
                <a:gd name="T51" fmla="*/ 9 h 13"/>
                <a:gd name="T52" fmla="*/ 128 w 143"/>
                <a:gd name="T53" fmla="*/ 9 h 13"/>
                <a:gd name="T54" fmla="*/ 120 w 143"/>
                <a:gd name="T55" fmla="*/ 9 h 13"/>
                <a:gd name="T56" fmla="*/ 128 w 143"/>
                <a:gd name="T5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3" h="13">
                  <a:moveTo>
                    <a:pt x="143" y="9"/>
                  </a:moveTo>
                  <a:cubicBezTo>
                    <a:pt x="138" y="12"/>
                    <a:pt x="138" y="12"/>
                    <a:pt x="138" y="12"/>
                  </a:cubicBezTo>
                  <a:cubicBezTo>
                    <a:pt x="110" y="13"/>
                    <a:pt x="100" y="12"/>
                    <a:pt x="76" y="12"/>
                  </a:cubicBezTo>
                  <a:cubicBezTo>
                    <a:pt x="74" y="12"/>
                    <a:pt x="77" y="11"/>
                    <a:pt x="79" y="11"/>
                  </a:cubicBezTo>
                  <a:cubicBezTo>
                    <a:pt x="62" y="12"/>
                    <a:pt x="37" y="11"/>
                    <a:pt x="24" y="12"/>
                  </a:cubicBezTo>
                  <a:cubicBezTo>
                    <a:pt x="19" y="12"/>
                    <a:pt x="5" y="11"/>
                    <a:pt x="10" y="10"/>
                  </a:cubicBezTo>
                  <a:cubicBezTo>
                    <a:pt x="7" y="11"/>
                    <a:pt x="4" y="11"/>
                    <a:pt x="1" y="11"/>
                  </a:cubicBezTo>
                  <a:cubicBezTo>
                    <a:pt x="1" y="9"/>
                    <a:pt x="8" y="10"/>
                    <a:pt x="8" y="9"/>
                  </a:cubicBezTo>
                  <a:cubicBezTo>
                    <a:pt x="6" y="9"/>
                    <a:pt x="5" y="9"/>
                    <a:pt x="4" y="9"/>
                  </a:cubicBezTo>
                  <a:cubicBezTo>
                    <a:pt x="8" y="8"/>
                    <a:pt x="0" y="5"/>
                    <a:pt x="19" y="5"/>
                  </a:cubicBezTo>
                  <a:cubicBezTo>
                    <a:pt x="26" y="8"/>
                    <a:pt x="6" y="5"/>
                    <a:pt x="10" y="9"/>
                  </a:cubicBezTo>
                  <a:cubicBezTo>
                    <a:pt x="17" y="9"/>
                    <a:pt x="16" y="8"/>
                    <a:pt x="16" y="7"/>
                  </a:cubicBezTo>
                  <a:cubicBezTo>
                    <a:pt x="24" y="7"/>
                    <a:pt x="24" y="8"/>
                    <a:pt x="24" y="9"/>
                  </a:cubicBezTo>
                  <a:cubicBezTo>
                    <a:pt x="27" y="8"/>
                    <a:pt x="37" y="9"/>
                    <a:pt x="41" y="8"/>
                  </a:cubicBezTo>
                  <a:cubicBezTo>
                    <a:pt x="56" y="7"/>
                    <a:pt x="40" y="10"/>
                    <a:pt x="50" y="10"/>
                  </a:cubicBezTo>
                  <a:cubicBezTo>
                    <a:pt x="56" y="7"/>
                    <a:pt x="56" y="7"/>
                    <a:pt x="56" y="7"/>
                  </a:cubicBezTo>
                  <a:cubicBezTo>
                    <a:pt x="73" y="7"/>
                    <a:pt x="73" y="7"/>
                    <a:pt x="73" y="7"/>
                  </a:cubicBezTo>
                  <a:cubicBezTo>
                    <a:pt x="97" y="6"/>
                    <a:pt x="69" y="1"/>
                    <a:pt x="97" y="0"/>
                  </a:cubicBezTo>
                  <a:cubicBezTo>
                    <a:pt x="93" y="1"/>
                    <a:pt x="104" y="4"/>
                    <a:pt x="117" y="5"/>
                  </a:cubicBezTo>
                  <a:cubicBezTo>
                    <a:pt x="110" y="5"/>
                    <a:pt x="95" y="7"/>
                    <a:pt x="85" y="6"/>
                  </a:cubicBezTo>
                  <a:cubicBezTo>
                    <a:pt x="99" y="9"/>
                    <a:pt x="66" y="7"/>
                    <a:pt x="73" y="10"/>
                  </a:cubicBezTo>
                  <a:cubicBezTo>
                    <a:pt x="80" y="8"/>
                    <a:pt x="92" y="8"/>
                    <a:pt x="101" y="9"/>
                  </a:cubicBezTo>
                  <a:cubicBezTo>
                    <a:pt x="98" y="9"/>
                    <a:pt x="98" y="9"/>
                    <a:pt x="98" y="9"/>
                  </a:cubicBezTo>
                  <a:cubicBezTo>
                    <a:pt x="107" y="10"/>
                    <a:pt x="115" y="6"/>
                    <a:pt x="128" y="7"/>
                  </a:cubicBezTo>
                  <a:cubicBezTo>
                    <a:pt x="135" y="7"/>
                    <a:pt x="133" y="8"/>
                    <a:pt x="132" y="9"/>
                  </a:cubicBezTo>
                  <a:cubicBezTo>
                    <a:pt x="138" y="8"/>
                    <a:pt x="143" y="8"/>
                    <a:pt x="143" y="9"/>
                  </a:cubicBezTo>
                  <a:close/>
                  <a:moveTo>
                    <a:pt x="128" y="9"/>
                  </a:moveTo>
                  <a:cubicBezTo>
                    <a:pt x="120" y="9"/>
                    <a:pt x="120" y="9"/>
                    <a:pt x="120" y="9"/>
                  </a:cubicBezTo>
                  <a:cubicBezTo>
                    <a:pt x="122" y="9"/>
                    <a:pt x="125" y="9"/>
                    <a:pt x="1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8" name="Freeform 7951">
              <a:extLst>
                <a:ext uri="{FF2B5EF4-FFF2-40B4-BE49-F238E27FC236}">
                  <a16:creationId xmlns:a16="http://schemas.microsoft.com/office/drawing/2014/main" id="{AA17516D-C93D-627C-1777-38ED2D481358}"/>
                </a:ext>
              </a:extLst>
            </p:cNvPr>
            <p:cNvSpPr>
              <a:spLocks/>
            </p:cNvSpPr>
            <p:nvPr/>
          </p:nvSpPr>
          <p:spPr bwMode="auto">
            <a:xfrm>
              <a:off x="5207" y="1749"/>
              <a:ext cx="3" cy="2"/>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0"/>
                    <a:pt x="2" y="1"/>
                    <a:pt x="2" y="1"/>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79" name="Freeform 7952">
              <a:extLst>
                <a:ext uri="{FF2B5EF4-FFF2-40B4-BE49-F238E27FC236}">
                  <a16:creationId xmlns:a16="http://schemas.microsoft.com/office/drawing/2014/main" id="{438073B2-84F4-4140-0ADE-66620CEE7142}"/>
                </a:ext>
              </a:extLst>
            </p:cNvPr>
            <p:cNvSpPr>
              <a:spLocks/>
            </p:cNvSpPr>
            <p:nvPr/>
          </p:nvSpPr>
          <p:spPr bwMode="auto">
            <a:xfrm>
              <a:off x="4256" y="1748"/>
              <a:ext cx="6"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5" y="0"/>
                    <a:pt x="5" y="0"/>
                    <a:pt x="5"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0" name="Freeform 7953">
              <a:extLst>
                <a:ext uri="{FF2B5EF4-FFF2-40B4-BE49-F238E27FC236}">
                  <a16:creationId xmlns:a16="http://schemas.microsoft.com/office/drawing/2014/main" id="{ADB61563-3123-77C1-8250-5BEB87728127}"/>
                </a:ext>
              </a:extLst>
            </p:cNvPr>
            <p:cNvSpPr>
              <a:spLocks/>
            </p:cNvSpPr>
            <p:nvPr/>
          </p:nvSpPr>
          <p:spPr bwMode="auto">
            <a:xfrm>
              <a:off x="4395" y="1733"/>
              <a:ext cx="8" cy="1"/>
            </a:xfrm>
            <a:custGeom>
              <a:avLst/>
              <a:gdLst>
                <a:gd name="T0" fmla="*/ 0 w 7"/>
                <a:gd name="T1" fmla="*/ 1 h 1"/>
                <a:gd name="T2" fmla="*/ 7 w 7"/>
                <a:gd name="T3" fmla="*/ 0 h 1"/>
                <a:gd name="T4" fmla="*/ 0 w 7"/>
                <a:gd name="T5" fmla="*/ 1 h 1"/>
              </a:gdLst>
              <a:ahLst/>
              <a:cxnLst>
                <a:cxn ang="0">
                  <a:pos x="T0" y="T1"/>
                </a:cxn>
                <a:cxn ang="0">
                  <a:pos x="T2" y="T3"/>
                </a:cxn>
                <a:cxn ang="0">
                  <a:pos x="T4" y="T5"/>
                </a:cxn>
              </a:cxnLst>
              <a:rect l="0" t="0" r="r" b="b"/>
              <a:pathLst>
                <a:path w="7" h="1">
                  <a:moveTo>
                    <a:pt x="0" y="1"/>
                  </a:moveTo>
                  <a:cubicBezTo>
                    <a:pt x="7" y="0"/>
                    <a:pt x="7" y="0"/>
                    <a:pt x="7"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1" name="Freeform 7954">
              <a:extLst>
                <a:ext uri="{FF2B5EF4-FFF2-40B4-BE49-F238E27FC236}">
                  <a16:creationId xmlns:a16="http://schemas.microsoft.com/office/drawing/2014/main" id="{69FBDF85-FDCE-3205-73D4-58943F71AD4E}"/>
                </a:ext>
              </a:extLst>
            </p:cNvPr>
            <p:cNvSpPr>
              <a:spLocks/>
            </p:cNvSpPr>
            <p:nvPr/>
          </p:nvSpPr>
          <p:spPr bwMode="auto">
            <a:xfrm>
              <a:off x="5132" y="1749"/>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2" name="Freeform 7955">
              <a:extLst>
                <a:ext uri="{FF2B5EF4-FFF2-40B4-BE49-F238E27FC236}">
                  <a16:creationId xmlns:a16="http://schemas.microsoft.com/office/drawing/2014/main" id="{EE44A372-8645-67FC-534C-7EDAB67334F6}"/>
                </a:ext>
              </a:extLst>
            </p:cNvPr>
            <p:cNvSpPr>
              <a:spLocks/>
            </p:cNvSpPr>
            <p:nvPr/>
          </p:nvSpPr>
          <p:spPr bwMode="auto">
            <a:xfrm>
              <a:off x="4674" y="1744"/>
              <a:ext cx="6" cy="2"/>
            </a:xfrm>
            <a:custGeom>
              <a:avLst/>
              <a:gdLst>
                <a:gd name="T0" fmla="*/ 0 w 5"/>
                <a:gd name="T1" fmla="*/ 0 h 1"/>
                <a:gd name="T2" fmla="*/ 5 w 5"/>
                <a:gd name="T3" fmla="*/ 1 h 1"/>
                <a:gd name="T4" fmla="*/ 0 w 5"/>
                <a:gd name="T5" fmla="*/ 0 h 1"/>
              </a:gdLst>
              <a:ahLst/>
              <a:cxnLst>
                <a:cxn ang="0">
                  <a:pos x="T0" y="T1"/>
                </a:cxn>
                <a:cxn ang="0">
                  <a:pos x="T2" y="T3"/>
                </a:cxn>
                <a:cxn ang="0">
                  <a:pos x="T4" y="T5"/>
                </a:cxn>
              </a:cxnLst>
              <a:rect l="0" t="0" r="r" b="b"/>
              <a:pathLst>
                <a:path w="5" h="1">
                  <a:moveTo>
                    <a:pt x="0" y="0"/>
                  </a:moveTo>
                  <a:cubicBezTo>
                    <a:pt x="2" y="0"/>
                    <a:pt x="3" y="0"/>
                    <a:pt x="5" y="1"/>
                  </a:cubicBezTo>
                  <a:cubicBezTo>
                    <a:pt x="4" y="0"/>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3" name="Freeform 7956">
              <a:extLst>
                <a:ext uri="{FF2B5EF4-FFF2-40B4-BE49-F238E27FC236}">
                  <a16:creationId xmlns:a16="http://schemas.microsoft.com/office/drawing/2014/main" id="{7F95D28A-45F5-8B05-E315-A2C21CAC1089}"/>
                </a:ext>
              </a:extLst>
            </p:cNvPr>
            <p:cNvSpPr>
              <a:spLocks/>
            </p:cNvSpPr>
            <p:nvPr/>
          </p:nvSpPr>
          <p:spPr bwMode="auto">
            <a:xfrm>
              <a:off x="4394" y="173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4" name="Freeform 7957">
              <a:extLst>
                <a:ext uri="{FF2B5EF4-FFF2-40B4-BE49-F238E27FC236}">
                  <a16:creationId xmlns:a16="http://schemas.microsoft.com/office/drawing/2014/main" id="{4C929EEB-337C-C246-A569-F299F0E2B54E}"/>
                </a:ext>
              </a:extLst>
            </p:cNvPr>
            <p:cNvSpPr>
              <a:spLocks/>
            </p:cNvSpPr>
            <p:nvPr/>
          </p:nvSpPr>
          <p:spPr bwMode="auto">
            <a:xfrm>
              <a:off x="4190" y="1736"/>
              <a:ext cx="4"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5" name="Freeform 7958">
              <a:extLst>
                <a:ext uri="{FF2B5EF4-FFF2-40B4-BE49-F238E27FC236}">
                  <a16:creationId xmlns:a16="http://schemas.microsoft.com/office/drawing/2014/main" id="{BD5CF181-081F-C0B8-71E6-95F7FF0FD917}"/>
                </a:ext>
              </a:extLst>
            </p:cNvPr>
            <p:cNvSpPr>
              <a:spLocks/>
            </p:cNvSpPr>
            <p:nvPr/>
          </p:nvSpPr>
          <p:spPr bwMode="auto">
            <a:xfrm>
              <a:off x="4199" y="1748"/>
              <a:ext cx="3"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6" name="Freeform 7959">
              <a:extLst>
                <a:ext uri="{FF2B5EF4-FFF2-40B4-BE49-F238E27FC236}">
                  <a16:creationId xmlns:a16="http://schemas.microsoft.com/office/drawing/2014/main" id="{A46FC722-4DB7-DAFB-AE4C-3170259A18CC}"/>
                </a:ext>
              </a:extLst>
            </p:cNvPr>
            <p:cNvSpPr>
              <a:spLocks/>
            </p:cNvSpPr>
            <p:nvPr/>
          </p:nvSpPr>
          <p:spPr bwMode="auto">
            <a:xfrm>
              <a:off x="3979" y="1739"/>
              <a:ext cx="9" cy="2"/>
            </a:xfrm>
            <a:custGeom>
              <a:avLst/>
              <a:gdLst>
                <a:gd name="T0" fmla="*/ 7 w 7"/>
                <a:gd name="T1" fmla="*/ 0 h 1"/>
                <a:gd name="T2" fmla="*/ 0 w 7"/>
                <a:gd name="T3" fmla="*/ 1 h 1"/>
                <a:gd name="T4" fmla="*/ 7 w 7"/>
                <a:gd name="T5" fmla="*/ 0 h 1"/>
              </a:gdLst>
              <a:ahLst/>
              <a:cxnLst>
                <a:cxn ang="0">
                  <a:pos x="T0" y="T1"/>
                </a:cxn>
                <a:cxn ang="0">
                  <a:pos x="T2" y="T3"/>
                </a:cxn>
                <a:cxn ang="0">
                  <a:pos x="T4" y="T5"/>
                </a:cxn>
              </a:cxnLst>
              <a:rect l="0" t="0" r="r" b="b"/>
              <a:pathLst>
                <a:path w="7" h="1">
                  <a:moveTo>
                    <a:pt x="7" y="0"/>
                  </a:moveTo>
                  <a:cubicBezTo>
                    <a:pt x="0" y="1"/>
                    <a:pt x="0" y="1"/>
                    <a:pt x="0" y="1"/>
                  </a:cubicBezTo>
                  <a:cubicBezTo>
                    <a:pt x="3" y="1"/>
                    <a:pt x="6"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7" name="Freeform 7960">
              <a:extLst>
                <a:ext uri="{FF2B5EF4-FFF2-40B4-BE49-F238E27FC236}">
                  <a16:creationId xmlns:a16="http://schemas.microsoft.com/office/drawing/2014/main" id="{9AD01F8E-80DF-81F5-70E6-566079CF90E8}"/>
                </a:ext>
              </a:extLst>
            </p:cNvPr>
            <p:cNvSpPr>
              <a:spLocks/>
            </p:cNvSpPr>
            <p:nvPr/>
          </p:nvSpPr>
          <p:spPr bwMode="auto">
            <a:xfrm>
              <a:off x="4179" y="174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8" name="Freeform 7961">
              <a:extLst>
                <a:ext uri="{FF2B5EF4-FFF2-40B4-BE49-F238E27FC236}">
                  <a16:creationId xmlns:a16="http://schemas.microsoft.com/office/drawing/2014/main" id="{9231B45B-C478-A976-4DA5-EB404A64FF1C}"/>
                </a:ext>
              </a:extLst>
            </p:cNvPr>
            <p:cNvSpPr>
              <a:spLocks/>
            </p:cNvSpPr>
            <p:nvPr/>
          </p:nvSpPr>
          <p:spPr bwMode="auto">
            <a:xfrm>
              <a:off x="5260" y="1762"/>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89" name="Freeform 7962">
              <a:extLst>
                <a:ext uri="{FF2B5EF4-FFF2-40B4-BE49-F238E27FC236}">
                  <a16:creationId xmlns:a16="http://schemas.microsoft.com/office/drawing/2014/main" id="{C7431028-1E04-1B15-59BB-9D1BF751DDE7}"/>
                </a:ext>
              </a:extLst>
            </p:cNvPr>
            <p:cNvSpPr>
              <a:spLocks/>
            </p:cNvSpPr>
            <p:nvPr/>
          </p:nvSpPr>
          <p:spPr bwMode="auto">
            <a:xfrm>
              <a:off x="5281" y="1756"/>
              <a:ext cx="7"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2" y="0"/>
                    <a:pt x="4" y="0"/>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0" name="Freeform 7963">
              <a:extLst>
                <a:ext uri="{FF2B5EF4-FFF2-40B4-BE49-F238E27FC236}">
                  <a16:creationId xmlns:a16="http://schemas.microsoft.com/office/drawing/2014/main" id="{E9D7E6FE-8562-C394-5015-08B077C0CEF1}"/>
                </a:ext>
              </a:extLst>
            </p:cNvPr>
            <p:cNvSpPr>
              <a:spLocks/>
            </p:cNvSpPr>
            <p:nvPr/>
          </p:nvSpPr>
          <p:spPr bwMode="auto">
            <a:xfrm>
              <a:off x="4796" y="1749"/>
              <a:ext cx="9" cy="4"/>
            </a:xfrm>
            <a:custGeom>
              <a:avLst/>
              <a:gdLst>
                <a:gd name="T0" fmla="*/ 0 w 8"/>
                <a:gd name="T1" fmla="*/ 1 h 3"/>
                <a:gd name="T2" fmla="*/ 4 w 8"/>
                <a:gd name="T3" fmla="*/ 3 h 3"/>
                <a:gd name="T4" fmla="*/ 0 w 8"/>
                <a:gd name="T5" fmla="*/ 1 h 3"/>
              </a:gdLst>
              <a:ahLst/>
              <a:cxnLst>
                <a:cxn ang="0">
                  <a:pos x="T0" y="T1"/>
                </a:cxn>
                <a:cxn ang="0">
                  <a:pos x="T2" y="T3"/>
                </a:cxn>
                <a:cxn ang="0">
                  <a:pos x="T4" y="T5"/>
                </a:cxn>
              </a:cxnLst>
              <a:rect l="0" t="0" r="r" b="b"/>
              <a:pathLst>
                <a:path w="8" h="3">
                  <a:moveTo>
                    <a:pt x="0" y="1"/>
                  </a:moveTo>
                  <a:cubicBezTo>
                    <a:pt x="2" y="2"/>
                    <a:pt x="6" y="2"/>
                    <a:pt x="4" y="3"/>
                  </a:cubicBezTo>
                  <a:cubicBezTo>
                    <a:pt x="8" y="2"/>
                    <a:pt x="8"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1" name="Freeform 7964">
              <a:extLst>
                <a:ext uri="{FF2B5EF4-FFF2-40B4-BE49-F238E27FC236}">
                  <a16:creationId xmlns:a16="http://schemas.microsoft.com/office/drawing/2014/main" id="{AD2E681F-A3C2-E682-C245-466EBC029730}"/>
                </a:ext>
              </a:extLst>
            </p:cNvPr>
            <p:cNvSpPr>
              <a:spLocks/>
            </p:cNvSpPr>
            <p:nvPr/>
          </p:nvSpPr>
          <p:spPr bwMode="auto">
            <a:xfrm>
              <a:off x="5218" y="1788"/>
              <a:ext cx="7" cy="2"/>
            </a:xfrm>
            <a:custGeom>
              <a:avLst/>
              <a:gdLst>
                <a:gd name="T0" fmla="*/ 1 w 5"/>
                <a:gd name="T1" fmla="*/ 1 h 1"/>
                <a:gd name="T2" fmla="*/ 5 w 5"/>
                <a:gd name="T3" fmla="*/ 0 h 1"/>
                <a:gd name="T4" fmla="*/ 1 w 5"/>
                <a:gd name="T5" fmla="*/ 1 h 1"/>
              </a:gdLst>
              <a:ahLst/>
              <a:cxnLst>
                <a:cxn ang="0">
                  <a:pos x="T0" y="T1"/>
                </a:cxn>
                <a:cxn ang="0">
                  <a:pos x="T2" y="T3"/>
                </a:cxn>
                <a:cxn ang="0">
                  <a:pos x="T4" y="T5"/>
                </a:cxn>
              </a:cxnLst>
              <a:rect l="0" t="0" r="r" b="b"/>
              <a:pathLst>
                <a:path w="5" h="1">
                  <a:moveTo>
                    <a:pt x="1" y="1"/>
                  </a:moveTo>
                  <a:cubicBezTo>
                    <a:pt x="2" y="0"/>
                    <a:pt x="3" y="0"/>
                    <a:pt x="5" y="0"/>
                  </a:cubicBezTo>
                  <a:cubicBezTo>
                    <a:pt x="2"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2" name="Freeform 7965">
              <a:extLst>
                <a:ext uri="{FF2B5EF4-FFF2-40B4-BE49-F238E27FC236}">
                  <a16:creationId xmlns:a16="http://schemas.microsoft.com/office/drawing/2014/main" id="{C38F8589-4F7A-4CD4-C843-F9772C9E8C17}"/>
                </a:ext>
              </a:extLst>
            </p:cNvPr>
            <p:cNvSpPr>
              <a:spLocks/>
            </p:cNvSpPr>
            <p:nvPr/>
          </p:nvSpPr>
          <p:spPr bwMode="auto">
            <a:xfrm>
              <a:off x="5225" y="1787"/>
              <a:ext cx="4" cy="1"/>
            </a:xfrm>
            <a:custGeom>
              <a:avLst/>
              <a:gdLst>
                <a:gd name="T0" fmla="*/ 0 w 4"/>
                <a:gd name="T1" fmla="*/ 1 h 1"/>
                <a:gd name="T2" fmla="*/ 4 w 4"/>
                <a:gd name="T3" fmla="*/ 0 h 1"/>
                <a:gd name="T4" fmla="*/ 0 w 4"/>
                <a:gd name="T5" fmla="*/ 1 h 1"/>
              </a:gdLst>
              <a:ahLst/>
              <a:cxnLst>
                <a:cxn ang="0">
                  <a:pos x="T0" y="T1"/>
                </a:cxn>
                <a:cxn ang="0">
                  <a:pos x="T2" y="T3"/>
                </a:cxn>
                <a:cxn ang="0">
                  <a:pos x="T4" y="T5"/>
                </a:cxn>
              </a:cxnLst>
              <a:rect l="0" t="0" r="r" b="b"/>
              <a:pathLst>
                <a:path w="4" h="1">
                  <a:moveTo>
                    <a:pt x="0" y="1"/>
                  </a:moveTo>
                  <a:cubicBezTo>
                    <a:pt x="1" y="0"/>
                    <a:pt x="2" y="0"/>
                    <a:pt x="4"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3" name="Freeform 7966">
              <a:extLst>
                <a:ext uri="{FF2B5EF4-FFF2-40B4-BE49-F238E27FC236}">
                  <a16:creationId xmlns:a16="http://schemas.microsoft.com/office/drawing/2014/main" id="{70EC9B8B-63F5-F911-5D0B-4F14D240EC21}"/>
                </a:ext>
              </a:extLst>
            </p:cNvPr>
            <p:cNvSpPr>
              <a:spLocks/>
            </p:cNvSpPr>
            <p:nvPr/>
          </p:nvSpPr>
          <p:spPr bwMode="auto">
            <a:xfrm>
              <a:off x="4737" y="1786"/>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4" name="Freeform 7967">
              <a:extLst>
                <a:ext uri="{FF2B5EF4-FFF2-40B4-BE49-F238E27FC236}">
                  <a16:creationId xmlns:a16="http://schemas.microsoft.com/office/drawing/2014/main" id="{4882CF2D-6366-D9F8-763D-CEED7655982C}"/>
                </a:ext>
              </a:extLst>
            </p:cNvPr>
            <p:cNvSpPr>
              <a:spLocks/>
            </p:cNvSpPr>
            <p:nvPr/>
          </p:nvSpPr>
          <p:spPr bwMode="auto">
            <a:xfrm>
              <a:off x="5261" y="1743"/>
              <a:ext cx="76" cy="14"/>
            </a:xfrm>
            <a:custGeom>
              <a:avLst/>
              <a:gdLst>
                <a:gd name="T0" fmla="*/ 27 w 62"/>
                <a:gd name="T1" fmla="*/ 11 h 11"/>
                <a:gd name="T2" fmla="*/ 32 w 62"/>
                <a:gd name="T3" fmla="*/ 8 h 11"/>
                <a:gd name="T4" fmla="*/ 52 w 62"/>
                <a:gd name="T5" fmla="*/ 6 h 11"/>
                <a:gd name="T6" fmla="*/ 53 w 62"/>
                <a:gd name="T7" fmla="*/ 3 h 11"/>
                <a:gd name="T8" fmla="*/ 42 w 62"/>
                <a:gd name="T9" fmla="*/ 4 h 11"/>
                <a:gd name="T10" fmla="*/ 53 w 62"/>
                <a:gd name="T11" fmla="*/ 3 h 11"/>
                <a:gd name="T12" fmla="*/ 52 w 62"/>
                <a:gd name="T13" fmla="*/ 0 h 11"/>
                <a:gd name="T14" fmla="*/ 0 w 62"/>
                <a:gd name="T15" fmla="*/ 5 h 11"/>
                <a:gd name="T16" fmla="*/ 36 w 62"/>
                <a:gd name="T17" fmla="*/ 5 h 11"/>
                <a:gd name="T18" fmla="*/ 32 w 62"/>
                <a:gd name="T19" fmla="*/ 7 h 11"/>
                <a:gd name="T20" fmla="*/ 3 w 62"/>
                <a:gd name="T21" fmla="*/ 6 h 11"/>
                <a:gd name="T22" fmla="*/ 27 w 62"/>
                <a:gd name="T23" fmla="*/ 8 h 11"/>
                <a:gd name="T24" fmla="*/ 22 w 62"/>
                <a:gd name="T25" fmla="*/ 10 h 11"/>
                <a:gd name="T26" fmla="*/ 27 w 62"/>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1">
                  <a:moveTo>
                    <a:pt x="27" y="11"/>
                  </a:moveTo>
                  <a:cubicBezTo>
                    <a:pt x="28" y="10"/>
                    <a:pt x="54" y="8"/>
                    <a:pt x="32" y="8"/>
                  </a:cubicBezTo>
                  <a:cubicBezTo>
                    <a:pt x="33" y="5"/>
                    <a:pt x="46" y="7"/>
                    <a:pt x="52" y="6"/>
                  </a:cubicBezTo>
                  <a:cubicBezTo>
                    <a:pt x="48" y="5"/>
                    <a:pt x="54" y="4"/>
                    <a:pt x="53" y="3"/>
                  </a:cubicBezTo>
                  <a:cubicBezTo>
                    <a:pt x="50" y="4"/>
                    <a:pt x="47" y="5"/>
                    <a:pt x="42" y="4"/>
                  </a:cubicBezTo>
                  <a:cubicBezTo>
                    <a:pt x="40" y="3"/>
                    <a:pt x="47" y="2"/>
                    <a:pt x="53" y="3"/>
                  </a:cubicBezTo>
                  <a:cubicBezTo>
                    <a:pt x="46" y="2"/>
                    <a:pt x="62" y="1"/>
                    <a:pt x="52" y="0"/>
                  </a:cubicBezTo>
                  <a:cubicBezTo>
                    <a:pt x="30" y="1"/>
                    <a:pt x="15" y="2"/>
                    <a:pt x="0" y="5"/>
                  </a:cubicBezTo>
                  <a:cubicBezTo>
                    <a:pt x="13" y="5"/>
                    <a:pt x="26" y="4"/>
                    <a:pt x="36" y="5"/>
                  </a:cubicBezTo>
                  <a:cubicBezTo>
                    <a:pt x="32" y="7"/>
                    <a:pt x="32" y="7"/>
                    <a:pt x="32" y="7"/>
                  </a:cubicBezTo>
                  <a:cubicBezTo>
                    <a:pt x="21" y="5"/>
                    <a:pt x="14" y="7"/>
                    <a:pt x="3" y="6"/>
                  </a:cubicBezTo>
                  <a:cubicBezTo>
                    <a:pt x="27" y="8"/>
                    <a:pt x="27" y="8"/>
                    <a:pt x="27" y="8"/>
                  </a:cubicBezTo>
                  <a:cubicBezTo>
                    <a:pt x="39" y="9"/>
                    <a:pt x="31" y="10"/>
                    <a:pt x="22" y="10"/>
                  </a:cubicBezTo>
                  <a:cubicBezTo>
                    <a:pt x="24" y="10"/>
                    <a:pt x="26" y="10"/>
                    <a:pt x="2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5" name="Freeform 7968">
              <a:extLst>
                <a:ext uri="{FF2B5EF4-FFF2-40B4-BE49-F238E27FC236}">
                  <a16:creationId xmlns:a16="http://schemas.microsoft.com/office/drawing/2014/main" id="{04F47D31-43A2-8B5B-33FD-480E3B516DF9}"/>
                </a:ext>
              </a:extLst>
            </p:cNvPr>
            <p:cNvSpPr>
              <a:spLocks/>
            </p:cNvSpPr>
            <p:nvPr/>
          </p:nvSpPr>
          <p:spPr bwMode="auto">
            <a:xfrm>
              <a:off x="5273" y="1781"/>
              <a:ext cx="3"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1" y="0"/>
                    <a:pt x="2" y="0"/>
                    <a:pt x="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6" name="Freeform 7969">
              <a:extLst>
                <a:ext uri="{FF2B5EF4-FFF2-40B4-BE49-F238E27FC236}">
                  <a16:creationId xmlns:a16="http://schemas.microsoft.com/office/drawing/2014/main" id="{1EFA0CCA-158E-07E9-CA12-25BD92FB313B}"/>
                </a:ext>
              </a:extLst>
            </p:cNvPr>
            <p:cNvSpPr>
              <a:spLocks/>
            </p:cNvSpPr>
            <p:nvPr/>
          </p:nvSpPr>
          <p:spPr bwMode="auto">
            <a:xfrm>
              <a:off x="3987" y="1795"/>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7" name="Freeform 7970">
              <a:extLst>
                <a:ext uri="{FF2B5EF4-FFF2-40B4-BE49-F238E27FC236}">
                  <a16:creationId xmlns:a16="http://schemas.microsoft.com/office/drawing/2014/main" id="{509733CC-1A1A-9910-E9B2-051FD5133781}"/>
                </a:ext>
              </a:extLst>
            </p:cNvPr>
            <p:cNvSpPr>
              <a:spLocks/>
            </p:cNvSpPr>
            <p:nvPr/>
          </p:nvSpPr>
          <p:spPr bwMode="auto">
            <a:xfrm>
              <a:off x="5255" y="17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8" name="Freeform 7971">
              <a:extLst>
                <a:ext uri="{FF2B5EF4-FFF2-40B4-BE49-F238E27FC236}">
                  <a16:creationId xmlns:a16="http://schemas.microsoft.com/office/drawing/2014/main" id="{38A0FF2D-074A-54EF-D1A6-A3CBBA3DCC7B}"/>
                </a:ext>
              </a:extLst>
            </p:cNvPr>
            <p:cNvSpPr>
              <a:spLocks/>
            </p:cNvSpPr>
            <p:nvPr/>
          </p:nvSpPr>
          <p:spPr bwMode="auto">
            <a:xfrm>
              <a:off x="4054" y="179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199" name="Freeform 7972">
              <a:extLst>
                <a:ext uri="{FF2B5EF4-FFF2-40B4-BE49-F238E27FC236}">
                  <a16:creationId xmlns:a16="http://schemas.microsoft.com/office/drawing/2014/main" id="{5772371A-8A4B-EA13-8EF5-16764BE34A3B}"/>
                </a:ext>
              </a:extLst>
            </p:cNvPr>
            <p:cNvSpPr>
              <a:spLocks/>
            </p:cNvSpPr>
            <p:nvPr/>
          </p:nvSpPr>
          <p:spPr bwMode="auto">
            <a:xfrm>
              <a:off x="4070" y="1736"/>
              <a:ext cx="2" cy="0"/>
            </a:xfrm>
            <a:custGeom>
              <a:avLst/>
              <a:gdLst>
                <a:gd name="T0" fmla="*/ 2 w 2"/>
                <a:gd name="T1" fmla="*/ 1 w 2"/>
                <a:gd name="T2" fmla="*/ 2 w 2"/>
              </a:gdLst>
              <a:ahLst/>
              <a:cxnLst>
                <a:cxn ang="0">
                  <a:pos x="T0" y="0"/>
                </a:cxn>
                <a:cxn ang="0">
                  <a:pos x="T1" y="0"/>
                </a:cxn>
                <a:cxn ang="0">
                  <a:pos x="T2" y="0"/>
                </a:cxn>
              </a:cxnLst>
              <a:rect l="0" t="0" r="r" b="b"/>
              <a:pathLst>
                <a:path w="2">
                  <a:moveTo>
                    <a:pt x="2" y="0"/>
                  </a:moveTo>
                  <a:cubicBezTo>
                    <a:pt x="1" y="0"/>
                    <a:pt x="1" y="0"/>
                    <a:pt x="1"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0" name="Freeform 7973">
              <a:extLst>
                <a:ext uri="{FF2B5EF4-FFF2-40B4-BE49-F238E27FC236}">
                  <a16:creationId xmlns:a16="http://schemas.microsoft.com/office/drawing/2014/main" id="{B1139DDD-0F33-8B41-440F-79813D383662}"/>
                </a:ext>
              </a:extLst>
            </p:cNvPr>
            <p:cNvSpPr>
              <a:spLocks/>
            </p:cNvSpPr>
            <p:nvPr/>
          </p:nvSpPr>
          <p:spPr bwMode="auto">
            <a:xfrm>
              <a:off x="4054" y="1795"/>
              <a:ext cx="1"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1" name="Freeform 7974">
              <a:extLst>
                <a:ext uri="{FF2B5EF4-FFF2-40B4-BE49-F238E27FC236}">
                  <a16:creationId xmlns:a16="http://schemas.microsoft.com/office/drawing/2014/main" id="{1AD1A750-F319-4F55-F00E-E9FD3EE1B65E}"/>
                </a:ext>
              </a:extLst>
            </p:cNvPr>
            <p:cNvSpPr>
              <a:spLocks/>
            </p:cNvSpPr>
            <p:nvPr/>
          </p:nvSpPr>
          <p:spPr bwMode="auto">
            <a:xfrm>
              <a:off x="4366" y="1783"/>
              <a:ext cx="3" cy="2"/>
            </a:xfrm>
            <a:custGeom>
              <a:avLst/>
              <a:gdLst>
                <a:gd name="T0" fmla="*/ 3 w 3"/>
                <a:gd name="T1" fmla="*/ 1 h 1"/>
                <a:gd name="T2" fmla="*/ 1 w 3"/>
                <a:gd name="T3" fmla="*/ 0 h 1"/>
                <a:gd name="T4" fmla="*/ 3 w 3"/>
                <a:gd name="T5" fmla="*/ 1 h 1"/>
              </a:gdLst>
              <a:ahLst/>
              <a:cxnLst>
                <a:cxn ang="0">
                  <a:pos x="T0" y="T1"/>
                </a:cxn>
                <a:cxn ang="0">
                  <a:pos x="T2" y="T3"/>
                </a:cxn>
                <a:cxn ang="0">
                  <a:pos x="T4" y="T5"/>
                </a:cxn>
              </a:cxnLst>
              <a:rect l="0" t="0" r="r" b="b"/>
              <a:pathLst>
                <a:path w="3" h="1">
                  <a:moveTo>
                    <a:pt x="3" y="1"/>
                  </a:moveTo>
                  <a:cubicBezTo>
                    <a:pt x="3" y="1"/>
                    <a:pt x="2" y="1"/>
                    <a:pt x="1" y="0"/>
                  </a:cubicBezTo>
                  <a:cubicBezTo>
                    <a:pt x="0" y="1"/>
                    <a:pt x="1"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2" name="Freeform 7975">
              <a:extLst>
                <a:ext uri="{FF2B5EF4-FFF2-40B4-BE49-F238E27FC236}">
                  <a16:creationId xmlns:a16="http://schemas.microsoft.com/office/drawing/2014/main" id="{BDC4A686-61BE-CDFC-9506-F623C86A6696}"/>
                </a:ext>
              </a:extLst>
            </p:cNvPr>
            <p:cNvSpPr>
              <a:spLocks/>
            </p:cNvSpPr>
            <p:nvPr/>
          </p:nvSpPr>
          <p:spPr bwMode="auto">
            <a:xfrm>
              <a:off x="4306" y="17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3" name="Freeform 7976">
              <a:extLst>
                <a:ext uri="{FF2B5EF4-FFF2-40B4-BE49-F238E27FC236}">
                  <a16:creationId xmlns:a16="http://schemas.microsoft.com/office/drawing/2014/main" id="{20E1A2E8-6818-2D8F-AF6D-D930FB696D0C}"/>
                </a:ext>
              </a:extLst>
            </p:cNvPr>
            <p:cNvSpPr>
              <a:spLocks/>
            </p:cNvSpPr>
            <p:nvPr/>
          </p:nvSpPr>
          <p:spPr bwMode="auto">
            <a:xfrm>
              <a:off x="4774" y="1738"/>
              <a:ext cx="7" cy="1"/>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4" y="0"/>
                    <a:pt x="2" y="0"/>
                    <a:pt x="0" y="1"/>
                  </a:cubicBezTo>
                  <a:cubicBezTo>
                    <a:pt x="2" y="1"/>
                    <a:pt x="4"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4" name="Freeform 7977">
              <a:extLst>
                <a:ext uri="{FF2B5EF4-FFF2-40B4-BE49-F238E27FC236}">
                  <a16:creationId xmlns:a16="http://schemas.microsoft.com/office/drawing/2014/main" id="{D307627C-3870-72F4-2390-A1AB536AC225}"/>
                </a:ext>
              </a:extLst>
            </p:cNvPr>
            <p:cNvSpPr>
              <a:spLocks/>
            </p:cNvSpPr>
            <p:nvPr/>
          </p:nvSpPr>
          <p:spPr bwMode="auto">
            <a:xfrm>
              <a:off x="4051" y="1796"/>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5" name="Freeform 7978">
              <a:extLst>
                <a:ext uri="{FF2B5EF4-FFF2-40B4-BE49-F238E27FC236}">
                  <a16:creationId xmlns:a16="http://schemas.microsoft.com/office/drawing/2014/main" id="{902908B3-7BEF-5F3E-5476-31BAE2A1ABBC}"/>
                </a:ext>
              </a:extLst>
            </p:cNvPr>
            <p:cNvSpPr>
              <a:spLocks/>
            </p:cNvSpPr>
            <p:nvPr/>
          </p:nvSpPr>
          <p:spPr bwMode="auto">
            <a:xfrm>
              <a:off x="4462" y="1771"/>
              <a:ext cx="1" cy="1"/>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1"/>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6" name="Freeform 7979">
              <a:extLst>
                <a:ext uri="{FF2B5EF4-FFF2-40B4-BE49-F238E27FC236}">
                  <a16:creationId xmlns:a16="http://schemas.microsoft.com/office/drawing/2014/main" id="{4C76476E-AB06-E5BD-360D-17EF75C6F34E}"/>
                </a:ext>
              </a:extLst>
            </p:cNvPr>
            <p:cNvSpPr>
              <a:spLocks/>
            </p:cNvSpPr>
            <p:nvPr/>
          </p:nvSpPr>
          <p:spPr bwMode="auto">
            <a:xfrm>
              <a:off x="4452" y="1767"/>
              <a:ext cx="77" cy="8"/>
            </a:xfrm>
            <a:custGeom>
              <a:avLst/>
              <a:gdLst>
                <a:gd name="T0" fmla="*/ 36 w 63"/>
                <a:gd name="T1" fmla="*/ 5 h 6"/>
                <a:gd name="T2" fmla="*/ 34 w 63"/>
                <a:gd name="T3" fmla="*/ 6 h 6"/>
                <a:gd name="T4" fmla="*/ 63 w 63"/>
                <a:gd name="T5" fmla="*/ 3 h 6"/>
                <a:gd name="T6" fmla="*/ 46 w 63"/>
                <a:gd name="T7" fmla="*/ 1 h 6"/>
                <a:gd name="T8" fmla="*/ 26 w 63"/>
                <a:gd name="T9" fmla="*/ 0 h 6"/>
                <a:gd name="T10" fmla="*/ 20 w 63"/>
                <a:gd name="T11" fmla="*/ 3 h 6"/>
                <a:gd name="T12" fmla="*/ 16 w 63"/>
                <a:gd name="T13" fmla="*/ 0 h 6"/>
                <a:gd name="T14" fmla="*/ 0 w 63"/>
                <a:gd name="T15" fmla="*/ 1 h 6"/>
                <a:gd name="T16" fmla="*/ 14 w 63"/>
                <a:gd name="T17" fmla="*/ 1 h 6"/>
                <a:gd name="T18" fmla="*/ 9 w 63"/>
                <a:gd name="T19" fmla="*/ 3 h 6"/>
                <a:gd name="T20" fmla="*/ 11 w 63"/>
                <a:gd name="T21" fmla="*/ 3 h 6"/>
                <a:gd name="T22" fmla="*/ 36 w 63"/>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
                  <a:moveTo>
                    <a:pt x="36" y="5"/>
                  </a:moveTo>
                  <a:cubicBezTo>
                    <a:pt x="35" y="5"/>
                    <a:pt x="35" y="5"/>
                    <a:pt x="34" y="6"/>
                  </a:cubicBezTo>
                  <a:cubicBezTo>
                    <a:pt x="44" y="5"/>
                    <a:pt x="61" y="6"/>
                    <a:pt x="63" y="3"/>
                  </a:cubicBezTo>
                  <a:cubicBezTo>
                    <a:pt x="60" y="3"/>
                    <a:pt x="43" y="2"/>
                    <a:pt x="46" y="1"/>
                  </a:cubicBezTo>
                  <a:cubicBezTo>
                    <a:pt x="40" y="1"/>
                    <a:pt x="30" y="0"/>
                    <a:pt x="26" y="0"/>
                  </a:cubicBezTo>
                  <a:cubicBezTo>
                    <a:pt x="37" y="1"/>
                    <a:pt x="27" y="2"/>
                    <a:pt x="20" y="3"/>
                  </a:cubicBezTo>
                  <a:cubicBezTo>
                    <a:pt x="13" y="2"/>
                    <a:pt x="21" y="1"/>
                    <a:pt x="16" y="0"/>
                  </a:cubicBezTo>
                  <a:cubicBezTo>
                    <a:pt x="0" y="1"/>
                    <a:pt x="0" y="1"/>
                    <a:pt x="0" y="1"/>
                  </a:cubicBezTo>
                  <a:cubicBezTo>
                    <a:pt x="14" y="1"/>
                    <a:pt x="14" y="1"/>
                    <a:pt x="14" y="1"/>
                  </a:cubicBezTo>
                  <a:cubicBezTo>
                    <a:pt x="9" y="3"/>
                    <a:pt x="9" y="3"/>
                    <a:pt x="9" y="3"/>
                  </a:cubicBezTo>
                  <a:cubicBezTo>
                    <a:pt x="10" y="3"/>
                    <a:pt x="10" y="3"/>
                    <a:pt x="11" y="3"/>
                  </a:cubicBezTo>
                  <a:cubicBezTo>
                    <a:pt x="34" y="2"/>
                    <a:pt x="13" y="6"/>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7" name="Freeform 7980">
              <a:extLst>
                <a:ext uri="{FF2B5EF4-FFF2-40B4-BE49-F238E27FC236}">
                  <a16:creationId xmlns:a16="http://schemas.microsoft.com/office/drawing/2014/main" id="{1D78EDE2-5BBF-7A7C-6463-D074AF66A45C}"/>
                </a:ext>
              </a:extLst>
            </p:cNvPr>
            <p:cNvSpPr>
              <a:spLocks/>
            </p:cNvSpPr>
            <p:nvPr/>
          </p:nvSpPr>
          <p:spPr bwMode="auto">
            <a:xfrm>
              <a:off x="4490" y="1775"/>
              <a:ext cx="4"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2"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8" name="Freeform 7981">
              <a:extLst>
                <a:ext uri="{FF2B5EF4-FFF2-40B4-BE49-F238E27FC236}">
                  <a16:creationId xmlns:a16="http://schemas.microsoft.com/office/drawing/2014/main" id="{109CFBB6-74F6-2E15-C632-0347660E47B8}"/>
                </a:ext>
              </a:extLst>
            </p:cNvPr>
            <p:cNvSpPr>
              <a:spLocks/>
            </p:cNvSpPr>
            <p:nvPr/>
          </p:nvSpPr>
          <p:spPr bwMode="auto">
            <a:xfrm>
              <a:off x="4607" y="1778"/>
              <a:ext cx="5"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1" y="0"/>
                    <a:pt x="3" y="0"/>
                    <a:pt x="4"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09" name="Freeform 7982">
              <a:extLst>
                <a:ext uri="{FF2B5EF4-FFF2-40B4-BE49-F238E27FC236}">
                  <a16:creationId xmlns:a16="http://schemas.microsoft.com/office/drawing/2014/main" id="{9B6F69F8-945B-3A92-CD8E-DBB2C868C179}"/>
                </a:ext>
              </a:extLst>
            </p:cNvPr>
            <p:cNvSpPr>
              <a:spLocks/>
            </p:cNvSpPr>
            <p:nvPr/>
          </p:nvSpPr>
          <p:spPr bwMode="auto">
            <a:xfrm>
              <a:off x="3777" y="1775"/>
              <a:ext cx="17" cy="2"/>
            </a:xfrm>
            <a:custGeom>
              <a:avLst/>
              <a:gdLst>
                <a:gd name="T0" fmla="*/ 0 w 14"/>
                <a:gd name="T1" fmla="*/ 0 h 2"/>
                <a:gd name="T2" fmla="*/ 13 w 14"/>
                <a:gd name="T3" fmla="*/ 0 h 2"/>
                <a:gd name="T4" fmla="*/ 1 w 14"/>
                <a:gd name="T5" fmla="*/ 0 h 2"/>
                <a:gd name="T6" fmla="*/ 0 w 14"/>
                <a:gd name="T7" fmla="*/ 0 h 2"/>
              </a:gdLst>
              <a:ahLst/>
              <a:cxnLst>
                <a:cxn ang="0">
                  <a:pos x="T0" y="T1"/>
                </a:cxn>
                <a:cxn ang="0">
                  <a:pos x="T2" y="T3"/>
                </a:cxn>
                <a:cxn ang="0">
                  <a:pos x="T4" y="T5"/>
                </a:cxn>
                <a:cxn ang="0">
                  <a:pos x="T6" y="T7"/>
                </a:cxn>
              </a:cxnLst>
              <a:rect l="0" t="0" r="r" b="b"/>
              <a:pathLst>
                <a:path w="14" h="2">
                  <a:moveTo>
                    <a:pt x="0" y="0"/>
                  </a:moveTo>
                  <a:cubicBezTo>
                    <a:pt x="0" y="1"/>
                    <a:pt x="14" y="2"/>
                    <a:pt x="13" y="0"/>
                  </a:cubicBezTo>
                  <a:cubicBezTo>
                    <a:pt x="9" y="0"/>
                    <a:pt x="5"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0" name="Freeform 7983">
              <a:extLst>
                <a:ext uri="{FF2B5EF4-FFF2-40B4-BE49-F238E27FC236}">
                  <a16:creationId xmlns:a16="http://schemas.microsoft.com/office/drawing/2014/main" id="{409395A6-8C1C-9E7A-5F2A-C4CE25DD4490}"/>
                </a:ext>
              </a:extLst>
            </p:cNvPr>
            <p:cNvSpPr>
              <a:spLocks/>
            </p:cNvSpPr>
            <p:nvPr/>
          </p:nvSpPr>
          <p:spPr bwMode="auto">
            <a:xfrm>
              <a:off x="4909" y="1766"/>
              <a:ext cx="6" cy="1"/>
            </a:xfrm>
            <a:custGeom>
              <a:avLst/>
              <a:gdLst>
                <a:gd name="T0" fmla="*/ 5 w 5"/>
                <a:gd name="T1" fmla="*/ 0 h 1"/>
                <a:gd name="T2" fmla="*/ 1 w 5"/>
                <a:gd name="T3" fmla="*/ 0 h 1"/>
                <a:gd name="T4" fmla="*/ 0 w 5"/>
                <a:gd name="T5" fmla="*/ 0 h 1"/>
                <a:gd name="T6" fmla="*/ 5 w 5"/>
                <a:gd name="T7" fmla="*/ 0 h 1"/>
              </a:gdLst>
              <a:ahLst/>
              <a:cxnLst>
                <a:cxn ang="0">
                  <a:pos x="T0" y="T1"/>
                </a:cxn>
                <a:cxn ang="0">
                  <a:pos x="T2" y="T3"/>
                </a:cxn>
                <a:cxn ang="0">
                  <a:pos x="T4" y="T5"/>
                </a:cxn>
                <a:cxn ang="0">
                  <a:pos x="T6" y="T7"/>
                </a:cxn>
              </a:cxnLst>
              <a:rect l="0" t="0" r="r" b="b"/>
              <a:pathLst>
                <a:path w="5" h="1">
                  <a:moveTo>
                    <a:pt x="5" y="0"/>
                  </a:moveTo>
                  <a:cubicBezTo>
                    <a:pt x="4" y="0"/>
                    <a:pt x="3" y="0"/>
                    <a:pt x="1" y="0"/>
                  </a:cubicBezTo>
                  <a:cubicBezTo>
                    <a:pt x="1" y="0"/>
                    <a:pt x="0" y="0"/>
                    <a:pt x="0" y="0"/>
                  </a:cubicBezTo>
                  <a:cubicBezTo>
                    <a:pt x="1" y="1"/>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1" name="Freeform 7984">
              <a:extLst>
                <a:ext uri="{FF2B5EF4-FFF2-40B4-BE49-F238E27FC236}">
                  <a16:creationId xmlns:a16="http://schemas.microsoft.com/office/drawing/2014/main" id="{DF8305AD-4579-DF79-F0AC-15DB2BE6D7D3}"/>
                </a:ext>
              </a:extLst>
            </p:cNvPr>
            <p:cNvSpPr>
              <a:spLocks/>
            </p:cNvSpPr>
            <p:nvPr/>
          </p:nvSpPr>
          <p:spPr bwMode="auto">
            <a:xfrm>
              <a:off x="4508" y="1767"/>
              <a:ext cx="5" cy="1"/>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2" y="0"/>
                    <a:pt x="1" y="0"/>
                    <a:pt x="0"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2" name="Freeform 7985">
              <a:extLst>
                <a:ext uri="{FF2B5EF4-FFF2-40B4-BE49-F238E27FC236}">
                  <a16:creationId xmlns:a16="http://schemas.microsoft.com/office/drawing/2014/main" id="{64310852-6E15-2601-7B14-4F9BD8149E50}"/>
                </a:ext>
              </a:extLst>
            </p:cNvPr>
            <p:cNvSpPr>
              <a:spLocks/>
            </p:cNvSpPr>
            <p:nvPr/>
          </p:nvSpPr>
          <p:spPr bwMode="auto">
            <a:xfrm>
              <a:off x="4916" y="1771"/>
              <a:ext cx="20" cy="2"/>
            </a:xfrm>
            <a:custGeom>
              <a:avLst/>
              <a:gdLst>
                <a:gd name="T0" fmla="*/ 0 w 16"/>
                <a:gd name="T1" fmla="*/ 0 h 2"/>
                <a:gd name="T2" fmla="*/ 5 w 16"/>
                <a:gd name="T3" fmla="*/ 2 h 2"/>
                <a:gd name="T4" fmla="*/ 16 w 16"/>
                <a:gd name="T5" fmla="*/ 1 h 2"/>
                <a:gd name="T6" fmla="*/ 0 w 16"/>
                <a:gd name="T7" fmla="*/ 0 h 2"/>
              </a:gdLst>
              <a:ahLst/>
              <a:cxnLst>
                <a:cxn ang="0">
                  <a:pos x="T0" y="T1"/>
                </a:cxn>
                <a:cxn ang="0">
                  <a:pos x="T2" y="T3"/>
                </a:cxn>
                <a:cxn ang="0">
                  <a:pos x="T4" y="T5"/>
                </a:cxn>
                <a:cxn ang="0">
                  <a:pos x="T6" y="T7"/>
                </a:cxn>
              </a:cxnLst>
              <a:rect l="0" t="0" r="r" b="b"/>
              <a:pathLst>
                <a:path w="16" h="2">
                  <a:moveTo>
                    <a:pt x="0" y="0"/>
                  </a:moveTo>
                  <a:cubicBezTo>
                    <a:pt x="2" y="1"/>
                    <a:pt x="5" y="2"/>
                    <a:pt x="5" y="2"/>
                  </a:cubicBezTo>
                  <a:cubicBezTo>
                    <a:pt x="9" y="2"/>
                    <a:pt x="12" y="1"/>
                    <a:pt x="16" y="1"/>
                  </a:cubicBezTo>
                  <a:cubicBezTo>
                    <a:pt x="11" y="1"/>
                    <a:pt x="6"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3" name="Rectangle 7986">
              <a:extLst>
                <a:ext uri="{FF2B5EF4-FFF2-40B4-BE49-F238E27FC236}">
                  <a16:creationId xmlns:a16="http://schemas.microsoft.com/office/drawing/2014/main" id="{6057ABF1-D21E-6864-2777-3CA8881CC811}"/>
                </a:ext>
              </a:extLst>
            </p:cNvPr>
            <p:cNvSpPr>
              <a:spLocks noChangeArrowheads="1"/>
            </p:cNvSpPr>
            <p:nvPr/>
          </p:nvSpPr>
          <p:spPr bwMode="auto">
            <a:xfrm>
              <a:off x="4936" y="177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4" name="Freeform 7987">
              <a:extLst>
                <a:ext uri="{FF2B5EF4-FFF2-40B4-BE49-F238E27FC236}">
                  <a16:creationId xmlns:a16="http://schemas.microsoft.com/office/drawing/2014/main" id="{C2FD30C4-E76D-D26D-37BB-D71AD6A767A9}"/>
                </a:ext>
              </a:extLst>
            </p:cNvPr>
            <p:cNvSpPr>
              <a:spLocks noEditPoints="1"/>
            </p:cNvSpPr>
            <p:nvPr/>
          </p:nvSpPr>
          <p:spPr bwMode="auto">
            <a:xfrm>
              <a:off x="2598" y="1726"/>
              <a:ext cx="2707" cy="75"/>
            </a:xfrm>
            <a:custGeom>
              <a:avLst/>
              <a:gdLst>
                <a:gd name="T0" fmla="*/ 880 w 2222"/>
                <a:gd name="T1" fmla="*/ 40 h 60"/>
                <a:gd name="T2" fmla="*/ 699 w 2222"/>
                <a:gd name="T3" fmla="*/ 40 h 60"/>
                <a:gd name="T4" fmla="*/ 502 w 2222"/>
                <a:gd name="T5" fmla="*/ 41 h 60"/>
                <a:gd name="T6" fmla="*/ 310 w 2222"/>
                <a:gd name="T7" fmla="*/ 38 h 60"/>
                <a:gd name="T8" fmla="*/ 0 w 2222"/>
                <a:gd name="T9" fmla="*/ 42 h 60"/>
                <a:gd name="T10" fmla="*/ 140 w 2222"/>
                <a:gd name="T11" fmla="*/ 29 h 60"/>
                <a:gd name="T12" fmla="*/ 326 w 2222"/>
                <a:gd name="T13" fmla="*/ 27 h 60"/>
                <a:gd name="T14" fmla="*/ 478 w 2222"/>
                <a:gd name="T15" fmla="*/ 18 h 60"/>
                <a:gd name="T16" fmla="*/ 646 w 2222"/>
                <a:gd name="T17" fmla="*/ 21 h 60"/>
                <a:gd name="T18" fmla="*/ 814 w 2222"/>
                <a:gd name="T19" fmla="*/ 17 h 60"/>
                <a:gd name="T20" fmla="*/ 1005 w 2222"/>
                <a:gd name="T21" fmla="*/ 12 h 60"/>
                <a:gd name="T22" fmla="*/ 940 w 2222"/>
                <a:gd name="T23" fmla="*/ 13 h 60"/>
                <a:gd name="T24" fmla="*/ 873 w 2222"/>
                <a:gd name="T25" fmla="*/ 7 h 60"/>
                <a:gd name="T26" fmla="*/ 1044 w 2222"/>
                <a:gd name="T27" fmla="*/ 5 h 60"/>
                <a:gd name="T28" fmla="*/ 1104 w 2222"/>
                <a:gd name="T29" fmla="*/ 10 h 60"/>
                <a:gd name="T30" fmla="*/ 1216 w 2222"/>
                <a:gd name="T31" fmla="*/ 11 h 60"/>
                <a:gd name="T32" fmla="*/ 1128 w 2222"/>
                <a:gd name="T33" fmla="*/ 7 h 60"/>
                <a:gd name="T34" fmla="*/ 1322 w 2222"/>
                <a:gd name="T35" fmla="*/ 5 h 60"/>
                <a:gd name="T36" fmla="*/ 1310 w 2222"/>
                <a:gd name="T37" fmla="*/ 8 h 60"/>
                <a:gd name="T38" fmla="*/ 1361 w 2222"/>
                <a:gd name="T39" fmla="*/ 18 h 60"/>
                <a:gd name="T40" fmla="*/ 1385 w 2222"/>
                <a:gd name="T41" fmla="*/ 16 h 60"/>
                <a:gd name="T42" fmla="*/ 1487 w 2222"/>
                <a:gd name="T43" fmla="*/ 7 h 60"/>
                <a:gd name="T44" fmla="*/ 1527 w 2222"/>
                <a:gd name="T45" fmla="*/ 6 h 60"/>
                <a:gd name="T46" fmla="*/ 1564 w 2222"/>
                <a:gd name="T47" fmla="*/ 12 h 60"/>
                <a:gd name="T48" fmla="*/ 1621 w 2222"/>
                <a:gd name="T49" fmla="*/ 9 h 60"/>
                <a:gd name="T50" fmla="*/ 1664 w 2222"/>
                <a:gd name="T51" fmla="*/ 16 h 60"/>
                <a:gd name="T52" fmla="*/ 1742 w 2222"/>
                <a:gd name="T53" fmla="*/ 14 h 60"/>
                <a:gd name="T54" fmla="*/ 1766 w 2222"/>
                <a:gd name="T55" fmla="*/ 20 h 60"/>
                <a:gd name="T56" fmla="*/ 1989 w 2222"/>
                <a:gd name="T57" fmla="*/ 15 h 60"/>
                <a:gd name="T58" fmla="*/ 2017 w 2222"/>
                <a:gd name="T59" fmla="*/ 22 h 60"/>
                <a:gd name="T60" fmla="*/ 2084 w 2222"/>
                <a:gd name="T61" fmla="*/ 15 h 60"/>
                <a:gd name="T62" fmla="*/ 2171 w 2222"/>
                <a:gd name="T63" fmla="*/ 18 h 60"/>
                <a:gd name="T64" fmla="*/ 2148 w 2222"/>
                <a:gd name="T65" fmla="*/ 34 h 60"/>
                <a:gd name="T66" fmla="*/ 2097 w 2222"/>
                <a:gd name="T67" fmla="*/ 38 h 60"/>
                <a:gd name="T68" fmla="*/ 2188 w 2222"/>
                <a:gd name="T69" fmla="*/ 41 h 60"/>
                <a:gd name="T70" fmla="*/ 2100 w 2222"/>
                <a:gd name="T71" fmla="*/ 48 h 60"/>
                <a:gd name="T72" fmla="*/ 2012 w 2222"/>
                <a:gd name="T73" fmla="*/ 49 h 60"/>
                <a:gd name="T74" fmla="*/ 1912 w 2222"/>
                <a:gd name="T75" fmla="*/ 52 h 60"/>
                <a:gd name="T76" fmla="*/ 1730 w 2222"/>
                <a:gd name="T77" fmla="*/ 49 h 60"/>
                <a:gd name="T78" fmla="*/ 1461 w 2222"/>
                <a:gd name="T79" fmla="*/ 44 h 60"/>
                <a:gd name="T80" fmla="*/ 1403 w 2222"/>
                <a:gd name="T81" fmla="*/ 44 h 60"/>
                <a:gd name="T82" fmla="*/ 1301 w 2222"/>
                <a:gd name="T83" fmla="*/ 53 h 60"/>
                <a:gd name="T84" fmla="*/ 1156 w 2222"/>
                <a:gd name="T85" fmla="*/ 54 h 60"/>
                <a:gd name="T86" fmla="*/ 1095 w 2222"/>
                <a:gd name="T87" fmla="*/ 56 h 60"/>
                <a:gd name="T88" fmla="*/ 1039 w 2222"/>
                <a:gd name="T89" fmla="*/ 59 h 60"/>
                <a:gd name="T90" fmla="*/ 972 w 2222"/>
                <a:gd name="T91" fmla="*/ 38 h 60"/>
                <a:gd name="T92" fmla="*/ 1219 w 2222"/>
                <a:gd name="T93" fmla="*/ 33 h 60"/>
                <a:gd name="T94" fmla="*/ 1048 w 2222"/>
                <a:gd name="T95" fmla="*/ 34 h 60"/>
                <a:gd name="T96" fmla="*/ 1139 w 2222"/>
                <a:gd name="T97" fmla="*/ 40 h 60"/>
                <a:gd name="T98" fmla="*/ 1774 w 2222"/>
                <a:gd name="T99" fmla="*/ 37 h 60"/>
                <a:gd name="T100" fmla="*/ 1871 w 2222"/>
                <a:gd name="T101" fmla="*/ 39 h 60"/>
                <a:gd name="T102" fmla="*/ 1911 w 2222"/>
                <a:gd name="T103" fmla="*/ 33 h 60"/>
                <a:gd name="T104" fmla="*/ 1536 w 2222"/>
                <a:gd name="T105" fmla="*/ 42 h 60"/>
                <a:gd name="T106" fmla="*/ 1549 w 2222"/>
                <a:gd name="T107" fmla="*/ 48 h 60"/>
                <a:gd name="T108" fmla="*/ 1634 w 2222"/>
                <a:gd name="T109" fmla="*/ 39 h 60"/>
                <a:gd name="T110" fmla="*/ 1743 w 2222"/>
                <a:gd name="T111" fmla="*/ 37 h 60"/>
                <a:gd name="T112" fmla="*/ 1617 w 2222"/>
                <a:gd name="T113" fmla="*/ 33 h 60"/>
                <a:gd name="T114" fmla="*/ 1495 w 2222"/>
                <a:gd name="T115" fmla="*/ 29 h 60"/>
                <a:gd name="T116" fmla="*/ 1341 w 2222"/>
                <a:gd name="T117" fmla="*/ 38 h 60"/>
                <a:gd name="T118" fmla="*/ 1248 w 2222"/>
                <a:gd name="T119" fmla="*/ 40 h 60"/>
                <a:gd name="T120" fmla="*/ 1370 w 2222"/>
                <a:gd name="T121"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22" h="60">
                  <a:moveTo>
                    <a:pt x="960" y="38"/>
                  </a:moveTo>
                  <a:cubicBezTo>
                    <a:pt x="959" y="38"/>
                    <a:pt x="958" y="39"/>
                    <a:pt x="957" y="39"/>
                  </a:cubicBezTo>
                  <a:cubicBezTo>
                    <a:pt x="958" y="38"/>
                    <a:pt x="958" y="38"/>
                    <a:pt x="958" y="38"/>
                  </a:cubicBezTo>
                  <a:cubicBezTo>
                    <a:pt x="955" y="38"/>
                    <a:pt x="952" y="38"/>
                    <a:pt x="949" y="38"/>
                  </a:cubicBezTo>
                  <a:cubicBezTo>
                    <a:pt x="948" y="38"/>
                    <a:pt x="947" y="38"/>
                    <a:pt x="945" y="38"/>
                  </a:cubicBezTo>
                  <a:cubicBezTo>
                    <a:pt x="946" y="38"/>
                    <a:pt x="947" y="38"/>
                    <a:pt x="947" y="38"/>
                  </a:cubicBezTo>
                  <a:cubicBezTo>
                    <a:pt x="946" y="37"/>
                    <a:pt x="945" y="37"/>
                    <a:pt x="944" y="37"/>
                  </a:cubicBezTo>
                  <a:cubicBezTo>
                    <a:pt x="937" y="39"/>
                    <a:pt x="919" y="40"/>
                    <a:pt x="913" y="41"/>
                  </a:cubicBezTo>
                  <a:cubicBezTo>
                    <a:pt x="906" y="42"/>
                    <a:pt x="898" y="43"/>
                    <a:pt x="893" y="43"/>
                  </a:cubicBezTo>
                  <a:cubicBezTo>
                    <a:pt x="898" y="43"/>
                    <a:pt x="904" y="42"/>
                    <a:pt x="902" y="41"/>
                  </a:cubicBezTo>
                  <a:cubicBezTo>
                    <a:pt x="892" y="40"/>
                    <a:pt x="887" y="37"/>
                    <a:pt x="870" y="40"/>
                  </a:cubicBezTo>
                  <a:cubicBezTo>
                    <a:pt x="880" y="40"/>
                    <a:pt x="880" y="40"/>
                    <a:pt x="880" y="40"/>
                  </a:cubicBezTo>
                  <a:cubicBezTo>
                    <a:pt x="858" y="44"/>
                    <a:pt x="858" y="44"/>
                    <a:pt x="858" y="44"/>
                  </a:cubicBezTo>
                  <a:cubicBezTo>
                    <a:pt x="850" y="42"/>
                    <a:pt x="869" y="42"/>
                    <a:pt x="872" y="40"/>
                  </a:cubicBezTo>
                  <a:cubicBezTo>
                    <a:pt x="854" y="42"/>
                    <a:pt x="840" y="37"/>
                    <a:pt x="832" y="40"/>
                  </a:cubicBezTo>
                  <a:cubicBezTo>
                    <a:pt x="830" y="38"/>
                    <a:pt x="828" y="35"/>
                    <a:pt x="817" y="35"/>
                  </a:cubicBezTo>
                  <a:cubicBezTo>
                    <a:pt x="825" y="38"/>
                    <a:pt x="810" y="37"/>
                    <a:pt x="817" y="39"/>
                  </a:cubicBezTo>
                  <a:cubicBezTo>
                    <a:pt x="813" y="40"/>
                    <a:pt x="804" y="39"/>
                    <a:pt x="803" y="40"/>
                  </a:cubicBezTo>
                  <a:cubicBezTo>
                    <a:pt x="804" y="39"/>
                    <a:pt x="804" y="39"/>
                    <a:pt x="804" y="39"/>
                  </a:cubicBezTo>
                  <a:cubicBezTo>
                    <a:pt x="785" y="36"/>
                    <a:pt x="778" y="41"/>
                    <a:pt x="770" y="43"/>
                  </a:cubicBezTo>
                  <a:cubicBezTo>
                    <a:pt x="746" y="43"/>
                    <a:pt x="735" y="42"/>
                    <a:pt x="716" y="42"/>
                  </a:cubicBezTo>
                  <a:cubicBezTo>
                    <a:pt x="715" y="41"/>
                    <a:pt x="710" y="37"/>
                    <a:pt x="702" y="38"/>
                  </a:cubicBezTo>
                  <a:cubicBezTo>
                    <a:pt x="698" y="39"/>
                    <a:pt x="681" y="40"/>
                    <a:pt x="679" y="42"/>
                  </a:cubicBezTo>
                  <a:cubicBezTo>
                    <a:pt x="693" y="43"/>
                    <a:pt x="690" y="41"/>
                    <a:pt x="699" y="40"/>
                  </a:cubicBezTo>
                  <a:cubicBezTo>
                    <a:pt x="706" y="42"/>
                    <a:pt x="699" y="42"/>
                    <a:pt x="709" y="44"/>
                  </a:cubicBezTo>
                  <a:cubicBezTo>
                    <a:pt x="701" y="43"/>
                    <a:pt x="674" y="45"/>
                    <a:pt x="666" y="43"/>
                  </a:cubicBezTo>
                  <a:cubicBezTo>
                    <a:pt x="669" y="43"/>
                    <a:pt x="669" y="43"/>
                    <a:pt x="669" y="43"/>
                  </a:cubicBezTo>
                  <a:cubicBezTo>
                    <a:pt x="656" y="41"/>
                    <a:pt x="653" y="36"/>
                    <a:pt x="631" y="39"/>
                  </a:cubicBezTo>
                  <a:cubicBezTo>
                    <a:pt x="621" y="40"/>
                    <a:pt x="621" y="40"/>
                    <a:pt x="621" y="40"/>
                  </a:cubicBezTo>
                  <a:cubicBezTo>
                    <a:pt x="621" y="40"/>
                    <a:pt x="621" y="40"/>
                    <a:pt x="621" y="40"/>
                  </a:cubicBezTo>
                  <a:cubicBezTo>
                    <a:pt x="604" y="39"/>
                    <a:pt x="609" y="37"/>
                    <a:pt x="590" y="39"/>
                  </a:cubicBezTo>
                  <a:cubicBezTo>
                    <a:pt x="591" y="39"/>
                    <a:pt x="590" y="38"/>
                    <a:pt x="592" y="38"/>
                  </a:cubicBezTo>
                  <a:cubicBezTo>
                    <a:pt x="581" y="37"/>
                    <a:pt x="570" y="40"/>
                    <a:pt x="562" y="40"/>
                  </a:cubicBezTo>
                  <a:cubicBezTo>
                    <a:pt x="557" y="38"/>
                    <a:pt x="563" y="38"/>
                    <a:pt x="566" y="37"/>
                  </a:cubicBezTo>
                  <a:cubicBezTo>
                    <a:pt x="547" y="36"/>
                    <a:pt x="526" y="39"/>
                    <a:pt x="514" y="42"/>
                  </a:cubicBezTo>
                  <a:cubicBezTo>
                    <a:pt x="502" y="41"/>
                    <a:pt x="502" y="41"/>
                    <a:pt x="502" y="41"/>
                  </a:cubicBezTo>
                  <a:cubicBezTo>
                    <a:pt x="509" y="40"/>
                    <a:pt x="518" y="38"/>
                    <a:pt x="516" y="37"/>
                  </a:cubicBezTo>
                  <a:cubicBezTo>
                    <a:pt x="509" y="37"/>
                    <a:pt x="510" y="38"/>
                    <a:pt x="501" y="38"/>
                  </a:cubicBezTo>
                  <a:cubicBezTo>
                    <a:pt x="502" y="36"/>
                    <a:pt x="507" y="35"/>
                    <a:pt x="511" y="34"/>
                  </a:cubicBezTo>
                  <a:cubicBezTo>
                    <a:pt x="491" y="32"/>
                    <a:pt x="507" y="38"/>
                    <a:pt x="493" y="34"/>
                  </a:cubicBezTo>
                  <a:cubicBezTo>
                    <a:pt x="486" y="34"/>
                    <a:pt x="483" y="36"/>
                    <a:pt x="482" y="38"/>
                  </a:cubicBezTo>
                  <a:cubicBezTo>
                    <a:pt x="471" y="36"/>
                    <a:pt x="471" y="36"/>
                    <a:pt x="471" y="36"/>
                  </a:cubicBezTo>
                  <a:cubicBezTo>
                    <a:pt x="470" y="37"/>
                    <a:pt x="456" y="38"/>
                    <a:pt x="446" y="38"/>
                  </a:cubicBezTo>
                  <a:cubicBezTo>
                    <a:pt x="445" y="39"/>
                    <a:pt x="454" y="40"/>
                    <a:pt x="457" y="39"/>
                  </a:cubicBezTo>
                  <a:cubicBezTo>
                    <a:pt x="457" y="41"/>
                    <a:pt x="447" y="41"/>
                    <a:pt x="441" y="41"/>
                  </a:cubicBezTo>
                  <a:cubicBezTo>
                    <a:pt x="438" y="37"/>
                    <a:pt x="400" y="42"/>
                    <a:pt x="407" y="37"/>
                  </a:cubicBezTo>
                  <a:cubicBezTo>
                    <a:pt x="379" y="38"/>
                    <a:pt x="339" y="39"/>
                    <a:pt x="321" y="40"/>
                  </a:cubicBezTo>
                  <a:cubicBezTo>
                    <a:pt x="315" y="39"/>
                    <a:pt x="302" y="39"/>
                    <a:pt x="310" y="38"/>
                  </a:cubicBezTo>
                  <a:cubicBezTo>
                    <a:pt x="287" y="38"/>
                    <a:pt x="276" y="42"/>
                    <a:pt x="253" y="40"/>
                  </a:cubicBezTo>
                  <a:cubicBezTo>
                    <a:pt x="251" y="40"/>
                    <a:pt x="263" y="40"/>
                    <a:pt x="262" y="39"/>
                  </a:cubicBezTo>
                  <a:cubicBezTo>
                    <a:pt x="248" y="41"/>
                    <a:pt x="236" y="37"/>
                    <a:pt x="213" y="39"/>
                  </a:cubicBezTo>
                  <a:cubicBezTo>
                    <a:pt x="217" y="38"/>
                    <a:pt x="218" y="38"/>
                    <a:pt x="218" y="37"/>
                  </a:cubicBezTo>
                  <a:cubicBezTo>
                    <a:pt x="219" y="38"/>
                    <a:pt x="209" y="39"/>
                    <a:pt x="203" y="39"/>
                  </a:cubicBezTo>
                  <a:cubicBezTo>
                    <a:pt x="200" y="39"/>
                    <a:pt x="208" y="39"/>
                    <a:pt x="206" y="38"/>
                  </a:cubicBezTo>
                  <a:cubicBezTo>
                    <a:pt x="162" y="36"/>
                    <a:pt x="128" y="42"/>
                    <a:pt x="85" y="41"/>
                  </a:cubicBezTo>
                  <a:cubicBezTo>
                    <a:pt x="97" y="42"/>
                    <a:pt x="102" y="39"/>
                    <a:pt x="102" y="38"/>
                  </a:cubicBezTo>
                  <a:cubicBezTo>
                    <a:pt x="90" y="38"/>
                    <a:pt x="90" y="38"/>
                    <a:pt x="90" y="38"/>
                  </a:cubicBezTo>
                  <a:cubicBezTo>
                    <a:pt x="85" y="39"/>
                    <a:pt x="76" y="39"/>
                    <a:pt x="68" y="40"/>
                  </a:cubicBezTo>
                  <a:cubicBezTo>
                    <a:pt x="67" y="40"/>
                    <a:pt x="63" y="39"/>
                    <a:pt x="67" y="38"/>
                  </a:cubicBezTo>
                  <a:cubicBezTo>
                    <a:pt x="43" y="36"/>
                    <a:pt x="29" y="43"/>
                    <a:pt x="0" y="42"/>
                  </a:cubicBezTo>
                  <a:cubicBezTo>
                    <a:pt x="36" y="37"/>
                    <a:pt x="36" y="37"/>
                    <a:pt x="36" y="37"/>
                  </a:cubicBezTo>
                  <a:cubicBezTo>
                    <a:pt x="27" y="35"/>
                    <a:pt x="27" y="35"/>
                    <a:pt x="27" y="35"/>
                  </a:cubicBezTo>
                  <a:cubicBezTo>
                    <a:pt x="43" y="32"/>
                    <a:pt x="43" y="32"/>
                    <a:pt x="43" y="32"/>
                  </a:cubicBezTo>
                  <a:cubicBezTo>
                    <a:pt x="33" y="31"/>
                    <a:pt x="25" y="34"/>
                    <a:pt x="24" y="32"/>
                  </a:cubicBezTo>
                  <a:cubicBezTo>
                    <a:pt x="26" y="32"/>
                    <a:pt x="31" y="32"/>
                    <a:pt x="31" y="31"/>
                  </a:cubicBezTo>
                  <a:cubicBezTo>
                    <a:pt x="22" y="30"/>
                    <a:pt x="21" y="32"/>
                    <a:pt x="14" y="32"/>
                  </a:cubicBezTo>
                  <a:cubicBezTo>
                    <a:pt x="32" y="28"/>
                    <a:pt x="67" y="28"/>
                    <a:pt x="86" y="27"/>
                  </a:cubicBezTo>
                  <a:cubicBezTo>
                    <a:pt x="89" y="27"/>
                    <a:pt x="84" y="28"/>
                    <a:pt x="83" y="28"/>
                  </a:cubicBezTo>
                  <a:cubicBezTo>
                    <a:pt x="91" y="28"/>
                    <a:pt x="95" y="30"/>
                    <a:pt x="105" y="29"/>
                  </a:cubicBezTo>
                  <a:cubicBezTo>
                    <a:pt x="111" y="27"/>
                    <a:pt x="101" y="28"/>
                    <a:pt x="96" y="27"/>
                  </a:cubicBezTo>
                  <a:cubicBezTo>
                    <a:pt x="96" y="26"/>
                    <a:pt x="99" y="26"/>
                    <a:pt x="104" y="26"/>
                  </a:cubicBezTo>
                  <a:cubicBezTo>
                    <a:pt x="105" y="28"/>
                    <a:pt x="133" y="27"/>
                    <a:pt x="140" y="29"/>
                  </a:cubicBezTo>
                  <a:cubicBezTo>
                    <a:pt x="169" y="28"/>
                    <a:pt x="136" y="24"/>
                    <a:pt x="164" y="25"/>
                  </a:cubicBezTo>
                  <a:cubicBezTo>
                    <a:pt x="172" y="27"/>
                    <a:pt x="172" y="27"/>
                    <a:pt x="172" y="27"/>
                  </a:cubicBezTo>
                  <a:cubicBezTo>
                    <a:pt x="188" y="25"/>
                    <a:pt x="209" y="24"/>
                    <a:pt x="227" y="24"/>
                  </a:cubicBezTo>
                  <a:cubicBezTo>
                    <a:pt x="223" y="24"/>
                    <a:pt x="223" y="24"/>
                    <a:pt x="223" y="24"/>
                  </a:cubicBezTo>
                  <a:cubicBezTo>
                    <a:pt x="221" y="25"/>
                    <a:pt x="225" y="26"/>
                    <a:pt x="227" y="26"/>
                  </a:cubicBezTo>
                  <a:cubicBezTo>
                    <a:pt x="241" y="27"/>
                    <a:pt x="253" y="25"/>
                    <a:pt x="261" y="27"/>
                  </a:cubicBezTo>
                  <a:cubicBezTo>
                    <a:pt x="277" y="24"/>
                    <a:pt x="303" y="23"/>
                    <a:pt x="321" y="21"/>
                  </a:cubicBezTo>
                  <a:cubicBezTo>
                    <a:pt x="326" y="24"/>
                    <a:pt x="298" y="24"/>
                    <a:pt x="290" y="26"/>
                  </a:cubicBezTo>
                  <a:cubicBezTo>
                    <a:pt x="307" y="26"/>
                    <a:pt x="307" y="26"/>
                    <a:pt x="307" y="26"/>
                  </a:cubicBezTo>
                  <a:cubicBezTo>
                    <a:pt x="297" y="26"/>
                    <a:pt x="293" y="27"/>
                    <a:pt x="287" y="29"/>
                  </a:cubicBezTo>
                  <a:cubicBezTo>
                    <a:pt x="301" y="29"/>
                    <a:pt x="306" y="27"/>
                    <a:pt x="319" y="26"/>
                  </a:cubicBezTo>
                  <a:cubicBezTo>
                    <a:pt x="318" y="27"/>
                    <a:pt x="320" y="27"/>
                    <a:pt x="326" y="27"/>
                  </a:cubicBezTo>
                  <a:cubicBezTo>
                    <a:pt x="328" y="25"/>
                    <a:pt x="328" y="25"/>
                    <a:pt x="328" y="25"/>
                  </a:cubicBezTo>
                  <a:cubicBezTo>
                    <a:pt x="328" y="25"/>
                    <a:pt x="329" y="25"/>
                    <a:pt x="331" y="26"/>
                  </a:cubicBezTo>
                  <a:cubicBezTo>
                    <a:pt x="355" y="24"/>
                    <a:pt x="355" y="24"/>
                    <a:pt x="355" y="24"/>
                  </a:cubicBezTo>
                  <a:cubicBezTo>
                    <a:pt x="350" y="24"/>
                    <a:pt x="350" y="22"/>
                    <a:pt x="343" y="22"/>
                  </a:cubicBezTo>
                  <a:cubicBezTo>
                    <a:pt x="346" y="23"/>
                    <a:pt x="340" y="23"/>
                    <a:pt x="334" y="23"/>
                  </a:cubicBezTo>
                  <a:cubicBezTo>
                    <a:pt x="340" y="22"/>
                    <a:pt x="328" y="22"/>
                    <a:pt x="328" y="21"/>
                  </a:cubicBezTo>
                  <a:cubicBezTo>
                    <a:pt x="341" y="21"/>
                    <a:pt x="356" y="21"/>
                    <a:pt x="364" y="20"/>
                  </a:cubicBezTo>
                  <a:cubicBezTo>
                    <a:pt x="367" y="22"/>
                    <a:pt x="367" y="22"/>
                    <a:pt x="367" y="22"/>
                  </a:cubicBezTo>
                  <a:cubicBezTo>
                    <a:pt x="379" y="23"/>
                    <a:pt x="392" y="22"/>
                    <a:pt x="400" y="22"/>
                  </a:cubicBezTo>
                  <a:cubicBezTo>
                    <a:pt x="397" y="23"/>
                    <a:pt x="397" y="23"/>
                    <a:pt x="397" y="23"/>
                  </a:cubicBezTo>
                  <a:cubicBezTo>
                    <a:pt x="411" y="24"/>
                    <a:pt x="426" y="22"/>
                    <a:pt x="438" y="24"/>
                  </a:cubicBezTo>
                  <a:cubicBezTo>
                    <a:pt x="451" y="22"/>
                    <a:pt x="467" y="20"/>
                    <a:pt x="478" y="18"/>
                  </a:cubicBezTo>
                  <a:cubicBezTo>
                    <a:pt x="483" y="16"/>
                    <a:pt x="515" y="21"/>
                    <a:pt x="530" y="18"/>
                  </a:cubicBezTo>
                  <a:cubicBezTo>
                    <a:pt x="531" y="18"/>
                    <a:pt x="520" y="20"/>
                    <a:pt x="515" y="21"/>
                  </a:cubicBezTo>
                  <a:cubicBezTo>
                    <a:pt x="524" y="21"/>
                    <a:pt x="532" y="18"/>
                    <a:pt x="535" y="20"/>
                  </a:cubicBezTo>
                  <a:cubicBezTo>
                    <a:pt x="514" y="20"/>
                    <a:pt x="536" y="22"/>
                    <a:pt x="527" y="23"/>
                  </a:cubicBezTo>
                  <a:cubicBezTo>
                    <a:pt x="537" y="23"/>
                    <a:pt x="547" y="23"/>
                    <a:pt x="552" y="22"/>
                  </a:cubicBezTo>
                  <a:cubicBezTo>
                    <a:pt x="536" y="22"/>
                    <a:pt x="558" y="18"/>
                    <a:pt x="542" y="19"/>
                  </a:cubicBezTo>
                  <a:cubicBezTo>
                    <a:pt x="554" y="17"/>
                    <a:pt x="572" y="17"/>
                    <a:pt x="587" y="17"/>
                  </a:cubicBezTo>
                  <a:cubicBezTo>
                    <a:pt x="587" y="18"/>
                    <a:pt x="589" y="19"/>
                    <a:pt x="595" y="19"/>
                  </a:cubicBezTo>
                  <a:cubicBezTo>
                    <a:pt x="599" y="18"/>
                    <a:pt x="599" y="18"/>
                    <a:pt x="599" y="18"/>
                  </a:cubicBezTo>
                  <a:cubicBezTo>
                    <a:pt x="606" y="18"/>
                    <a:pt x="585" y="20"/>
                    <a:pt x="600" y="20"/>
                  </a:cubicBezTo>
                  <a:cubicBezTo>
                    <a:pt x="614" y="18"/>
                    <a:pt x="644" y="22"/>
                    <a:pt x="651" y="17"/>
                  </a:cubicBezTo>
                  <a:cubicBezTo>
                    <a:pt x="662" y="19"/>
                    <a:pt x="629" y="19"/>
                    <a:pt x="646" y="21"/>
                  </a:cubicBezTo>
                  <a:cubicBezTo>
                    <a:pt x="636" y="23"/>
                    <a:pt x="623" y="21"/>
                    <a:pt x="619" y="23"/>
                  </a:cubicBezTo>
                  <a:cubicBezTo>
                    <a:pt x="629" y="23"/>
                    <a:pt x="623" y="25"/>
                    <a:pt x="629" y="25"/>
                  </a:cubicBezTo>
                  <a:cubicBezTo>
                    <a:pt x="640" y="24"/>
                    <a:pt x="640" y="24"/>
                    <a:pt x="640" y="24"/>
                  </a:cubicBezTo>
                  <a:cubicBezTo>
                    <a:pt x="638" y="24"/>
                    <a:pt x="638" y="24"/>
                    <a:pt x="638" y="24"/>
                  </a:cubicBezTo>
                  <a:cubicBezTo>
                    <a:pt x="656" y="21"/>
                    <a:pt x="685" y="23"/>
                    <a:pt x="708" y="22"/>
                  </a:cubicBezTo>
                  <a:cubicBezTo>
                    <a:pt x="727" y="20"/>
                    <a:pt x="741" y="16"/>
                    <a:pt x="764" y="16"/>
                  </a:cubicBezTo>
                  <a:cubicBezTo>
                    <a:pt x="757" y="18"/>
                    <a:pt x="784" y="18"/>
                    <a:pt x="769" y="20"/>
                  </a:cubicBezTo>
                  <a:cubicBezTo>
                    <a:pt x="780" y="22"/>
                    <a:pt x="791" y="20"/>
                    <a:pt x="791" y="19"/>
                  </a:cubicBezTo>
                  <a:cubicBezTo>
                    <a:pt x="781" y="19"/>
                    <a:pt x="788" y="19"/>
                    <a:pt x="779" y="18"/>
                  </a:cubicBezTo>
                  <a:cubicBezTo>
                    <a:pt x="785" y="17"/>
                    <a:pt x="797" y="17"/>
                    <a:pt x="803" y="18"/>
                  </a:cubicBezTo>
                  <a:cubicBezTo>
                    <a:pt x="800" y="18"/>
                    <a:pt x="801" y="18"/>
                    <a:pt x="801" y="18"/>
                  </a:cubicBezTo>
                  <a:cubicBezTo>
                    <a:pt x="812" y="19"/>
                    <a:pt x="806" y="17"/>
                    <a:pt x="814" y="17"/>
                  </a:cubicBezTo>
                  <a:cubicBezTo>
                    <a:pt x="817" y="18"/>
                    <a:pt x="833" y="17"/>
                    <a:pt x="840" y="18"/>
                  </a:cubicBezTo>
                  <a:cubicBezTo>
                    <a:pt x="851" y="16"/>
                    <a:pt x="851" y="16"/>
                    <a:pt x="851" y="16"/>
                  </a:cubicBezTo>
                  <a:cubicBezTo>
                    <a:pt x="845" y="17"/>
                    <a:pt x="862" y="16"/>
                    <a:pt x="863" y="18"/>
                  </a:cubicBezTo>
                  <a:cubicBezTo>
                    <a:pt x="871" y="16"/>
                    <a:pt x="878" y="14"/>
                    <a:pt x="890" y="15"/>
                  </a:cubicBezTo>
                  <a:cubicBezTo>
                    <a:pt x="885" y="16"/>
                    <a:pt x="901" y="16"/>
                    <a:pt x="901" y="18"/>
                  </a:cubicBezTo>
                  <a:cubicBezTo>
                    <a:pt x="921" y="19"/>
                    <a:pt x="935" y="13"/>
                    <a:pt x="954" y="16"/>
                  </a:cubicBezTo>
                  <a:cubicBezTo>
                    <a:pt x="953" y="16"/>
                    <a:pt x="950" y="17"/>
                    <a:pt x="955" y="18"/>
                  </a:cubicBezTo>
                  <a:cubicBezTo>
                    <a:pt x="960" y="17"/>
                    <a:pt x="967" y="17"/>
                    <a:pt x="972" y="17"/>
                  </a:cubicBezTo>
                  <a:cubicBezTo>
                    <a:pt x="972" y="17"/>
                    <a:pt x="972" y="17"/>
                    <a:pt x="972" y="17"/>
                  </a:cubicBezTo>
                  <a:cubicBezTo>
                    <a:pt x="972" y="17"/>
                    <a:pt x="972" y="17"/>
                    <a:pt x="972" y="17"/>
                  </a:cubicBezTo>
                  <a:cubicBezTo>
                    <a:pt x="975" y="17"/>
                    <a:pt x="976" y="17"/>
                    <a:pt x="976" y="16"/>
                  </a:cubicBezTo>
                  <a:cubicBezTo>
                    <a:pt x="984" y="15"/>
                    <a:pt x="989" y="13"/>
                    <a:pt x="1005" y="12"/>
                  </a:cubicBezTo>
                  <a:cubicBezTo>
                    <a:pt x="1003" y="10"/>
                    <a:pt x="990" y="10"/>
                    <a:pt x="984" y="11"/>
                  </a:cubicBezTo>
                  <a:cubicBezTo>
                    <a:pt x="979" y="13"/>
                    <a:pt x="979" y="13"/>
                    <a:pt x="979" y="13"/>
                  </a:cubicBezTo>
                  <a:cubicBezTo>
                    <a:pt x="974" y="10"/>
                    <a:pt x="964" y="13"/>
                    <a:pt x="961" y="12"/>
                  </a:cubicBezTo>
                  <a:cubicBezTo>
                    <a:pt x="970" y="9"/>
                    <a:pt x="998" y="10"/>
                    <a:pt x="1015" y="8"/>
                  </a:cubicBezTo>
                  <a:cubicBezTo>
                    <a:pt x="1005" y="5"/>
                    <a:pt x="983" y="5"/>
                    <a:pt x="963" y="5"/>
                  </a:cubicBezTo>
                  <a:cubicBezTo>
                    <a:pt x="972" y="6"/>
                    <a:pt x="972" y="6"/>
                    <a:pt x="972" y="6"/>
                  </a:cubicBezTo>
                  <a:cubicBezTo>
                    <a:pt x="962" y="6"/>
                    <a:pt x="962" y="6"/>
                    <a:pt x="962" y="6"/>
                  </a:cubicBezTo>
                  <a:cubicBezTo>
                    <a:pt x="971" y="8"/>
                    <a:pt x="971" y="8"/>
                    <a:pt x="971" y="8"/>
                  </a:cubicBezTo>
                  <a:cubicBezTo>
                    <a:pt x="962" y="8"/>
                    <a:pt x="954" y="8"/>
                    <a:pt x="945" y="8"/>
                  </a:cubicBezTo>
                  <a:cubicBezTo>
                    <a:pt x="955" y="8"/>
                    <a:pt x="959" y="11"/>
                    <a:pt x="953" y="10"/>
                  </a:cubicBezTo>
                  <a:cubicBezTo>
                    <a:pt x="942" y="9"/>
                    <a:pt x="942" y="12"/>
                    <a:pt x="933" y="12"/>
                  </a:cubicBezTo>
                  <a:cubicBezTo>
                    <a:pt x="938" y="12"/>
                    <a:pt x="944" y="12"/>
                    <a:pt x="940" y="13"/>
                  </a:cubicBezTo>
                  <a:cubicBezTo>
                    <a:pt x="923" y="11"/>
                    <a:pt x="918" y="12"/>
                    <a:pt x="903" y="10"/>
                  </a:cubicBezTo>
                  <a:cubicBezTo>
                    <a:pt x="905" y="13"/>
                    <a:pt x="884" y="10"/>
                    <a:pt x="881" y="13"/>
                  </a:cubicBezTo>
                  <a:cubicBezTo>
                    <a:pt x="888" y="13"/>
                    <a:pt x="888" y="13"/>
                    <a:pt x="888" y="13"/>
                  </a:cubicBezTo>
                  <a:cubicBezTo>
                    <a:pt x="873" y="15"/>
                    <a:pt x="873" y="15"/>
                    <a:pt x="873" y="15"/>
                  </a:cubicBezTo>
                  <a:cubicBezTo>
                    <a:pt x="859" y="12"/>
                    <a:pt x="886" y="12"/>
                    <a:pt x="864" y="10"/>
                  </a:cubicBezTo>
                  <a:cubicBezTo>
                    <a:pt x="845" y="10"/>
                    <a:pt x="845" y="13"/>
                    <a:pt x="830" y="14"/>
                  </a:cubicBezTo>
                  <a:cubicBezTo>
                    <a:pt x="835" y="12"/>
                    <a:pt x="847" y="10"/>
                    <a:pt x="860" y="10"/>
                  </a:cubicBezTo>
                  <a:cubicBezTo>
                    <a:pt x="852" y="9"/>
                    <a:pt x="852" y="9"/>
                    <a:pt x="852" y="9"/>
                  </a:cubicBezTo>
                  <a:cubicBezTo>
                    <a:pt x="856" y="8"/>
                    <a:pt x="873" y="8"/>
                    <a:pt x="882" y="8"/>
                  </a:cubicBezTo>
                  <a:cubicBezTo>
                    <a:pt x="868" y="11"/>
                    <a:pt x="889" y="9"/>
                    <a:pt x="895" y="11"/>
                  </a:cubicBezTo>
                  <a:cubicBezTo>
                    <a:pt x="896" y="9"/>
                    <a:pt x="887" y="9"/>
                    <a:pt x="898" y="8"/>
                  </a:cubicBezTo>
                  <a:cubicBezTo>
                    <a:pt x="888" y="8"/>
                    <a:pt x="886" y="8"/>
                    <a:pt x="873" y="7"/>
                  </a:cubicBezTo>
                  <a:cubicBezTo>
                    <a:pt x="901" y="8"/>
                    <a:pt x="898" y="1"/>
                    <a:pt x="923" y="2"/>
                  </a:cubicBezTo>
                  <a:cubicBezTo>
                    <a:pt x="912" y="3"/>
                    <a:pt x="927" y="5"/>
                    <a:pt x="928" y="6"/>
                  </a:cubicBezTo>
                  <a:cubicBezTo>
                    <a:pt x="933" y="6"/>
                    <a:pt x="944" y="5"/>
                    <a:pt x="948" y="5"/>
                  </a:cubicBezTo>
                  <a:cubicBezTo>
                    <a:pt x="944" y="2"/>
                    <a:pt x="944" y="2"/>
                    <a:pt x="944" y="2"/>
                  </a:cubicBezTo>
                  <a:cubicBezTo>
                    <a:pt x="959" y="1"/>
                    <a:pt x="964" y="7"/>
                    <a:pt x="980" y="4"/>
                  </a:cubicBezTo>
                  <a:cubicBezTo>
                    <a:pt x="982" y="2"/>
                    <a:pt x="965" y="3"/>
                    <a:pt x="968" y="3"/>
                  </a:cubicBezTo>
                  <a:cubicBezTo>
                    <a:pt x="991" y="1"/>
                    <a:pt x="999" y="6"/>
                    <a:pt x="1019" y="8"/>
                  </a:cubicBezTo>
                  <a:cubicBezTo>
                    <a:pt x="1020" y="7"/>
                    <a:pt x="1020" y="5"/>
                    <a:pt x="1027" y="4"/>
                  </a:cubicBezTo>
                  <a:cubicBezTo>
                    <a:pt x="1024" y="5"/>
                    <a:pt x="1029" y="6"/>
                    <a:pt x="1022" y="7"/>
                  </a:cubicBezTo>
                  <a:cubicBezTo>
                    <a:pt x="1028" y="8"/>
                    <a:pt x="1036" y="7"/>
                    <a:pt x="1042" y="6"/>
                  </a:cubicBezTo>
                  <a:cubicBezTo>
                    <a:pt x="1028" y="5"/>
                    <a:pt x="1048" y="4"/>
                    <a:pt x="1050" y="3"/>
                  </a:cubicBezTo>
                  <a:cubicBezTo>
                    <a:pt x="1057" y="3"/>
                    <a:pt x="1048" y="5"/>
                    <a:pt x="1044" y="5"/>
                  </a:cubicBezTo>
                  <a:cubicBezTo>
                    <a:pt x="1049" y="5"/>
                    <a:pt x="1056" y="8"/>
                    <a:pt x="1059" y="5"/>
                  </a:cubicBezTo>
                  <a:cubicBezTo>
                    <a:pt x="1060" y="7"/>
                    <a:pt x="1043" y="10"/>
                    <a:pt x="1033" y="10"/>
                  </a:cubicBezTo>
                  <a:cubicBezTo>
                    <a:pt x="1040" y="11"/>
                    <a:pt x="1040" y="11"/>
                    <a:pt x="1040" y="11"/>
                  </a:cubicBezTo>
                  <a:cubicBezTo>
                    <a:pt x="1035" y="11"/>
                    <a:pt x="1034" y="11"/>
                    <a:pt x="1027" y="11"/>
                  </a:cubicBezTo>
                  <a:cubicBezTo>
                    <a:pt x="1034" y="12"/>
                    <a:pt x="1033" y="14"/>
                    <a:pt x="1032" y="15"/>
                  </a:cubicBezTo>
                  <a:cubicBezTo>
                    <a:pt x="1031" y="15"/>
                    <a:pt x="1032" y="15"/>
                    <a:pt x="1031" y="14"/>
                  </a:cubicBezTo>
                  <a:cubicBezTo>
                    <a:pt x="1025" y="14"/>
                    <a:pt x="1021" y="14"/>
                    <a:pt x="1022" y="15"/>
                  </a:cubicBezTo>
                  <a:cubicBezTo>
                    <a:pt x="1017" y="18"/>
                    <a:pt x="1030" y="17"/>
                    <a:pt x="1034" y="18"/>
                  </a:cubicBezTo>
                  <a:cubicBezTo>
                    <a:pt x="1037" y="18"/>
                    <a:pt x="1040" y="18"/>
                    <a:pt x="1043" y="17"/>
                  </a:cubicBezTo>
                  <a:cubicBezTo>
                    <a:pt x="1073" y="10"/>
                    <a:pt x="1073" y="10"/>
                    <a:pt x="1073" y="10"/>
                  </a:cubicBezTo>
                  <a:cubicBezTo>
                    <a:pt x="1086" y="9"/>
                    <a:pt x="1091" y="11"/>
                    <a:pt x="1101" y="12"/>
                  </a:cubicBezTo>
                  <a:cubicBezTo>
                    <a:pt x="1104" y="10"/>
                    <a:pt x="1104" y="10"/>
                    <a:pt x="1104" y="10"/>
                  </a:cubicBezTo>
                  <a:cubicBezTo>
                    <a:pt x="1115" y="10"/>
                    <a:pt x="1125" y="11"/>
                    <a:pt x="1118" y="13"/>
                  </a:cubicBezTo>
                  <a:cubicBezTo>
                    <a:pt x="1118" y="13"/>
                    <a:pt x="1116" y="13"/>
                    <a:pt x="1114" y="13"/>
                  </a:cubicBezTo>
                  <a:cubicBezTo>
                    <a:pt x="1113" y="13"/>
                    <a:pt x="1113" y="13"/>
                    <a:pt x="1112" y="13"/>
                  </a:cubicBezTo>
                  <a:cubicBezTo>
                    <a:pt x="1112" y="14"/>
                    <a:pt x="1112" y="14"/>
                    <a:pt x="1112" y="14"/>
                  </a:cubicBezTo>
                  <a:cubicBezTo>
                    <a:pt x="1123" y="13"/>
                    <a:pt x="1131" y="13"/>
                    <a:pt x="1132" y="13"/>
                  </a:cubicBezTo>
                  <a:cubicBezTo>
                    <a:pt x="1111" y="15"/>
                    <a:pt x="1131" y="16"/>
                    <a:pt x="1127" y="20"/>
                  </a:cubicBezTo>
                  <a:cubicBezTo>
                    <a:pt x="1148" y="19"/>
                    <a:pt x="1148" y="19"/>
                    <a:pt x="1148" y="19"/>
                  </a:cubicBezTo>
                  <a:cubicBezTo>
                    <a:pt x="1135" y="17"/>
                    <a:pt x="1147" y="17"/>
                    <a:pt x="1152" y="16"/>
                  </a:cubicBezTo>
                  <a:cubicBezTo>
                    <a:pt x="1153" y="18"/>
                    <a:pt x="1168" y="16"/>
                    <a:pt x="1175" y="17"/>
                  </a:cubicBezTo>
                  <a:cubicBezTo>
                    <a:pt x="1175" y="17"/>
                    <a:pt x="1175" y="17"/>
                    <a:pt x="1175" y="17"/>
                  </a:cubicBezTo>
                  <a:cubicBezTo>
                    <a:pt x="1181" y="18"/>
                    <a:pt x="1193" y="18"/>
                    <a:pt x="1201" y="17"/>
                  </a:cubicBezTo>
                  <a:cubicBezTo>
                    <a:pt x="1201" y="16"/>
                    <a:pt x="1211" y="13"/>
                    <a:pt x="1216" y="11"/>
                  </a:cubicBezTo>
                  <a:cubicBezTo>
                    <a:pt x="1202" y="10"/>
                    <a:pt x="1211" y="10"/>
                    <a:pt x="1210" y="8"/>
                  </a:cubicBezTo>
                  <a:cubicBezTo>
                    <a:pt x="1211" y="9"/>
                    <a:pt x="1214" y="9"/>
                    <a:pt x="1214" y="8"/>
                  </a:cubicBezTo>
                  <a:cubicBezTo>
                    <a:pt x="1216" y="8"/>
                    <a:pt x="1211" y="8"/>
                    <a:pt x="1211" y="7"/>
                  </a:cubicBezTo>
                  <a:cubicBezTo>
                    <a:pt x="1196" y="8"/>
                    <a:pt x="1180" y="8"/>
                    <a:pt x="1174" y="11"/>
                  </a:cubicBezTo>
                  <a:cubicBezTo>
                    <a:pt x="1179" y="12"/>
                    <a:pt x="1182" y="10"/>
                    <a:pt x="1187" y="10"/>
                  </a:cubicBezTo>
                  <a:cubicBezTo>
                    <a:pt x="1180" y="12"/>
                    <a:pt x="1170" y="12"/>
                    <a:pt x="1158" y="12"/>
                  </a:cubicBezTo>
                  <a:cubicBezTo>
                    <a:pt x="1154" y="10"/>
                    <a:pt x="1154" y="10"/>
                    <a:pt x="1154" y="10"/>
                  </a:cubicBezTo>
                  <a:cubicBezTo>
                    <a:pt x="1141" y="11"/>
                    <a:pt x="1141" y="11"/>
                    <a:pt x="1141" y="11"/>
                  </a:cubicBezTo>
                  <a:cubicBezTo>
                    <a:pt x="1146" y="10"/>
                    <a:pt x="1143" y="9"/>
                    <a:pt x="1156" y="8"/>
                  </a:cubicBezTo>
                  <a:cubicBezTo>
                    <a:pt x="1155" y="7"/>
                    <a:pt x="1143" y="9"/>
                    <a:pt x="1135" y="8"/>
                  </a:cubicBezTo>
                  <a:cubicBezTo>
                    <a:pt x="1131" y="10"/>
                    <a:pt x="1131" y="10"/>
                    <a:pt x="1131" y="10"/>
                  </a:cubicBezTo>
                  <a:cubicBezTo>
                    <a:pt x="1133" y="9"/>
                    <a:pt x="1115" y="9"/>
                    <a:pt x="1128" y="7"/>
                  </a:cubicBezTo>
                  <a:cubicBezTo>
                    <a:pt x="1148" y="5"/>
                    <a:pt x="1148" y="5"/>
                    <a:pt x="1148" y="5"/>
                  </a:cubicBezTo>
                  <a:cubicBezTo>
                    <a:pt x="1142" y="4"/>
                    <a:pt x="1142" y="4"/>
                    <a:pt x="1142" y="4"/>
                  </a:cubicBezTo>
                  <a:cubicBezTo>
                    <a:pt x="1159" y="3"/>
                    <a:pt x="1159" y="3"/>
                    <a:pt x="1159" y="3"/>
                  </a:cubicBezTo>
                  <a:cubicBezTo>
                    <a:pt x="1155" y="5"/>
                    <a:pt x="1155" y="5"/>
                    <a:pt x="1155" y="5"/>
                  </a:cubicBezTo>
                  <a:cubicBezTo>
                    <a:pt x="1182" y="3"/>
                    <a:pt x="1163" y="9"/>
                    <a:pt x="1190" y="6"/>
                  </a:cubicBezTo>
                  <a:cubicBezTo>
                    <a:pt x="1199" y="4"/>
                    <a:pt x="1208" y="3"/>
                    <a:pt x="1225" y="4"/>
                  </a:cubicBezTo>
                  <a:cubicBezTo>
                    <a:pt x="1213" y="5"/>
                    <a:pt x="1223" y="6"/>
                    <a:pt x="1219" y="7"/>
                  </a:cubicBezTo>
                  <a:cubicBezTo>
                    <a:pt x="1231" y="9"/>
                    <a:pt x="1235" y="6"/>
                    <a:pt x="1242" y="5"/>
                  </a:cubicBezTo>
                  <a:cubicBezTo>
                    <a:pt x="1245" y="7"/>
                    <a:pt x="1247" y="8"/>
                    <a:pt x="1236" y="8"/>
                  </a:cubicBezTo>
                  <a:cubicBezTo>
                    <a:pt x="1235" y="11"/>
                    <a:pt x="1251" y="7"/>
                    <a:pt x="1252" y="10"/>
                  </a:cubicBezTo>
                  <a:cubicBezTo>
                    <a:pt x="1288" y="10"/>
                    <a:pt x="1281" y="0"/>
                    <a:pt x="1324" y="4"/>
                  </a:cubicBezTo>
                  <a:cubicBezTo>
                    <a:pt x="1322" y="5"/>
                    <a:pt x="1322" y="5"/>
                    <a:pt x="1322" y="5"/>
                  </a:cubicBezTo>
                  <a:cubicBezTo>
                    <a:pt x="1349" y="4"/>
                    <a:pt x="1365" y="5"/>
                    <a:pt x="1390" y="4"/>
                  </a:cubicBezTo>
                  <a:cubicBezTo>
                    <a:pt x="1410" y="8"/>
                    <a:pt x="1410" y="8"/>
                    <a:pt x="1410" y="8"/>
                  </a:cubicBezTo>
                  <a:cubicBezTo>
                    <a:pt x="1406" y="8"/>
                    <a:pt x="1394" y="10"/>
                    <a:pt x="1399" y="12"/>
                  </a:cubicBezTo>
                  <a:cubicBezTo>
                    <a:pt x="1390" y="9"/>
                    <a:pt x="1379" y="10"/>
                    <a:pt x="1369" y="8"/>
                  </a:cubicBezTo>
                  <a:cubicBezTo>
                    <a:pt x="1368" y="9"/>
                    <a:pt x="1372" y="9"/>
                    <a:pt x="1374" y="10"/>
                  </a:cubicBezTo>
                  <a:cubicBezTo>
                    <a:pt x="1368" y="10"/>
                    <a:pt x="1365" y="9"/>
                    <a:pt x="1356" y="9"/>
                  </a:cubicBezTo>
                  <a:cubicBezTo>
                    <a:pt x="1357" y="10"/>
                    <a:pt x="1366" y="11"/>
                    <a:pt x="1359" y="11"/>
                  </a:cubicBezTo>
                  <a:cubicBezTo>
                    <a:pt x="1348" y="9"/>
                    <a:pt x="1348" y="9"/>
                    <a:pt x="1348" y="9"/>
                  </a:cubicBezTo>
                  <a:cubicBezTo>
                    <a:pt x="1333" y="10"/>
                    <a:pt x="1340" y="14"/>
                    <a:pt x="1323" y="13"/>
                  </a:cubicBezTo>
                  <a:cubicBezTo>
                    <a:pt x="1326" y="11"/>
                    <a:pt x="1333" y="8"/>
                    <a:pt x="1339" y="8"/>
                  </a:cubicBezTo>
                  <a:cubicBezTo>
                    <a:pt x="1331" y="8"/>
                    <a:pt x="1350" y="7"/>
                    <a:pt x="1343" y="6"/>
                  </a:cubicBezTo>
                  <a:cubicBezTo>
                    <a:pt x="1331" y="9"/>
                    <a:pt x="1326" y="7"/>
                    <a:pt x="1310" y="8"/>
                  </a:cubicBezTo>
                  <a:cubicBezTo>
                    <a:pt x="1312" y="8"/>
                    <a:pt x="1312" y="7"/>
                    <a:pt x="1316" y="7"/>
                  </a:cubicBezTo>
                  <a:cubicBezTo>
                    <a:pt x="1294" y="6"/>
                    <a:pt x="1294" y="6"/>
                    <a:pt x="1294" y="6"/>
                  </a:cubicBezTo>
                  <a:cubicBezTo>
                    <a:pt x="1299" y="8"/>
                    <a:pt x="1275" y="8"/>
                    <a:pt x="1277" y="10"/>
                  </a:cubicBezTo>
                  <a:cubicBezTo>
                    <a:pt x="1301" y="11"/>
                    <a:pt x="1294" y="9"/>
                    <a:pt x="1321" y="11"/>
                  </a:cubicBezTo>
                  <a:cubicBezTo>
                    <a:pt x="1314" y="11"/>
                    <a:pt x="1304" y="13"/>
                    <a:pt x="1299" y="16"/>
                  </a:cubicBezTo>
                  <a:cubicBezTo>
                    <a:pt x="1299" y="15"/>
                    <a:pt x="1299" y="15"/>
                    <a:pt x="1298" y="15"/>
                  </a:cubicBezTo>
                  <a:cubicBezTo>
                    <a:pt x="1293" y="18"/>
                    <a:pt x="1298" y="18"/>
                    <a:pt x="1298" y="22"/>
                  </a:cubicBezTo>
                  <a:cubicBezTo>
                    <a:pt x="1310" y="19"/>
                    <a:pt x="1318" y="21"/>
                    <a:pt x="1333" y="20"/>
                  </a:cubicBezTo>
                  <a:cubicBezTo>
                    <a:pt x="1336" y="18"/>
                    <a:pt x="1325" y="17"/>
                    <a:pt x="1317" y="18"/>
                  </a:cubicBezTo>
                  <a:cubicBezTo>
                    <a:pt x="1330" y="16"/>
                    <a:pt x="1330" y="16"/>
                    <a:pt x="1330" y="16"/>
                  </a:cubicBezTo>
                  <a:cubicBezTo>
                    <a:pt x="1328" y="17"/>
                    <a:pt x="1328" y="17"/>
                    <a:pt x="1328" y="17"/>
                  </a:cubicBezTo>
                  <a:cubicBezTo>
                    <a:pt x="1361" y="18"/>
                    <a:pt x="1361" y="18"/>
                    <a:pt x="1361" y="18"/>
                  </a:cubicBezTo>
                  <a:cubicBezTo>
                    <a:pt x="1354" y="18"/>
                    <a:pt x="1352" y="19"/>
                    <a:pt x="1349" y="20"/>
                  </a:cubicBezTo>
                  <a:cubicBezTo>
                    <a:pt x="1353" y="20"/>
                    <a:pt x="1357" y="21"/>
                    <a:pt x="1362" y="22"/>
                  </a:cubicBezTo>
                  <a:cubicBezTo>
                    <a:pt x="1361" y="20"/>
                    <a:pt x="1361" y="18"/>
                    <a:pt x="1366" y="18"/>
                  </a:cubicBezTo>
                  <a:cubicBezTo>
                    <a:pt x="1387" y="19"/>
                    <a:pt x="1398" y="20"/>
                    <a:pt x="1406" y="23"/>
                  </a:cubicBezTo>
                  <a:cubicBezTo>
                    <a:pt x="1407" y="23"/>
                    <a:pt x="1408" y="23"/>
                    <a:pt x="1409" y="23"/>
                  </a:cubicBezTo>
                  <a:cubicBezTo>
                    <a:pt x="1405" y="20"/>
                    <a:pt x="1424" y="19"/>
                    <a:pt x="1430" y="17"/>
                  </a:cubicBezTo>
                  <a:cubicBezTo>
                    <a:pt x="1430" y="19"/>
                    <a:pt x="1441" y="18"/>
                    <a:pt x="1447" y="19"/>
                  </a:cubicBezTo>
                  <a:cubicBezTo>
                    <a:pt x="1450" y="17"/>
                    <a:pt x="1446" y="13"/>
                    <a:pt x="1439" y="11"/>
                  </a:cubicBezTo>
                  <a:cubicBezTo>
                    <a:pt x="1424" y="14"/>
                    <a:pt x="1431" y="14"/>
                    <a:pt x="1424" y="17"/>
                  </a:cubicBezTo>
                  <a:cubicBezTo>
                    <a:pt x="1401" y="19"/>
                    <a:pt x="1401" y="19"/>
                    <a:pt x="1401" y="19"/>
                  </a:cubicBezTo>
                  <a:cubicBezTo>
                    <a:pt x="1406" y="17"/>
                    <a:pt x="1406" y="17"/>
                    <a:pt x="1406" y="17"/>
                  </a:cubicBezTo>
                  <a:cubicBezTo>
                    <a:pt x="1395" y="16"/>
                    <a:pt x="1384" y="19"/>
                    <a:pt x="1385" y="16"/>
                  </a:cubicBezTo>
                  <a:cubicBezTo>
                    <a:pt x="1391" y="14"/>
                    <a:pt x="1401" y="15"/>
                    <a:pt x="1407" y="14"/>
                  </a:cubicBezTo>
                  <a:cubicBezTo>
                    <a:pt x="1399" y="13"/>
                    <a:pt x="1399" y="13"/>
                    <a:pt x="1399" y="13"/>
                  </a:cubicBezTo>
                  <a:cubicBezTo>
                    <a:pt x="1412" y="10"/>
                    <a:pt x="1406" y="15"/>
                    <a:pt x="1422" y="14"/>
                  </a:cubicBezTo>
                  <a:cubicBezTo>
                    <a:pt x="1416" y="11"/>
                    <a:pt x="1424" y="13"/>
                    <a:pt x="1430" y="12"/>
                  </a:cubicBezTo>
                  <a:cubicBezTo>
                    <a:pt x="1425" y="10"/>
                    <a:pt x="1402" y="13"/>
                    <a:pt x="1407" y="9"/>
                  </a:cubicBezTo>
                  <a:cubicBezTo>
                    <a:pt x="1415" y="7"/>
                    <a:pt x="1435" y="13"/>
                    <a:pt x="1446" y="10"/>
                  </a:cubicBezTo>
                  <a:cubicBezTo>
                    <a:pt x="1446" y="10"/>
                    <a:pt x="1446" y="10"/>
                    <a:pt x="1446" y="10"/>
                  </a:cubicBezTo>
                  <a:cubicBezTo>
                    <a:pt x="1462" y="10"/>
                    <a:pt x="1468" y="8"/>
                    <a:pt x="1474" y="7"/>
                  </a:cubicBezTo>
                  <a:cubicBezTo>
                    <a:pt x="1481" y="8"/>
                    <a:pt x="1491" y="7"/>
                    <a:pt x="1498" y="6"/>
                  </a:cubicBezTo>
                  <a:cubicBezTo>
                    <a:pt x="1498" y="7"/>
                    <a:pt x="1498" y="7"/>
                    <a:pt x="1498" y="7"/>
                  </a:cubicBezTo>
                  <a:cubicBezTo>
                    <a:pt x="1509" y="7"/>
                    <a:pt x="1509" y="7"/>
                    <a:pt x="1509" y="7"/>
                  </a:cubicBezTo>
                  <a:cubicBezTo>
                    <a:pt x="1504" y="9"/>
                    <a:pt x="1496" y="7"/>
                    <a:pt x="1487" y="7"/>
                  </a:cubicBezTo>
                  <a:cubicBezTo>
                    <a:pt x="1488" y="9"/>
                    <a:pt x="1488" y="9"/>
                    <a:pt x="1488" y="9"/>
                  </a:cubicBezTo>
                  <a:cubicBezTo>
                    <a:pt x="1478" y="7"/>
                    <a:pt x="1471" y="10"/>
                    <a:pt x="1462" y="12"/>
                  </a:cubicBezTo>
                  <a:cubicBezTo>
                    <a:pt x="1474" y="10"/>
                    <a:pt x="1496" y="13"/>
                    <a:pt x="1499" y="9"/>
                  </a:cubicBezTo>
                  <a:cubicBezTo>
                    <a:pt x="1506" y="11"/>
                    <a:pt x="1506" y="11"/>
                    <a:pt x="1506" y="11"/>
                  </a:cubicBezTo>
                  <a:cubicBezTo>
                    <a:pt x="1510" y="10"/>
                    <a:pt x="1510" y="10"/>
                    <a:pt x="1510" y="10"/>
                  </a:cubicBezTo>
                  <a:cubicBezTo>
                    <a:pt x="1515" y="12"/>
                    <a:pt x="1510" y="14"/>
                    <a:pt x="1499" y="14"/>
                  </a:cubicBezTo>
                  <a:cubicBezTo>
                    <a:pt x="1497" y="14"/>
                    <a:pt x="1496" y="14"/>
                    <a:pt x="1497" y="13"/>
                  </a:cubicBezTo>
                  <a:cubicBezTo>
                    <a:pt x="1492" y="14"/>
                    <a:pt x="1487" y="16"/>
                    <a:pt x="1475" y="15"/>
                  </a:cubicBezTo>
                  <a:cubicBezTo>
                    <a:pt x="1482" y="14"/>
                    <a:pt x="1482" y="14"/>
                    <a:pt x="1482" y="14"/>
                  </a:cubicBezTo>
                  <a:cubicBezTo>
                    <a:pt x="1467" y="14"/>
                    <a:pt x="1453" y="15"/>
                    <a:pt x="1448" y="17"/>
                  </a:cubicBezTo>
                  <a:cubicBezTo>
                    <a:pt x="1470" y="17"/>
                    <a:pt x="1491" y="18"/>
                    <a:pt x="1511" y="18"/>
                  </a:cubicBezTo>
                  <a:cubicBezTo>
                    <a:pt x="1517" y="13"/>
                    <a:pt x="1524" y="11"/>
                    <a:pt x="1527" y="6"/>
                  </a:cubicBezTo>
                  <a:cubicBezTo>
                    <a:pt x="1541" y="6"/>
                    <a:pt x="1559" y="5"/>
                    <a:pt x="1571" y="7"/>
                  </a:cubicBezTo>
                  <a:cubicBezTo>
                    <a:pt x="1570" y="7"/>
                    <a:pt x="1570" y="7"/>
                    <a:pt x="1570" y="7"/>
                  </a:cubicBezTo>
                  <a:cubicBezTo>
                    <a:pt x="1575" y="8"/>
                    <a:pt x="1581" y="8"/>
                    <a:pt x="1585" y="7"/>
                  </a:cubicBezTo>
                  <a:cubicBezTo>
                    <a:pt x="1591" y="8"/>
                    <a:pt x="1581" y="9"/>
                    <a:pt x="1585" y="10"/>
                  </a:cubicBezTo>
                  <a:cubicBezTo>
                    <a:pt x="1605" y="9"/>
                    <a:pt x="1605" y="9"/>
                    <a:pt x="1605" y="9"/>
                  </a:cubicBezTo>
                  <a:cubicBezTo>
                    <a:pt x="1604" y="10"/>
                    <a:pt x="1587" y="10"/>
                    <a:pt x="1579" y="11"/>
                  </a:cubicBezTo>
                  <a:cubicBezTo>
                    <a:pt x="1581" y="10"/>
                    <a:pt x="1584" y="10"/>
                    <a:pt x="1583" y="10"/>
                  </a:cubicBezTo>
                  <a:cubicBezTo>
                    <a:pt x="1574" y="9"/>
                    <a:pt x="1557" y="12"/>
                    <a:pt x="1553" y="10"/>
                  </a:cubicBezTo>
                  <a:cubicBezTo>
                    <a:pt x="1549" y="10"/>
                    <a:pt x="1562" y="8"/>
                    <a:pt x="1547" y="7"/>
                  </a:cubicBezTo>
                  <a:cubicBezTo>
                    <a:pt x="1537" y="6"/>
                    <a:pt x="1534" y="9"/>
                    <a:pt x="1533" y="10"/>
                  </a:cubicBezTo>
                  <a:cubicBezTo>
                    <a:pt x="1533" y="11"/>
                    <a:pt x="1549" y="11"/>
                    <a:pt x="1543" y="12"/>
                  </a:cubicBezTo>
                  <a:cubicBezTo>
                    <a:pt x="1551" y="12"/>
                    <a:pt x="1554" y="11"/>
                    <a:pt x="1564" y="12"/>
                  </a:cubicBezTo>
                  <a:cubicBezTo>
                    <a:pt x="1556" y="12"/>
                    <a:pt x="1546" y="14"/>
                    <a:pt x="1542" y="13"/>
                  </a:cubicBezTo>
                  <a:cubicBezTo>
                    <a:pt x="1526" y="15"/>
                    <a:pt x="1529" y="19"/>
                    <a:pt x="1536" y="20"/>
                  </a:cubicBezTo>
                  <a:cubicBezTo>
                    <a:pt x="1534" y="18"/>
                    <a:pt x="1563" y="18"/>
                    <a:pt x="1544" y="16"/>
                  </a:cubicBezTo>
                  <a:cubicBezTo>
                    <a:pt x="1552" y="14"/>
                    <a:pt x="1569" y="14"/>
                    <a:pt x="1581" y="13"/>
                  </a:cubicBezTo>
                  <a:cubicBezTo>
                    <a:pt x="1580" y="13"/>
                    <a:pt x="1580" y="13"/>
                    <a:pt x="1580" y="13"/>
                  </a:cubicBezTo>
                  <a:cubicBezTo>
                    <a:pt x="1595" y="12"/>
                    <a:pt x="1595" y="12"/>
                    <a:pt x="1595" y="12"/>
                  </a:cubicBezTo>
                  <a:cubicBezTo>
                    <a:pt x="1593" y="13"/>
                    <a:pt x="1588" y="13"/>
                    <a:pt x="1588" y="15"/>
                  </a:cubicBezTo>
                  <a:cubicBezTo>
                    <a:pt x="1608" y="12"/>
                    <a:pt x="1608" y="12"/>
                    <a:pt x="1608" y="12"/>
                  </a:cubicBezTo>
                  <a:cubicBezTo>
                    <a:pt x="1597" y="14"/>
                    <a:pt x="1615" y="13"/>
                    <a:pt x="1620" y="14"/>
                  </a:cubicBezTo>
                  <a:cubicBezTo>
                    <a:pt x="1622" y="12"/>
                    <a:pt x="1630" y="11"/>
                    <a:pt x="1623" y="10"/>
                  </a:cubicBezTo>
                  <a:cubicBezTo>
                    <a:pt x="1614" y="9"/>
                    <a:pt x="1618" y="11"/>
                    <a:pt x="1610" y="11"/>
                  </a:cubicBezTo>
                  <a:cubicBezTo>
                    <a:pt x="1621" y="9"/>
                    <a:pt x="1621" y="9"/>
                    <a:pt x="1621" y="9"/>
                  </a:cubicBezTo>
                  <a:cubicBezTo>
                    <a:pt x="1622" y="9"/>
                    <a:pt x="1622" y="9"/>
                    <a:pt x="1622" y="9"/>
                  </a:cubicBezTo>
                  <a:cubicBezTo>
                    <a:pt x="1629" y="7"/>
                    <a:pt x="1629" y="7"/>
                    <a:pt x="1629" y="7"/>
                  </a:cubicBezTo>
                  <a:cubicBezTo>
                    <a:pt x="1643" y="7"/>
                    <a:pt x="1622" y="12"/>
                    <a:pt x="1641" y="10"/>
                  </a:cubicBezTo>
                  <a:cubicBezTo>
                    <a:pt x="1639" y="7"/>
                    <a:pt x="1639" y="7"/>
                    <a:pt x="1639" y="7"/>
                  </a:cubicBezTo>
                  <a:cubicBezTo>
                    <a:pt x="1661" y="7"/>
                    <a:pt x="1689" y="10"/>
                    <a:pt x="1705" y="9"/>
                  </a:cubicBezTo>
                  <a:cubicBezTo>
                    <a:pt x="1700" y="11"/>
                    <a:pt x="1699" y="13"/>
                    <a:pt x="1704" y="15"/>
                  </a:cubicBezTo>
                  <a:cubicBezTo>
                    <a:pt x="1698" y="14"/>
                    <a:pt x="1684" y="14"/>
                    <a:pt x="1675" y="15"/>
                  </a:cubicBezTo>
                  <a:cubicBezTo>
                    <a:pt x="1673" y="14"/>
                    <a:pt x="1687" y="11"/>
                    <a:pt x="1697" y="12"/>
                  </a:cubicBezTo>
                  <a:cubicBezTo>
                    <a:pt x="1692" y="7"/>
                    <a:pt x="1671" y="15"/>
                    <a:pt x="1669" y="10"/>
                  </a:cubicBezTo>
                  <a:cubicBezTo>
                    <a:pt x="1643" y="8"/>
                    <a:pt x="1650" y="15"/>
                    <a:pt x="1627" y="12"/>
                  </a:cubicBezTo>
                  <a:cubicBezTo>
                    <a:pt x="1627" y="14"/>
                    <a:pt x="1620" y="13"/>
                    <a:pt x="1619" y="15"/>
                  </a:cubicBezTo>
                  <a:cubicBezTo>
                    <a:pt x="1626" y="18"/>
                    <a:pt x="1650" y="15"/>
                    <a:pt x="1664" y="16"/>
                  </a:cubicBezTo>
                  <a:cubicBezTo>
                    <a:pt x="1663" y="16"/>
                    <a:pt x="1660" y="16"/>
                    <a:pt x="1659" y="17"/>
                  </a:cubicBezTo>
                  <a:cubicBezTo>
                    <a:pt x="1670" y="17"/>
                    <a:pt x="1674" y="17"/>
                    <a:pt x="1682" y="16"/>
                  </a:cubicBezTo>
                  <a:cubicBezTo>
                    <a:pt x="1681" y="16"/>
                    <a:pt x="1681" y="16"/>
                    <a:pt x="1681" y="16"/>
                  </a:cubicBezTo>
                  <a:cubicBezTo>
                    <a:pt x="1694" y="14"/>
                    <a:pt x="1689" y="17"/>
                    <a:pt x="1696" y="18"/>
                  </a:cubicBezTo>
                  <a:cubicBezTo>
                    <a:pt x="1699" y="18"/>
                    <a:pt x="1710" y="19"/>
                    <a:pt x="1708" y="17"/>
                  </a:cubicBezTo>
                  <a:cubicBezTo>
                    <a:pt x="1722" y="19"/>
                    <a:pt x="1722" y="19"/>
                    <a:pt x="1722" y="19"/>
                  </a:cubicBezTo>
                  <a:cubicBezTo>
                    <a:pt x="1721" y="17"/>
                    <a:pt x="1721" y="17"/>
                    <a:pt x="1721" y="17"/>
                  </a:cubicBezTo>
                  <a:cubicBezTo>
                    <a:pt x="1729" y="16"/>
                    <a:pt x="1730" y="18"/>
                    <a:pt x="1737" y="17"/>
                  </a:cubicBezTo>
                  <a:cubicBezTo>
                    <a:pt x="1738" y="14"/>
                    <a:pt x="1738" y="14"/>
                    <a:pt x="1738" y="14"/>
                  </a:cubicBezTo>
                  <a:cubicBezTo>
                    <a:pt x="1719" y="14"/>
                    <a:pt x="1719" y="14"/>
                    <a:pt x="1719" y="14"/>
                  </a:cubicBezTo>
                  <a:cubicBezTo>
                    <a:pt x="1728" y="13"/>
                    <a:pt x="1721" y="12"/>
                    <a:pt x="1732" y="11"/>
                  </a:cubicBezTo>
                  <a:cubicBezTo>
                    <a:pt x="1720" y="14"/>
                    <a:pt x="1740" y="12"/>
                    <a:pt x="1742" y="14"/>
                  </a:cubicBezTo>
                  <a:cubicBezTo>
                    <a:pt x="1749" y="13"/>
                    <a:pt x="1749" y="13"/>
                    <a:pt x="1749" y="13"/>
                  </a:cubicBezTo>
                  <a:cubicBezTo>
                    <a:pt x="1747" y="14"/>
                    <a:pt x="1747" y="14"/>
                    <a:pt x="1747" y="14"/>
                  </a:cubicBezTo>
                  <a:cubicBezTo>
                    <a:pt x="1754" y="15"/>
                    <a:pt x="1755" y="13"/>
                    <a:pt x="1762" y="13"/>
                  </a:cubicBezTo>
                  <a:cubicBezTo>
                    <a:pt x="1753" y="12"/>
                    <a:pt x="1748" y="11"/>
                    <a:pt x="1737" y="12"/>
                  </a:cubicBezTo>
                  <a:cubicBezTo>
                    <a:pt x="1745" y="11"/>
                    <a:pt x="1761" y="10"/>
                    <a:pt x="1764" y="10"/>
                  </a:cubicBezTo>
                  <a:cubicBezTo>
                    <a:pt x="1773" y="9"/>
                    <a:pt x="1778" y="10"/>
                    <a:pt x="1786" y="11"/>
                  </a:cubicBezTo>
                  <a:cubicBezTo>
                    <a:pt x="1771" y="11"/>
                    <a:pt x="1791" y="17"/>
                    <a:pt x="1762" y="15"/>
                  </a:cubicBezTo>
                  <a:cubicBezTo>
                    <a:pt x="1762" y="15"/>
                    <a:pt x="1765" y="15"/>
                    <a:pt x="1765" y="15"/>
                  </a:cubicBezTo>
                  <a:cubicBezTo>
                    <a:pt x="1761" y="13"/>
                    <a:pt x="1748" y="16"/>
                    <a:pt x="1741" y="17"/>
                  </a:cubicBezTo>
                  <a:cubicBezTo>
                    <a:pt x="1743" y="18"/>
                    <a:pt x="1736" y="18"/>
                    <a:pt x="1748" y="19"/>
                  </a:cubicBezTo>
                  <a:cubicBezTo>
                    <a:pt x="1744" y="18"/>
                    <a:pt x="1757" y="16"/>
                    <a:pt x="1768" y="17"/>
                  </a:cubicBezTo>
                  <a:cubicBezTo>
                    <a:pt x="1766" y="20"/>
                    <a:pt x="1766" y="20"/>
                    <a:pt x="1766" y="20"/>
                  </a:cubicBezTo>
                  <a:cubicBezTo>
                    <a:pt x="1782" y="21"/>
                    <a:pt x="1782" y="21"/>
                    <a:pt x="1782" y="21"/>
                  </a:cubicBezTo>
                  <a:cubicBezTo>
                    <a:pt x="1780" y="21"/>
                    <a:pt x="1780" y="21"/>
                    <a:pt x="1780" y="21"/>
                  </a:cubicBezTo>
                  <a:cubicBezTo>
                    <a:pt x="1786" y="23"/>
                    <a:pt x="1797" y="21"/>
                    <a:pt x="1808" y="22"/>
                  </a:cubicBezTo>
                  <a:cubicBezTo>
                    <a:pt x="1816" y="21"/>
                    <a:pt x="1846" y="22"/>
                    <a:pt x="1833" y="18"/>
                  </a:cubicBezTo>
                  <a:cubicBezTo>
                    <a:pt x="1843" y="20"/>
                    <a:pt x="1852" y="18"/>
                    <a:pt x="1862" y="17"/>
                  </a:cubicBezTo>
                  <a:cubicBezTo>
                    <a:pt x="1849" y="16"/>
                    <a:pt x="1849" y="16"/>
                    <a:pt x="1849" y="16"/>
                  </a:cubicBezTo>
                  <a:cubicBezTo>
                    <a:pt x="1865" y="13"/>
                    <a:pt x="1860" y="15"/>
                    <a:pt x="1873" y="11"/>
                  </a:cubicBezTo>
                  <a:cubicBezTo>
                    <a:pt x="1874" y="12"/>
                    <a:pt x="1877" y="13"/>
                    <a:pt x="1874" y="14"/>
                  </a:cubicBezTo>
                  <a:cubicBezTo>
                    <a:pt x="1896" y="14"/>
                    <a:pt x="1926" y="15"/>
                    <a:pt x="1938" y="12"/>
                  </a:cubicBezTo>
                  <a:cubicBezTo>
                    <a:pt x="1953" y="12"/>
                    <a:pt x="1955" y="16"/>
                    <a:pt x="1976" y="15"/>
                  </a:cubicBezTo>
                  <a:cubicBezTo>
                    <a:pt x="1981" y="14"/>
                    <a:pt x="1973" y="12"/>
                    <a:pt x="1987" y="13"/>
                  </a:cubicBezTo>
                  <a:cubicBezTo>
                    <a:pt x="1988" y="13"/>
                    <a:pt x="1973" y="15"/>
                    <a:pt x="1989" y="15"/>
                  </a:cubicBezTo>
                  <a:cubicBezTo>
                    <a:pt x="2000" y="12"/>
                    <a:pt x="2015" y="16"/>
                    <a:pt x="2029" y="14"/>
                  </a:cubicBezTo>
                  <a:cubicBezTo>
                    <a:pt x="2036" y="15"/>
                    <a:pt x="2049" y="14"/>
                    <a:pt x="2047" y="17"/>
                  </a:cubicBezTo>
                  <a:cubicBezTo>
                    <a:pt x="2035" y="16"/>
                    <a:pt x="2018" y="16"/>
                    <a:pt x="2015" y="17"/>
                  </a:cubicBezTo>
                  <a:cubicBezTo>
                    <a:pt x="2017" y="16"/>
                    <a:pt x="2007" y="16"/>
                    <a:pt x="2016" y="15"/>
                  </a:cubicBezTo>
                  <a:cubicBezTo>
                    <a:pt x="1998" y="14"/>
                    <a:pt x="2004" y="17"/>
                    <a:pt x="1988" y="16"/>
                  </a:cubicBezTo>
                  <a:cubicBezTo>
                    <a:pt x="1987" y="16"/>
                    <a:pt x="1996" y="18"/>
                    <a:pt x="2000" y="17"/>
                  </a:cubicBezTo>
                  <a:cubicBezTo>
                    <a:pt x="2000" y="20"/>
                    <a:pt x="1968" y="18"/>
                    <a:pt x="1982" y="22"/>
                  </a:cubicBezTo>
                  <a:cubicBezTo>
                    <a:pt x="1999" y="22"/>
                    <a:pt x="2004" y="16"/>
                    <a:pt x="2019" y="19"/>
                  </a:cubicBezTo>
                  <a:cubicBezTo>
                    <a:pt x="2013" y="21"/>
                    <a:pt x="2004" y="19"/>
                    <a:pt x="1996" y="22"/>
                  </a:cubicBezTo>
                  <a:cubicBezTo>
                    <a:pt x="2009" y="23"/>
                    <a:pt x="2009" y="23"/>
                    <a:pt x="2009" y="23"/>
                  </a:cubicBezTo>
                  <a:cubicBezTo>
                    <a:pt x="2018" y="21"/>
                    <a:pt x="2018" y="21"/>
                    <a:pt x="2018" y="21"/>
                  </a:cubicBezTo>
                  <a:cubicBezTo>
                    <a:pt x="2017" y="22"/>
                    <a:pt x="2017" y="22"/>
                    <a:pt x="2017" y="22"/>
                  </a:cubicBezTo>
                  <a:cubicBezTo>
                    <a:pt x="2039" y="24"/>
                    <a:pt x="2037" y="19"/>
                    <a:pt x="2057" y="18"/>
                  </a:cubicBezTo>
                  <a:cubicBezTo>
                    <a:pt x="2045" y="16"/>
                    <a:pt x="2059" y="13"/>
                    <a:pt x="2051" y="12"/>
                  </a:cubicBezTo>
                  <a:cubicBezTo>
                    <a:pt x="2064" y="11"/>
                    <a:pt x="2073" y="12"/>
                    <a:pt x="2074" y="14"/>
                  </a:cubicBezTo>
                  <a:cubicBezTo>
                    <a:pt x="2049" y="17"/>
                    <a:pt x="2072" y="17"/>
                    <a:pt x="2050" y="20"/>
                  </a:cubicBezTo>
                  <a:cubicBezTo>
                    <a:pt x="2053" y="21"/>
                    <a:pt x="2044" y="24"/>
                    <a:pt x="2058" y="24"/>
                  </a:cubicBezTo>
                  <a:cubicBezTo>
                    <a:pt x="2073" y="22"/>
                    <a:pt x="2053" y="22"/>
                    <a:pt x="2068" y="21"/>
                  </a:cubicBezTo>
                  <a:cubicBezTo>
                    <a:pt x="2069" y="21"/>
                    <a:pt x="2070" y="22"/>
                    <a:pt x="2070" y="22"/>
                  </a:cubicBezTo>
                  <a:cubicBezTo>
                    <a:pt x="2076" y="21"/>
                    <a:pt x="2078" y="23"/>
                    <a:pt x="2086" y="21"/>
                  </a:cubicBezTo>
                  <a:cubicBezTo>
                    <a:pt x="2084" y="22"/>
                    <a:pt x="2084" y="22"/>
                    <a:pt x="2084" y="22"/>
                  </a:cubicBezTo>
                  <a:cubicBezTo>
                    <a:pt x="2094" y="23"/>
                    <a:pt x="2095" y="20"/>
                    <a:pt x="2104" y="21"/>
                  </a:cubicBezTo>
                  <a:cubicBezTo>
                    <a:pt x="2101" y="19"/>
                    <a:pt x="2110" y="20"/>
                    <a:pt x="2116" y="19"/>
                  </a:cubicBezTo>
                  <a:cubicBezTo>
                    <a:pt x="2107" y="18"/>
                    <a:pt x="2102" y="15"/>
                    <a:pt x="2084" y="15"/>
                  </a:cubicBezTo>
                  <a:cubicBezTo>
                    <a:pt x="2082" y="17"/>
                    <a:pt x="2083" y="17"/>
                    <a:pt x="2076" y="18"/>
                  </a:cubicBezTo>
                  <a:cubicBezTo>
                    <a:pt x="2087" y="18"/>
                    <a:pt x="2087" y="18"/>
                    <a:pt x="2087" y="18"/>
                  </a:cubicBezTo>
                  <a:cubicBezTo>
                    <a:pt x="2085" y="18"/>
                    <a:pt x="2083" y="19"/>
                    <a:pt x="2081" y="19"/>
                  </a:cubicBezTo>
                  <a:cubicBezTo>
                    <a:pt x="2070" y="18"/>
                    <a:pt x="2070" y="18"/>
                    <a:pt x="2070" y="18"/>
                  </a:cubicBezTo>
                  <a:cubicBezTo>
                    <a:pt x="2084" y="17"/>
                    <a:pt x="2077" y="15"/>
                    <a:pt x="2083" y="14"/>
                  </a:cubicBezTo>
                  <a:cubicBezTo>
                    <a:pt x="2096" y="14"/>
                    <a:pt x="2094" y="13"/>
                    <a:pt x="2102" y="14"/>
                  </a:cubicBezTo>
                  <a:cubicBezTo>
                    <a:pt x="2101" y="16"/>
                    <a:pt x="2127" y="18"/>
                    <a:pt x="2142" y="19"/>
                  </a:cubicBezTo>
                  <a:cubicBezTo>
                    <a:pt x="2140" y="19"/>
                    <a:pt x="2137" y="19"/>
                    <a:pt x="2135" y="19"/>
                  </a:cubicBezTo>
                  <a:cubicBezTo>
                    <a:pt x="2124" y="21"/>
                    <a:pt x="2142" y="21"/>
                    <a:pt x="2143" y="22"/>
                  </a:cubicBezTo>
                  <a:cubicBezTo>
                    <a:pt x="2151" y="21"/>
                    <a:pt x="2151" y="21"/>
                    <a:pt x="2151" y="21"/>
                  </a:cubicBezTo>
                  <a:cubicBezTo>
                    <a:pt x="2149" y="21"/>
                    <a:pt x="2147" y="21"/>
                    <a:pt x="2150" y="22"/>
                  </a:cubicBezTo>
                  <a:cubicBezTo>
                    <a:pt x="2161" y="21"/>
                    <a:pt x="2160" y="19"/>
                    <a:pt x="2171" y="18"/>
                  </a:cubicBezTo>
                  <a:cubicBezTo>
                    <a:pt x="2172" y="20"/>
                    <a:pt x="2163" y="22"/>
                    <a:pt x="2170" y="22"/>
                  </a:cubicBezTo>
                  <a:cubicBezTo>
                    <a:pt x="2172" y="24"/>
                    <a:pt x="2179" y="27"/>
                    <a:pt x="2193" y="25"/>
                  </a:cubicBezTo>
                  <a:cubicBezTo>
                    <a:pt x="2194" y="25"/>
                    <a:pt x="2198" y="25"/>
                    <a:pt x="2202" y="24"/>
                  </a:cubicBezTo>
                  <a:cubicBezTo>
                    <a:pt x="2202" y="25"/>
                    <a:pt x="2201" y="25"/>
                    <a:pt x="2201" y="25"/>
                  </a:cubicBezTo>
                  <a:cubicBezTo>
                    <a:pt x="2210" y="26"/>
                    <a:pt x="2210" y="26"/>
                    <a:pt x="2210" y="26"/>
                  </a:cubicBezTo>
                  <a:cubicBezTo>
                    <a:pt x="2202" y="28"/>
                    <a:pt x="2194" y="25"/>
                    <a:pt x="2186" y="27"/>
                  </a:cubicBezTo>
                  <a:cubicBezTo>
                    <a:pt x="2185" y="29"/>
                    <a:pt x="2185" y="29"/>
                    <a:pt x="2185" y="29"/>
                  </a:cubicBezTo>
                  <a:cubicBezTo>
                    <a:pt x="2179" y="29"/>
                    <a:pt x="2170" y="30"/>
                    <a:pt x="2166" y="31"/>
                  </a:cubicBezTo>
                  <a:cubicBezTo>
                    <a:pt x="2176" y="32"/>
                    <a:pt x="2178" y="31"/>
                    <a:pt x="2189" y="31"/>
                  </a:cubicBezTo>
                  <a:cubicBezTo>
                    <a:pt x="2190" y="32"/>
                    <a:pt x="2183" y="33"/>
                    <a:pt x="2181" y="33"/>
                  </a:cubicBezTo>
                  <a:cubicBezTo>
                    <a:pt x="2183" y="32"/>
                    <a:pt x="2183" y="32"/>
                    <a:pt x="2183" y="32"/>
                  </a:cubicBezTo>
                  <a:cubicBezTo>
                    <a:pt x="2170" y="30"/>
                    <a:pt x="2164" y="34"/>
                    <a:pt x="2148" y="34"/>
                  </a:cubicBezTo>
                  <a:cubicBezTo>
                    <a:pt x="2146" y="34"/>
                    <a:pt x="2147" y="34"/>
                    <a:pt x="2148" y="33"/>
                  </a:cubicBezTo>
                  <a:cubicBezTo>
                    <a:pt x="2135" y="35"/>
                    <a:pt x="2122" y="32"/>
                    <a:pt x="2110" y="35"/>
                  </a:cubicBezTo>
                  <a:cubicBezTo>
                    <a:pt x="2114" y="34"/>
                    <a:pt x="2114" y="34"/>
                    <a:pt x="2114" y="34"/>
                  </a:cubicBezTo>
                  <a:cubicBezTo>
                    <a:pt x="2106" y="35"/>
                    <a:pt x="2089" y="37"/>
                    <a:pt x="2072" y="39"/>
                  </a:cubicBezTo>
                  <a:cubicBezTo>
                    <a:pt x="2072" y="40"/>
                    <a:pt x="2072" y="40"/>
                    <a:pt x="2072" y="40"/>
                  </a:cubicBezTo>
                  <a:cubicBezTo>
                    <a:pt x="2074" y="40"/>
                    <a:pt x="2068" y="40"/>
                    <a:pt x="2065" y="40"/>
                  </a:cubicBezTo>
                  <a:cubicBezTo>
                    <a:pt x="2065" y="40"/>
                    <a:pt x="2065" y="40"/>
                    <a:pt x="2065" y="40"/>
                  </a:cubicBezTo>
                  <a:cubicBezTo>
                    <a:pt x="2056" y="41"/>
                    <a:pt x="2048" y="42"/>
                    <a:pt x="2042" y="43"/>
                  </a:cubicBezTo>
                  <a:cubicBezTo>
                    <a:pt x="2044" y="43"/>
                    <a:pt x="2046" y="43"/>
                    <a:pt x="2050" y="44"/>
                  </a:cubicBezTo>
                  <a:cubicBezTo>
                    <a:pt x="2052" y="43"/>
                    <a:pt x="2067" y="43"/>
                    <a:pt x="2065" y="41"/>
                  </a:cubicBezTo>
                  <a:cubicBezTo>
                    <a:pt x="2072" y="43"/>
                    <a:pt x="2084" y="41"/>
                    <a:pt x="2089" y="41"/>
                  </a:cubicBezTo>
                  <a:cubicBezTo>
                    <a:pt x="2079" y="40"/>
                    <a:pt x="2095" y="39"/>
                    <a:pt x="2097" y="38"/>
                  </a:cubicBezTo>
                  <a:cubicBezTo>
                    <a:pt x="2100" y="40"/>
                    <a:pt x="2111" y="38"/>
                    <a:pt x="2110" y="40"/>
                  </a:cubicBezTo>
                  <a:cubicBezTo>
                    <a:pt x="2112" y="40"/>
                    <a:pt x="2105" y="39"/>
                    <a:pt x="2101" y="40"/>
                  </a:cubicBezTo>
                  <a:cubicBezTo>
                    <a:pt x="2091" y="42"/>
                    <a:pt x="2119" y="41"/>
                    <a:pt x="2107" y="43"/>
                  </a:cubicBezTo>
                  <a:cubicBezTo>
                    <a:pt x="2123" y="42"/>
                    <a:pt x="2143" y="42"/>
                    <a:pt x="2159" y="41"/>
                  </a:cubicBezTo>
                  <a:cubicBezTo>
                    <a:pt x="2150" y="40"/>
                    <a:pt x="2150" y="40"/>
                    <a:pt x="2150" y="40"/>
                  </a:cubicBezTo>
                  <a:cubicBezTo>
                    <a:pt x="2157" y="40"/>
                    <a:pt x="2174" y="40"/>
                    <a:pt x="2176" y="41"/>
                  </a:cubicBezTo>
                  <a:cubicBezTo>
                    <a:pt x="2170" y="41"/>
                    <a:pt x="2164" y="41"/>
                    <a:pt x="2157" y="41"/>
                  </a:cubicBezTo>
                  <a:cubicBezTo>
                    <a:pt x="2157" y="43"/>
                    <a:pt x="2174" y="41"/>
                    <a:pt x="2174" y="42"/>
                  </a:cubicBezTo>
                  <a:cubicBezTo>
                    <a:pt x="2194" y="39"/>
                    <a:pt x="2194" y="39"/>
                    <a:pt x="2194" y="39"/>
                  </a:cubicBezTo>
                  <a:cubicBezTo>
                    <a:pt x="2185" y="39"/>
                    <a:pt x="2185" y="39"/>
                    <a:pt x="2185" y="39"/>
                  </a:cubicBezTo>
                  <a:cubicBezTo>
                    <a:pt x="2191" y="37"/>
                    <a:pt x="2209" y="39"/>
                    <a:pt x="2222" y="39"/>
                  </a:cubicBezTo>
                  <a:cubicBezTo>
                    <a:pt x="2215" y="42"/>
                    <a:pt x="2202" y="39"/>
                    <a:pt x="2188" y="41"/>
                  </a:cubicBezTo>
                  <a:cubicBezTo>
                    <a:pt x="2178" y="42"/>
                    <a:pt x="2194" y="43"/>
                    <a:pt x="2185" y="44"/>
                  </a:cubicBezTo>
                  <a:cubicBezTo>
                    <a:pt x="2187" y="45"/>
                    <a:pt x="2194" y="45"/>
                    <a:pt x="2197" y="44"/>
                  </a:cubicBezTo>
                  <a:cubicBezTo>
                    <a:pt x="2201" y="44"/>
                    <a:pt x="2201" y="44"/>
                    <a:pt x="2201" y="44"/>
                  </a:cubicBezTo>
                  <a:cubicBezTo>
                    <a:pt x="2192" y="47"/>
                    <a:pt x="2172" y="46"/>
                    <a:pt x="2160" y="49"/>
                  </a:cubicBezTo>
                  <a:cubicBezTo>
                    <a:pt x="2161" y="48"/>
                    <a:pt x="2162" y="48"/>
                    <a:pt x="2162" y="48"/>
                  </a:cubicBezTo>
                  <a:cubicBezTo>
                    <a:pt x="2152" y="47"/>
                    <a:pt x="2142" y="47"/>
                    <a:pt x="2132" y="48"/>
                  </a:cubicBezTo>
                  <a:cubicBezTo>
                    <a:pt x="2137" y="48"/>
                    <a:pt x="2139" y="48"/>
                    <a:pt x="2142" y="48"/>
                  </a:cubicBezTo>
                  <a:cubicBezTo>
                    <a:pt x="2143" y="48"/>
                    <a:pt x="2134" y="48"/>
                    <a:pt x="2130" y="49"/>
                  </a:cubicBezTo>
                  <a:cubicBezTo>
                    <a:pt x="2139" y="50"/>
                    <a:pt x="2132" y="51"/>
                    <a:pt x="2137" y="51"/>
                  </a:cubicBezTo>
                  <a:cubicBezTo>
                    <a:pt x="2132" y="52"/>
                    <a:pt x="2127" y="52"/>
                    <a:pt x="2120" y="51"/>
                  </a:cubicBezTo>
                  <a:cubicBezTo>
                    <a:pt x="2116" y="50"/>
                    <a:pt x="2123" y="50"/>
                    <a:pt x="2122" y="49"/>
                  </a:cubicBezTo>
                  <a:cubicBezTo>
                    <a:pt x="2115" y="49"/>
                    <a:pt x="2111" y="46"/>
                    <a:pt x="2100" y="48"/>
                  </a:cubicBezTo>
                  <a:cubicBezTo>
                    <a:pt x="2115" y="48"/>
                    <a:pt x="2097" y="51"/>
                    <a:pt x="2092" y="52"/>
                  </a:cubicBezTo>
                  <a:cubicBezTo>
                    <a:pt x="2094" y="52"/>
                    <a:pt x="2094" y="52"/>
                    <a:pt x="2094" y="52"/>
                  </a:cubicBezTo>
                  <a:cubicBezTo>
                    <a:pt x="2090" y="53"/>
                    <a:pt x="2086" y="53"/>
                    <a:pt x="2083" y="52"/>
                  </a:cubicBezTo>
                  <a:cubicBezTo>
                    <a:pt x="2088" y="51"/>
                    <a:pt x="2094" y="52"/>
                    <a:pt x="2092" y="50"/>
                  </a:cubicBezTo>
                  <a:cubicBezTo>
                    <a:pt x="2089" y="50"/>
                    <a:pt x="2085" y="50"/>
                    <a:pt x="2080" y="51"/>
                  </a:cubicBezTo>
                  <a:cubicBezTo>
                    <a:pt x="2084" y="50"/>
                    <a:pt x="2084" y="50"/>
                    <a:pt x="2084" y="50"/>
                  </a:cubicBezTo>
                  <a:cubicBezTo>
                    <a:pt x="2065" y="50"/>
                    <a:pt x="2065" y="50"/>
                    <a:pt x="2065" y="50"/>
                  </a:cubicBezTo>
                  <a:cubicBezTo>
                    <a:pt x="2062" y="51"/>
                    <a:pt x="2057" y="53"/>
                    <a:pt x="2054" y="55"/>
                  </a:cubicBezTo>
                  <a:cubicBezTo>
                    <a:pt x="2049" y="54"/>
                    <a:pt x="2043" y="55"/>
                    <a:pt x="2039" y="55"/>
                  </a:cubicBezTo>
                  <a:cubicBezTo>
                    <a:pt x="2041" y="55"/>
                    <a:pt x="2041" y="55"/>
                    <a:pt x="2041" y="55"/>
                  </a:cubicBezTo>
                  <a:cubicBezTo>
                    <a:pt x="2032" y="54"/>
                    <a:pt x="2013" y="55"/>
                    <a:pt x="2012" y="56"/>
                  </a:cubicBezTo>
                  <a:cubicBezTo>
                    <a:pt x="2006" y="55"/>
                    <a:pt x="2055" y="48"/>
                    <a:pt x="2012" y="49"/>
                  </a:cubicBezTo>
                  <a:cubicBezTo>
                    <a:pt x="1995" y="49"/>
                    <a:pt x="2001" y="53"/>
                    <a:pt x="1992" y="55"/>
                  </a:cubicBezTo>
                  <a:cubicBezTo>
                    <a:pt x="1992" y="55"/>
                    <a:pt x="1993" y="54"/>
                    <a:pt x="1992" y="54"/>
                  </a:cubicBezTo>
                  <a:cubicBezTo>
                    <a:pt x="1985" y="54"/>
                    <a:pt x="1984" y="55"/>
                    <a:pt x="1978" y="56"/>
                  </a:cubicBezTo>
                  <a:cubicBezTo>
                    <a:pt x="1982" y="56"/>
                    <a:pt x="1988" y="56"/>
                    <a:pt x="1990" y="56"/>
                  </a:cubicBezTo>
                  <a:cubicBezTo>
                    <a:pt x="1988" y="57"/>
                    <a:pt x="1976" y="56"/>
                    <a:pt x="1970" y="57"/>
                  </a:cubicBezTo>
                  <a:cubicBezTo>
                    <a:pt x="1977" y="54"/>
                    <a:pt x="1956" y="56"/>
                    <a:pt x="1962" y="55"/>
                  </a:cubicBezTo>
                  <a:cubicBezTo>
                    <a:pt x="1948" y="53"/>
                    <a:pt x="1932" y="55"/>
                    <a:pt x="1925" y="57"/>
                  </a:cubicBezTo>
                  <a:cubicBezTo>
                    <a:pt x="1915" y="54"/>
                    <a:pt x="1908" y="57"/>
                    <a:pt x="1892" y="56"/>
                  </a:cubicBezTo>
                  <a:cubicBezTo>
                    <a:pt x="1895" y="56"/>
                    <a:pt x="1899" y="55"/>
                    <a:pt x="1902" y="56"/>
                  </a:cubicBezTo>
                  <a:cubicBezTo>
                    <a:pt x="1911" y="54"/>
                    <a:pt x="1886" y="55"/>
                    <a:pt x="1900" y="53"/>
                  </a:cubicBezTo>
                  <a:cubicBezTo>
                    <a:pt x="1897" y="53"/>
                    <a:pt x="1900" y="54"/>
                    <a:pt x="1903" y="54"/>
                  </a:cubicBezTo>
                  <a:cubicBezTo>
                    <a:pt x="1908" y="53"/>
                    <a:pt x="1913" y="53"/>
                    <a:pt x="1912" y="52"/>
                  </a:cubicBezTo>
                  <a:cubicBezTo>
                    <a:pt x="1899" y="50"/>
                    <a:pt x="1899" y="50"/>
                    <a:pt x="1899" y="50"/>
                  </a:cubicBezTo>
                  <a:cubicBezTo>
                    <a:pt x="1903" y="49"/>
                    <a:pt x="1903" y="49"/>
                    <a:pt x="1903" y="49"/>
                  </a:cubicBezTo>
                  <a:cubicBezTo>
                    <a:pt x="1884" y="47"/>
                    <a:pt x="1884" y="47"/>
                    <a:pt x="1884" y="47"/>
                  </a:cubicBezTo>
                  <a:cubicBezTo>
                    <a:pt x="1883" y="47"/>
                    <a:pt x="1885" y="48"/>
                    <a:pt x="1886" y="48"/>
                  </a:cubicBezTo>
                  <a:cubicBezTo>
                    <a:pt x="1864" y="47"/>
                    <a:pt x="1838" y="48"/>
                    <a:pt x="1818" y="48"/>
                  </a:cubicBezTo>
                  <a:cubicBezTo>
                    <a:pt x="1815" y="54"/>
                    <a:pt x="1770" y="51"/>
                    <a:pt x="1754" y="54"/>
                  </a:cubicBezTo>
                  <a:cubicBezTo>
                    <a:pt x="1758" y="52"/>
                    <a:pt x="1761" y="50"/>
                    <a:pt x="1758" y="48"/>
                  </a:cubicBezTo>
                  <a:cubicBezTo>
                    <a:pt x="1761" y="48"/>
                    <a:pt x="1769" y="46"/>
                    <a:pt x="1777" y="46"/>
                  </a:cubicBezTo>
                  <a:cubicBezTo>
                    <a:pt x="1778" y="47"/>
                    <a:pt x="1788" y="48"/>
                    <a:pt x="1782" y="49"/>
                  </a:cubicBezTo>
                  <a:cubicBezTo>
                    <a:pt x="1804" y="49"/>
                    <a:pt x="1779" y="47"/>
                    <a:pt x="1785" y="45"/>
                  </a:cubicBezTo>
                  <a:cubicBezTo>
                    <a:pt x="1761" y="45"/>
                    <a:pt x="1746" y="49"/>
                    <a:pt x="1731" y="50"/>
                  </a:cubicBezTo>
                  <a:cubicBezTo>
                    <a:pt x="1730" y="49"/>
                    <a:pt x="1730" y="49"/>
                    <a:pt x="1730" y="49"/>
                  </a:cubicBezTo>
                  <a:cubicBezTo>
                    <a:pt x="1718" y="50"/>
                    <a:pt x="1718" y="50"/>
                    <a:pt x="1718" y="50"/>
                  </a:cubicBezTo>
                  <a:cubicBezTo>
                    <a:pt x="1728" y="51"/>
                    <a:pt x="1728" y="54"/>
                    <a:pt x="1715" y="53"/>
                  </a:cubicBezTo>
                  <a:cubicBezTo>
                    <a:pt x="1717" y="53"/>
                    <a:pt x="1717" y="53"/>
                    <a:pt x="1717" y="53"/>
                  </a:cubicBezTo>
                  <a:cubicBezTo>
                    <a:pt x="1710" y="51"/>
                    <a:pt x="1695" y="53"/>
                    <a:pt x="1684" y="53"/>
                  </a:cubicBezTo>
                  <a:cubicBezTo>
                    <a:pt x="1676" y="55"/>
                    <a:pt x="1676" y="55"/>
                    <a:pt x="1676" y="55"/>
                  </a:cubicBezTo>
                  <a:cubicBezTo>
                    <a:pt x="1665" y="54"/>
                    <a:pt x="1665" y="51"/>
                    <a:pt x="1661" y="49"/>
                  </a:cubicBezTo>
                  <a:cubicBezTo>
                    <a:pt x="1644" y="49"/>
                    <a:pt x="1634" y="51"/>
                    <a:pt x="1622" y="53"/>
                  </a:cubicBezTo>
                  <a:cubicBezTo>
                    <a:pt x="1616" y="52"/>
                    <a:pt x="1590" y="51"/>
                    <a:pt x="1604" y="50"/>
                  </a:cubicBezTo>
                  <a:cubicBezTo>
                    <a:pt x="1588" y="51"/>
                    <a:pt x="1592" y="59"/>
                    <a:pt x="1565" y="54"/>
                  </a:cubicBezTo>
                  <a:cubicBezTo>
                    <a:pt x="1572" y="53"/>
                    <a:pt x="1572" y="53"/>
                    <a:pt x="1572" y="53"/>
                  </a:cubicBezTo>
                  <a:cubicBezTo>
                    <a:pt x="1546" y="53"/>
                    <a:pt x="1510" y="56"/>
                    <a:pt x="1498" y="55"/>
                  </a:cubicBezTo>
                  <a:cubicBezTo>
                    <a:pt x="1507" y="49"/>
                    <a:pt x="1466" y="49"/>
                    <a:pt x="1461" y="44"/>
                  </a:cubicBezTo>
                  <a:cubicBezTo>
                    <a:pt x="1463" y="45"/>
                    <a:pt x="1453" y="46"/>
                    <a:pt x="1452" y="46"/>
                  </a:cubicBezTo>
                  <a:cubicBezTo>
                    <a:pt x="1450" y="46"/>
                    <a:pt x="1446" y="45"/>
                    <a:pt x="1442" y="46"/>
                  </a:cubicBezTo>
                  <a:cubicBezTo>
                    <a:pt x="1452" y="47"/>
                    <a:pt x="1435" y="52"/>
                    <a:pt x="1454" y="50"/>
                  </a:cubicBezTo>
                  <a:cubicBezTo>
                    <a:pt x="1445" y="53"/>
                    <a:pt x="1432" y="56"/>
                    <a:pt x="1411" y="56"/>
                  </a:cubicBezTo>
                  <a:cubicBezTo>
                    <a:pt x="1411" y="53"/>
                    <a:pt x="1411" y="53"/>
                    <a:pt x="1411" y="53"/>
                  </a:cubicBezTo>
                  <a:cubicBezTo>
                    <a:pt x="1428" y="54"/>
                    <a:pt x="1428" y="54"/>
                    <a:pt x="1428" y="54"/>
                  </a:cubicBezTo>
                  <a:cubicBezTo>
                    <a:pt x="1426" y="52"/>
                    <a:pt x="1435" y="53"/>
                    <a:pt x="1439" y="52"/>
                  </a:cubicBezTo>
                  <a:cubicBezTo>
                    <a:pt x="1408" y="51"/>
                    <a:pt x="1443" y="47"/>
                    <a:pt x="1411" y="47"/>
                  </a:cubicBezTo>
                  <a:cubicBezTo>
                    <a:pt x="1408" y="49"/>
                    <a:pt x="1410" y="48"/>
                    <a:pt x="1402" y="49"/>
                  </a:cubicBezTo>
                  <a:cubicBezTo>
                    <a:pt x="1405" y="49"/>
                    <a:pt x="1406" y="47"/>
                    <a:pt x="1400" y="47"/>
                  </a:cubicBezTo>
                  <a:cubicBezTo>
                    <a:pt x="1394" y="49"/>
                    <a:pt x="1394" y="49"/>
                    <a:pt x="1394" y="49"/>
                  </a:cubicBezTo>
                  <a:cubicBezTo>
                    <a:pt x="1383" y="45"/>
                    <a:pt x="1412" y="46"/>
                    <a:pt x="1403" y="44"/>
                  </a:cubicBezTo>
                  <a:cubicBezTo>
                    <a:pt x="1415" y="42"/>
                    <a:pt x="1436" y="41"/>
                    <a:pt x="1432" y="39"/>
                  </a:cubicBezTo>
                  <a:cubicBezTo>
                    <a:pt x="1412" y="38"/>
                    <a:pt x="1414" y="44"/>
                    <a:pt x="1393" y="43"/>
                  </a:cubicBezTo>
                  <a:cubicBezTo>
                    <a:pt x="1391" y="41"/>
                    <a:pt x="1391" y="41"/>
                    <a:pt x="1391" y="41"/>
                  </a:cubicBezTo>
                  <a:cubicBezTo>
                    <a:pt x="1384" y="42"/>
                    <a:pt x="1383" y="44"/>
                    <a:pt x="1378" y="45"/>
                  </a:cubicBezTo>
                  <a:cubicBezTo>
                    <a:pt x="1378" y="44"/>
                    <a:pt x="1376" y="44"/>
                    <a:pt x="1371" y="44"/>
                  </a:cubicBezTo>
                  <a:cubicBezTo>
                    <a:pt x="1359" y="47"/>
                    <a:pt x="1351" y="47"/>
                    <a:pt x="1339" y="50"/>
                  </a:cubicBezTo>
                  <a:cubicBezTo>
                    <a:pt x="1370" y="48"/>
                    <a:pt x="1365" y="52"/>
                    <a:pt x="1397" y="50"/>
                  </a:cubicBezTo>
                  <a:cubicBezTo>
                    <a:pt x="1392" y="51"/>
                    <a:pt x="1370" y="52"/>
                    <a:pt x="1368" y="55"/>
                  </a:cubicBezTo>
                  <a:cubicBezTo>
                    <a:pt x="1369" y="52"/>
                    <a:pt x="1369" y="52"/>
                    <a:pt x="1369" y="52"/>
                  </a:cubicBezTo>
                  <a:cubicBezTo>
                    <a:pt x="1358" y="54"/>
                    <a:pt x="1348" y="55"/>
                    <a:pt x="1335" y="54"/>
                  </a:cubicBezTo>
                  <a:cubicBezTo>
                    <a:pt x="1343" y="53"/>
                    <a:pt x="1343" y="53"/>
                    <a:pt x="1343" y="53"/>
                  </a:cubicBezTo>
                  <a:cubicBezTo>
                    <a:pt x="1326" y="54"/>
                    <a:pt x="1315" y="50"/>
                    <a:pt x="1301" y="53"/>
                  </a:cubicBezTo>
                  <a:cubicBezTo>
                    <a:pt x="1306" y="53"/>
                    <a:pt x="1310" y="53"/>
                    <a:pt x="1313" y="53"/>
                  </a:cubicBezTo>
                  <a:cubicBezTo>
                    <a:pt x="1304" y="54"/>
                    <a:pt x="1293" y="54"/>
                    <a:pt x="1283" y="53"/>
                  </a:cubicBezTo>
                  <a:cubicBezTo>
                    <a:pt x="1264" y="57"/>
                    <a:pt x="1264" y="57"/>
                    <a:pt x="1264" y="57"/>
                  </a:cubicBezTo>
                  <a:cubicBezTo>
                    <a:pt x="1264" y="56"/>
                    <a:pt x="1251" y="56"/>
                    <a:pt x="1257" y="54"/>
                  </a:cubicBezTo>
                  <a:cubicBezTo>
                    <a:pt x="1243" y="52"/>
                    <a:pt x="1236" y="55"/>
                    <a:pt x="1228" y="56"/>
                  </a:cubicBezTo>
                  <a:cubicBezTo>
                    <a:pt x="1214" y="54"/>
                    <a:pt x="1241" y="55"/>
                    <a:pt x="1242" y="52"/>
                  </a:cubicBezTo>
                  <a:cubicBezTo>
                    <a:pt x="1222" y="51"/>
                    <a:pt x="1201" y="52"/>
                    <a:pt x="1190" y="54"/>
                  </a:cubicBezTo>
                  <a:cubicBezTo>
                    <a:pt x="1194" y="54"/>
                    <a:pt x="1196" y="55"/>
                    <a:pt x="1195" y="55"/>
                  </a:cubicBezTo>
                  <a:cubicBezTo>
                    <a:pt x="1195" y="54"/>
                    <a:pt x="1187" y="55"/>
                    <a:pt x="1182" y="55"/>
                  </a:cubicBezTo>
                  <a:cubicBezTo>
                    <a:pt x="1179" y="56"/>
                    <a:pt x="1179" y="56"/>
                    <a:pt x="1179" y="56"/>
                  </a:cubicBezTo>
                  <a:cubicBezTo>
                    <a:pt x="1172" y="55"/>
                    <a:pt x="1173" y="54"/>
                    <a:pt x="1179" y="53"/>
                  </a:cubicBezTo>
                  <a:cubicBezTo>
                    <a:pt x="1172" y="53"/>
                    <a:pt x="1163" y="56"/>
                    <a:pt x="1156" y="54"/>
                  </a:cubicBezTo>
                  <a:cubicBezTo>
                    <a:pt x="1168" y="52"/>
                    <a:pt x="1184" y="53"/>
                    <a:pt x="1190" y="52"/>
                  </a:cubicBezTo>
                  <a:cubicBezTo>
                    <a:pt x="1165" y="54"/>
                    <a:pt x="1164" y="48"/>
                    <a:pt x="1132" y="50"/>
                  </a:cubicBezTo>
                  <a:cubicBezTo>
                    <a:pt x="1131" y="49"/>
                    <a:pt x="1137" y="48"/>
                    <a:pt x="1131" y="48"/>
                  </a:cubicBezTo>
                  <a:cubicBezTo>
                    <a:pt x="1116" y="49"/>
                    <a:pt x="1127" y="51"/>
                    <a:pt x="1122" y="52"/>
                  </a:cubicBezTo>
                  <a:cubicBezTo>
                    <a:pt x="1134" y="52"/>
                    <a:pt x="1139" y="52"/>
                    <a:pt x="1145" y="54"/>
                  </a:cubicBezTo>
                  <a:cubicBezTo>
                    <a:pt x="1142" y="55"/>
                    <a:pt x="1142" y="55"/>
                    <a:pt x="1142" y="55"/>
                  </a:cubicBezTo>
                  <a:cubicBezTo>
                    <a:pt x="1142" y="55"/>
                    <a:pt x="1135" y="55"/>
                    <a:pt x="1133" y="54"/>
                  </a:cubicBezTo>
                  <a:cubicBezTo>
                    <a:pt x="1131" y="56"/>
                    <a:pt x="1131" y="56"/>
                    <a:pt x="1131" y="56"/>
                  </a:cubicBezTo>
                  <a:cubicBezTo>
                    <a:pt x="1132" y="54"/>
                    <a:pt x="1121" y="52"/>
                    <a:pt x="1112" y="53"/>
                  </a:cubicBezTo>
                  <a:cubicBezTo>
                    <a:pt x="1121" y="55"/>
                    <a:pt x="1118" y="55"/>
                    <a:pt x="1121" y="57"/>
                  </a:cubicBezTo>
                  <a:cubicBezTo>
                    <a:pt x="1108" y="60"/>
                    <a:pt x="1107" y="55"/>
                    <a:pt x="1093" y="58"/>
                  </a:cubicBezTo>
                  <a:cubicBezTo>
                    <a:pt x="1094" y="57"/>
                    <a:pt x="1106" y="56"/>
                    <a:pt x="1095" y="56"/>
                  </a:cubicBezTo>
                  <a:cubicBezTo>
                    <a:pt x="1087" y="55"/>
                    <a:pt x="1088" y="57"/>
                    <a:pt x="1082" y="58"/>
                  </a:cubicBezTo>
                  <a:cubicBezTo>
                    <a:pt x="1089" y="56"/>
                    <a:pt x="1087" y="54"/>
                    <a:pt x="1094" y="52"/>
                  </a:cubicBezTo>
                  <a:cubicBezTo>
                    <a:pt x="1109" y="52"/>
                    <a:pt x="1100" y="52"/>
                    <a:pt x="1115" y="51"/>
                  </a:cubicBezTo>
                  <a:cubicBezTo>
                    <a:pt x="1103" y="49"/>
                    <a:pt x="1103" y="49"/>
                    <a:pt x="1103" y="49"/>
                  </a:cubicBezTo>
                  <a:cubicBezTo>
                    <a:pt x="1116" y="49"/>
                    <a:pt x="1112" y="47"/>
                    <a:pt x="1113" y="46"/>
                  </a:cubicBezTo>
                  <a:cubicBezTo>
                    <a:pt x="1091" y="44"/>
                    <a:pt x="1096" y="49"/>
                    <a:pt x="1082" y="49"/>
                  </a:cubicBezTo>
                  <a:cubicBezTo>
                    <a:pt x="1075" y="50"/>
                    <a:pt x="1095" y="49"/>
                    <a:pt x="1085" y="51"/>
                  </a:cubicBezTo>
                  <a:cubicBezTo>
                    <a:pt x="1071" y="50"/>
                    <a:pt x="1082" y="52"/>
                    <a:pt x="1066" y="53"/>
                  </a:cubicBezTo>
                  <a:cubicBezTo>
                    <a:pt x="1069" y="52"/>
                    <a:pt x="1069" y="52"/>
                    <a:pt x="1069" y="52"/>
                  </a:cubicBezTo>
                  <a:cubicBezTo>
                    <a:pt x="1064" y="51"/>
                    <a:pt x="1060" y="52"/>
                    <a:pt x="1055" y="52"/>
                  </a:cubicBezTo>
                  <a:cubicBezTo>
                    <a:pt x="1049" y="53"/>
                    <a:pt x="1061" y="60"/>
                    <a:pt x="1037" y="60"/>
                  </a:cubicBezTo>
                  <a:cubicBezTo>
                    <a:pt x="1038" y="59"/>
                    <a:pt x="1039" y="59"/>
                    <a:pt x="1039" y="59"/>
                  </a:cubicBezTo>
                  <a:cubicBezTo>
                    <a:pt x="1062" y="41"/>
                    <a:pt x="1062" y="41"/>
                    <a:pt x="1062" y="41"/>
                  </a:cubicBezTo>
                  <a:cubicBezTo>
                    <a:pt x="1038" y="41"/>
                    <a:pt x="1010" y="41"/>
                    <a:pt x="981" y="39"/>
                  </a:cubicBezTo>
                  <a:cubicBezTo>
                    <a:pt x="975" y="36"/>
                    <a:pt x="1002" y="37"/>
                    <a:pt x="1000" y="35"/>
                  </a:cubicBezTo>
                  <a:cubicBezTo>
                    <a:pt x="1013" y="36"/>
                    <a:pt x="1013" y="36"/>
                    <a:pt x="1013" y="36"/>
                  </a:cubicBezTo>
                  <a:cubicBezTo>
                    <a:pt x="1012" y="37"/>
                    <a:pt x="986" y="36"/>
                    <a:pt x="997" y="39"/>
                  </a:cubicBezTo>
                  <a:cubicBezTo>
                    <a:pt x="1020" y="38"/>
                    <a:pt x="1030" y="39"/>
                    <a:pt x="1052" y="36"/>
                  </a:cubicBezTo>
                  <a:cubicBezTo>
                    <a:pt x="1045" y="33"/>
                    <a:pt x="1024" y="37"/>
                    <a:pt x="1010" y="34"/>
                  </a:cubicBezTo>
                  <a:cubicBezTo>
                    <a:pt x="1015" y="34"/>
                    <a:pt x="1020" y="34"/>
                    <a:pt x="1025" y="34"/>
                  </a:cubicBezTo>
                  <a:cubicBezTo>
                    <a:pt x="1012" y="33"/>
                    <a:pt x="998" y="33"/>
                    <a:pt x="983" y="32"/>
                  </a:cubicBezTo>
                  <a:cubicBezTo>
                    <a:pt x="980" y="33"/>
                    <a:pt x="980" y="33"/>
                    <a:pt x="980" y="33"/>
                  </a:cubicBezTo>
                  <a:cubicBezTo>
                    <a:pt x="990" y="33"/>
                    <a:pt x="997" y="34"/>
                    <a:pt x="998" y="34"/>
                  </a:cubicBezTo>
                  <a:cubicBezTo>
                    <a:pt x="984" y="34"/>
                    <a:pt x="973" y="35"/>
                    <a:pt x="972" y="38"/>
                  </a:cubicBezTo>
                  <a:cubicBezTo>
                    <a:pt x="974" y="38"/>
                    <a:pt x="974" y="38"/>
                    <a:pt x="974" y="38"/>
                  </a:cubicBezTo>
                  <a:cubicBezTo>
                    <a:pt x="969" y="39"/>
                    <a:pt x="969" y="39"/>
                    <a:pt x="969" y="39"/>
                  </a:cubicBezTo>
                  <a:cubicBezTo>
                    <a:pt x="966" y="39"/>
                    <a:pt x="963" y="38"/>
                    <a:pt x="960" y="38"/>
                  </a:cubicBezTo>
                  <a:close/>
                  <a:moveTo>
                    <a:pt x="90" y="38"/>
                  </a:moveTo>
                  <a:cubicBezTo>
                    <a:pt x="91" y="37"/>
                    <a:pt x="91" y="37"/>
                    <a:pt x="92" y="37"/>
                  </a:cubicBezTo>
                  <a:cubicBezTo>
                    <a:pt x="91" y="37"/>
                    <a:pt x="92" y="37"/>
                    <a:pt x="90" y="38"/>
                  </a:cubicBezTo>
                  <a:close/>
                  <a:moveTo>
                    <a:pt x="1223" y="30"/>
                  </a:moveTo>
                  <a:cubicBezTo>
                    <a:pt x="1205" y="29"/>
                    <a:pt x="1187" y="29"/>
                    <a:pt x="1170" y="29"/>
                  </a:cubicBezTo>
                  <a:cubicBezTo>
                    <a:pt x="1201" y="34"/>
                    <a:pt x="1223" y="37"/>
                    <a:pt x="1171" y="37"/>
                  </a:cubicBezTo>
                  <a:cubicBezTo>
                    <a:pt x="1167" y="38"/>
                    <a:pt x="1167" y="38"/>
                    <a:pt x="1167" y="38"/>
                  </a:cubicBezTo>
                  <a:cubicBezTo>
                    <a:pt x="1174" y="38"/>
                    <a:pt x="1186" y="38"/>
                    <a:pt x="1197" y="38"/>
                  </a:cubicBezTo>
                  <a:cubicBezTo>
                    <a:pt x="1201" y="37"/>
                    <a:pt x="1211" y="35"/>
                    <a:pt x="1219" y="33"/>
                  </a:cubicBezTo>
                  <a:cubicBezTo>
                    <a:pt x="1227" y="31"/>
                    <a:pt x="1234" y="29"/>
                    <a:pt x="1234" y="29"/>
                  </a:cubicBezTo>
                  <a:cubicBezTo>
                    <a:pt x="1231" y="28"/>
                    <a:pt x="1226" y="29"/>
                    <a:pt x="1221" y="29"/>
                  </a:cubicBezTo>
                  <a:lnTo>
                    <a:pt x="1223" y="30"/>
                  </a:lnTo>
                  <a:close/>
                  <a:moveTo>
                    <a:pt x="1236" y="38"/>
                  </a:moveTo>
                  <a:cubicBezTo>
                    <a:pt x="1246" y="39"/>
                    <a:pt x="1243" y="38"/>
                    <a:pt x="1245" y="37"/>
                  </a:cubicBezTo>
                  <a:cubicBezTo>
                    <a:pt x="1241" y="37"/>
                    <a:pt x="1238" y="37"/>
                    <a:pt x="1234" y="37"/>
                  </a:cubicBezTo>
                  <a:cubicBezTo>
                    <a:pt x="1236" y="37"/>
                    <a:pt x="1236" y="38"/>
                    <a:pt x="1236" y="38"/>
                  </a:cubicBezTo>
                  <a:close/>
                  <a:moveTo>
                    <a:pt x="1244" y="36"/>
                  </a:moveTo>
                  <a:cubicBezTo>
                    <a:pt x="1243" y="36"/>
                    <a:pt x="1242" y="36"/>
                    <a:pt x="1242" y="35"/>
                  </a:cubicBezTo>
                  <a:lnTo>
                    <a:pt x="1244" y="36"/>
                  </a:lnTo>
                  <a:close/>
                  <a:moveTo>
                    <a:pt x="1047" y="34"/>
                  </a:moveTo>
                  <a:cubicBezTo>
                    <a:pt x="1048" y="34"/>
                    <a:pt x="1048" y="34"/>
                    <a:pt x="1048" y="34"/>
                  </a:cubicBezTo>
                  <a:cubicBezTo>
                    <a:pt x="1046" y="34"/>
                    <a:pt x="1043" y="34"/>
                    <a:pt x="1041" y="34"/>
                  </a:cubicBezTo>
                  <a:cubicBezTo>
                    <a:pt x="1042" y="34"/>
                    <a:pt x="1044" y="34"/>
                    <a:pt x="1047" y="34"/>
                  </a:cubicBezTo>
                  <a:close/>
                  <a:moveTo>
                    <a:pt x="1068" y="37"/>
                  </a:moveTo>
                  <a:cubicBezTo>
                    <a:pt x="1070" y="35"/>
                    <a:pt x="1070" y="35"/>
                    <a:pt x="1070" y="35"/>
                  </a:cubicBezTo>
                  <a:cubicBezTo>
                    <a:pt x="1068" y="35"/>
                    <a:pt x="1066" y="35"/>
                    <a:pt x="1063" y="35"/>
                  </a:cubicBezTo>
                  <a:cubicBezTo>
                    <a:pt x="1064" y="36"/>
                    <a:pt x="1065" y="36"/>
                    <a:pt x="1068" y="37"/>
                  </a:cubicBezTo>
                  <a:close/>
                  <a:moveTo>
                    <a:pt x="1134" y="43"/>
                  </a:moveTo>
                  <a:cubicBezTo>
                    <a:pt x="1138" y="41"/>
                    <a:pt x="1152" y="41"/>
                    <a:pt x="1153" y="38"/>
                  </a:cubicBezTo>
                  <a:cubicBezTo>
                    <a:pt x="1154" y="37"/>
                    <a:pt x="1151" y="37"/>
                    <a:pt x="1148" y="37"/>
                  </a:cubicBezTo>
                  <a:cubicBezTo>
                    <a:pt x="1144" y="37"/>
                    <a:pt x="1140" y="37"/>
                    <a:pt x="1136" y="37"/>
                  </a:cubicBezTo>
                  <a:cubicBezTo>
                    <a:pt x="1136" y="37"/>
                    <a:pt x="1135" y="37"/>
                    <a:pt x="1133" y="38"/>
                  </a:cubicBezTo>
                  <a:cubicBezTo>
                    <a:pt x="1137" y="38"/>
                    <a:pt x="1140" y="39"/>
                    <a:pt x="1139" y="40"/>
                  </a:cubicBezTo>
                  <a:cubicBezTo>
                    <a:pt x="1128" y="37"/>
                    <a:pt x="1129" y="43"/>
                    <a:pt x="1118" y="42"/>
                  </a:cubicBezTo>
                  <a:cubicBezTo>
                    <a:pt x="1114" y="44"/>
                    <a:pt x="1130" y="44"/>
                    <a:pt x="1134" y="43"/>
                  </a:cubicBezTo>
                  <a:close/>
                  <a:moveTo>
                    <a:pt x="2013" y="36"/>
                  </a:moveTo>
                  <a:cubicBezTo>
                    <a:pt x="2013" y="36"/>
                    <a:pt x="2014" y="37"/>
                    <a:pt x="2016" y="38"/>
                  </a:cubicBezTo>
                  <a:cubicBezTo>
                    <a:pt x="2008" y="39"/>
                    <a:pt x="2008" y="39"/>
                    <a:pt x="2008" y="39"/>
                  </a:cubicBezTo>
                  <a:cubicBezTo>
                    <a:pt x="1994" y="38"/>
                    <a:pt x="1982" y="35"/>
                    <a:pt x="1969" y="38"/>
                  </a:cubicBezTo>
                  <a:cubicBezTo>
                    <a:pt x="1963" y="37"/>
                    <a:pt x="1960" y="36"/>
                    <a:pt x="1957" y="34"/>
                  </a:cubicBezTo>
                  <a:cubicBezTo>
                    <a:pt x="1960" y="34"/>
                    <a:pt x="1962" y="34"/>
                    <a:pt x="1965" y="35"/>
                  </a:cubicBezTo>
                  <a:cubicBezTo>
                    <a:pt x="2001" y="30"/>
                    <a:pt x="1984" y="39"/>
                    <a:pt x="2013" y="36"/>
                  </a:cubicBezTo>
                  <a:close/>
                  <a:moveTo>
                    <a:pt x="1848" y="32"/>
                  </a:moveTo>
                  <a:cubicBezTo>
                    <a:pt x="1849" y="32"/>
                    <a:pt x="1850" y="31"/>
                    <a:pt x="1850" y="31"/>
                  </a:cubicBezTo>
                  <a:cubicBezTo>
                    <a:pt x="1818" y="36"/>
                    <a:pt x="1791" y="37"/>
                    <a:pt x="1774" y="37"/>
                  </a:cubicBezTo>
                  <a:cubicBezTo>
                    <a:pt x="1777" y="39"/>
                    <a:pt x="1793" y="40"/>
                    <a:pt x="1800" y="41"/>
                  </a:cubicBezTo>
                  <a:cubicBezTo>
                    <a:pt x="1794" y="43"/>
                    <a:pt x="1794" y="43"/>
                    <a:pt x="1794" y="43"/>
                  </a:cubicBezTo>
                  <a:cubicBezTo>
                    <a:pt x="1790" y="42"/>
                    <a:pt x="1790" y="42"/>
                    <a:pt x="1790" y="42"/>
                  </a:cubicBezTo>
                  <a:cubicBezTo>
                    <a:pt x="1778" y="43"/>
                    <a:pt x="1778" y="43"/>
                    <a:pt x="1778" y="43"/>
                  </a:cubicBezTo>
                  <a:cubicBezTo>
                    <a:pt x="1781" y="45"/>
                    <a:pt x="1790" y="45"/>
                    <a:pt x="1797" y="46"/>
                  </a:cubicBezTo>
                  <a:cubicBezTo>
                    <a:pt x="1797" y="45"/>
                    <a:pt x="1817" y="43"/>
                    <a:pt x="1822" y="41"/>
                  </a:cubicBezTo>
                  <a:cubicBezTo>
                    <a:pt x="1807" y="40"/>
                    <a:pt x="1807" y="40"/>
                    <a:pt x="1807" y="40"/>
                  </a:cubicBezTo>
                  <a:cubicBezTo>
                    <a:pt x="1811" y="41"/>
                    <a:pt x="1832" y="40"/>
                    <a:pt x="1840" y="40"/>
                  </a:cubicBezTo>
                  <a:cubicBezTo>
                    <a:pt x="1840" y="39"/>
                    <a:pt x="1826" y="37"/>
                    <a:pt x="1824" y="39"/>
                  </a:cubicBezTo>
                  <a:cubicBezTo>
                    <a:pt x="1822" y="38"/>
                    <a:pt x="1839" y="38"/>
                    <a:pt x="1828" y="36"/>
                  </a:cubicBezTo>
                  <a:cubicBezTo>
                    <a:pt x="1841" y="34"/>
                    <a:pt x="1860" y="36"/>
                    <a:pt x="1869" y="36"/>
                  </a:cubicBezTo>
                  <a:cubicBezTo>
                    <a:pt x="1871" y="39"/>
                    <a:pt x="1871" y="39"/>
                    <a:pt x="1871" y="39"/>
                  </a:cubicBezTo>
                  <a:cubicBezTo>
                    <a:pt x="1881" y="40"/>
                    <a:pt x="1877" y="36"/>
                    <a:pt x="1889" y="37"/>
                  </a:cubicBezTo>
                  <a:cubicBezTo>
                    <a:pt x="1875" y="38"/>
                    <a:pt x="1892" y="40"/>
                    <a:pt x="1880" y="41"/>
                  </a:cubicBezTo>
                  <a:cubicBezTo>
                    <a:pt x="1884" y="41"/>
                    <a:pt x="1880" y="43"/>
                    <a:pt x="1892" y="43"/>
                  </a:cubicBezTo>
                  <a:cubicBezTo>
                    <a:pt x="1901" y="40"/>
                    <a:pt x="1904" y="45"/>
                    <a:pt x="1913" y="42"/>
                  </a:cubicBezTo>
                  <a:cubicBezTo>
                    <a:pt x="1919" y="43"/>
                    <a:pt x="1907" y="44"/>
                    <a:pt x="1918" y="45"/>
                  </a:cubicBezTo>
                  <a:cubicBezTo>
                    <a:pt x="1932" y="43"/>
                    <a:pt x="1931" y="42"/>
                    <a:pt x="1932" y="39"/>
                  </a:cubicBezTo>
                  <a:cubicBezTo>
                    <a:pt x="1919" y="38"/>
                    <a:pt x="1918" y="42"/>
                    <a:pt x="1907" y="42"/>
                  </a:cubicBezTo>
                  <a:cubicBezTo>
                    <a:pt x="1928" y="37"/>
                    <a:pt x="1928" y="37"/>
                    <a:pt x="1928" y="37"/>
                  </a:cubicBezTo>
                  <a:cubicBezTo>
                    <a:pt x="1924" y="37"/>
                    <a:pt x="1922" y="37"/>
                    <a:pt x="1919" y="37"/>
                  </a:cubicBezTo>
                  <a:cubicBezTo>
                    <a:pt x="1923" y="37"/>
                    <a:pt x="1927" y="36"/>
                    <a:pt x="1930" y="35"/>
                  </a:cubicBezTo>
                  <a:cubicBezTo>
                    <a:pt x="1932" y="35"/>
                    <a:pt x="1933" y="34"/>
                    <a:pt x="1935" y="34"/>
                  </a:cubicBezTo>
                  <a:cubicBezTo>
                    <a:pt x="1923" y="34"/>
                    <a:pt x="1912" y="34"/>
                    <a:pt x="1911" y="33"/>
                  </a:cubicBezTo>
                  <a:cubicBezTo>
                    <a:pt x="1912" y="32"/>
                    <a:pt x="1912" y="32"/>
                    <a:pt x="1912" y="32"/>
                  </a:cubicBezTo>
                  <a:cubicBezTo>
                    <a:pt x="1908" y="30"/>
                    <a:pt x="1901" y="31"/>
                    <a:pt x="1898" y="32"/>
                  </a:cubicBezTo>
                  <a:cubicBezTo>
                    <a:pt x="1887" y="32"/>
                    <a:pt x="1877" y="34"/>
                    <a:pt x="1875" y="32"/>
                  </a:cubicBezTo>
                  <a:cubicBezTo>
                    <a:pt x="1879" y="31"/>
                    <a:pt x="1879" y="31"/>
                    <a:pt x="1879" y="31"/>
                  </a:cubicBezTo>
                  <a:cubicBezTo>
                    <a:pt x="1866" y="32"/>
                    <a:pt x="1864" y="32"/>
                    <a:pt x="1848" y="32"/>
                  </a:cubicBezTo>
                  <a:close/>
                  <a:moveTo>
                    <a:pt x="1421" y="29"/>
                  </a:moveTo>
                  <a:cubicBezTo>
                    <a:pt x="1428" y="34"/>
                    <a:pt x="1437" y="37"/>
                    <a:pt x="1474" y="37"/>
                  </a:cubicBezTo>
                  <a:cubicBezTo>
                    <a:pt x="1471" y="37"/>
                    <a:pt x="1471" y="37"/>
                    <a:pt x="1471" y="37"/>
                  </a:cubicBezTo>
                  <a:cubicBezTo>
                    <a:pt x="1490" y="40"/>
                    <a:pt x="1507" y="33"/>
                    <a:pt x="1530" y="36"/>
                  </a:cubicBezTo>
                  <a:cubicBezTo>
                    <a:pt x="1519" y="38"/>
                    <a:pt x="1520" y="38"/>
                    <a:pt x="1507" y="42"/>
                  </a:cubicBezTo>
                  <a:cubicBezTo>
                    <a:pt x="1519" y="41"/>
                    <a:pt x="1519" y="41"/>
                    <a:pt x="1519" y="41"/>
                  </a:cubicBezTo>
                  <a:cubicBezTo>
                    <a:pt x="1516" y="43"/>
                    <a:pt x="1528" y="42"/>
                    <a:pt x="1536" y="42"/>
                  </a:cubicBezTo>
                  <a:cubicBezTo>
                    <a:pt x="1529" y="45"/>
                    <a:pt x="1529" y="45"/>
                    <a:pt x="1529" y="45"/>
                  </a:cubicBezTo>
                  <a:cubicBezTo>
                    <a:pt x="1524" y="44"/>
                    <a:pt x="1510" y="44"/>
                    <a:pt x="1510" y="44"/>
                  </a:cubicBezTo>
                  <a:cubicBezTo>
                    <a:pt x="1513" y="44"/>
                    <a:pt x="1493" y="41"/>
                    <a:pt x="1482" y="41"/>
                  </a:cubicBezTo>
                  <a:cubicBezTo>
                    <a:pt x="1483" y="43"/>
                    <a:pt x="1506" y="43"/>
                    <a:pt x="1496" y="46"/>
                  </a:cubicBezTo>
                  <a:cubicBezTo>
                    <a:pt x="1505" y="44"/>
                    <a:pt x="1506" y="46"/>
                    <a:pt x="1516" y="46"/>
                  </a:cubicBezTo>
                  <a:cubicBezTo>
                    <a:pt x="1507" y="47"/>
                    <a:pt x="1514" y="48"/>
                    <a:pt x="1507" y="50"/>
                  </a:cubicBezTo>
                  <a:cubicBezTo>
                    <a:pt x="1523" y="49"/>
                    <a:pt x="1523" y="49"/>
                    <a:pt x="1523" y="49"/>
                  </a:cubicBezTo>
                  <a:cubicBezTo>
                    <a:pt x="1523" y="50"/>
                    <a:pt x="1499" y="51"/>
                    <a:pt x="1513" y="53"/>
                  </a:cubicBezTo>
                  <a:cubicBezTo>
                    <a:pt x="1519" y="52"/>
                    <a:pt x="1536" y="53"/>
                    <a:pt x="1536" y="51"/>
                  </a:cubicBezTo>
                  <a:cubicBezTo>
                    <a:pt x="1537" y="52"/>
                    <a:pt x="1537" y="52"/>
                    <a:pt x="1537" y="52"/>
                  </a:cubicBezTo>
                  <a:cubicBezTo>
                    <a:pt x="1549" y="52"/>
                    <a:pt x="1542" y="49"/>
                    <a:pt x="1557" y="50"/>
                  </a:cubicBezTo>
                  <a:cubicBezTo>
                    <a:pt x="1557" y="49"/>
                    <a:pt x="1554" y="48"/>
                    <a:pt x="1549" y="48"/>
                  </a:cubicBezTo>
                  <a:cubicBezTo>
                    <a:pt x="1544" y="49"/>
                    <a:pt x="1544" y="50"/>
                    <a:pt x="1535" y="51"/>
                  </a:cubicBezTo>
                  <a:cubicBezTo>
                    <a:pt x="1530" y="49"/>
                    <a:pt x="1546" y="51"/>
                    <a:pt x="1539" y="48"/>
                  </a:cubicBezTo>
                  <a:cubicBezTo>
                    <a:pt x="1536" y="47"/>
                    <a:pt x="1515" y="49"/>
                    <a:pt x="1522" y="46"/>
                  </a:cubicBezTo>
                  <a:cubicBezTo>
                    <a:pt x="1534" y="47"/>
                    <a:pt x="1534" y="47"/>
                    <a:pt x="1534" y="47"/>
                  </a:cubicBezTo>
                  <a:cubicBezTo>
                    <a:pt x="1534" y="44"/>
                    <a:pt x="1543" y="45"/>
                    <a:pt x="1542" y="43"/>
                  </a:cubicBezTo>
                  <a:cubicBezTo>
                    <a:pt x="1550" y="42"/>
                    <a:pt x="1557" y="45"/>
                    <a:pt x="1564" y="43"/>
                  </a:cubicBezTo>
                  <a:cubicBezTo>
                    <a:pt x="1567" y="41"/>
                    <a:pt x="1562" y="39"/>
                    <a:pt x="1574" y="40"/>
                  </a:cubicBezTo>
                  <a:cubicBezTo>
                    <a:pt x="1584" y="43"/>
                    <a:pt x="1612" y="42"/>
                    <a:pt x="1623" y="42"/>
                  </a:cubicBezTo>
                  <a:cubicBezTo>
                    <a:pt x="1632" y="41"/>
                    <a:pt x="1632" y="41"/>
                    <a:pt x="1632" y="41"/>
                  </a:cubicBezTo>
                  <a:cubicBezTo>
                    <a:pt x="1631" y="39"/>
                    <a:pt x="1614" y="41"/>
                    <a:pt x="1620" y="39"/>
                  </a:cubicBezTo>
                  <a:cubicBezTo>
                    <a:pt x="1635" y="39"/>
                    <a:pt x="1635" y="39"/>
                    <a:pt x="1635" y="39"/>
                  </a:cubicBezTo>
                  <a:cubicBezTo>
                    <a:pt x="1634" y="39"/>
                    <a:pt x="1634" y="39"/>
                    <a:pt x="1634" y="39"/>
                  </a:cubicBezTo>
                  <a:cubicBezTo>
                    <a:pt x="1639" y="40"/>
                    <a:pt x="1644" y="39"/>
                    <a:pt x="1648" y="38"/>
                  </a:cubicBezTo>
                  <a:cubicBezTo>
                    <a:pt x="1643" y="40"/>
                    <a:pt x="1633" y="39"/>
                    <a:pt x="1635" y="41"/>
                  </a:cubicBezTo>
                  <a:cubicBezTo>
                    <a:pt x="1642" y="42"/>
                    <a:pt x="1643" y="43"/>
                    <a:pt x="1649" y="42"/>
                  </a:cubicBezTo>
                  <a:cubicBezTo>
                    <a:pt x="1648" y="42"/>
                    <a:pt x="1647" y="43"/>
                    <a:pt x="1647" y="43"/>
                  </a:cubicBezTo>
                  <a:cubicBezTo>
                    <a:pt x="1661" y="44"/>
                    <a:pt x="1660" y="40"/>
                    <a:pt x="1664" y="40"/>
                  </a:cubicBezTo>
                  <a:cubicBezTo>
                    <a:pt x="1678" y="37"/>
                    <a:pt x="1650" y="37"/>
                    <a:pt x="1651" y="35"/>
                  </a:cubicBezTo>
                  <a:cubicBezTo>
                    <a:pt x="1692" y="34"/>
                    <a:pt x="1692" y="34"/>
                    <a:pt x="1692" y="34"/>
                  </a:cubicBezTo>
                  <a:cubicBezTo>
                    <a:pt x="1689" y="34"/>
                    <a:pt x="1685" y="35"/>
                    <a:pt x="1686" y="36"/>
                  </a:cubicBezTo>
                  <a:cubicBezTo>
                    <a:pt x="1696" y="37"/>
                    <a:pt x="1687" y="38"/>
                    <a:pt x="1701" y="37"/>
                  </a:cubicBezTo>
                  <a:cubicBezTo>
                    <a:pt x="1700" y="34"/>
                    <a:pt x="1718" y="36"/>
                    <a:pt x="1728" y="34"/>
                  </a:cubicBezTo>
                  <a:cubicBezTo>
                    <a:pt x="1733" y="35"/>
                    <a:pt x="1734" y="35"/>
                    <a:pt x="1724" y="35"/>
                  </a:cubicBezTo>
                  <a:cubicBezTo>
                    <a:pt x="1725" y="37"/>
                    <a:pt x="1738" y="37"/>
                    <a:pt x="1743" y="37"/>
                  </a:cubicBezTo>
                  <a:cubicBezTo>
                    <a:pt x="1746" y="36"/>
                    <a:pt x="1751" y="36"/>
                    <a:pt x="1754" y="36"/>
                  </a:cubicBezTo>
                  <a:cubicBezTo>
                    <a:pt x="1750" y="35"/>
                    <a:pt x="1751" y="33"/>
                    <a:pt x="1760" y="33"/>
                  </a:cubicBezTo>
                  <a:cubicBezTo>
                    <a:pt x="1761" y="32"/>
                    <a:pt x="1761" y="32"/>
                    <a:pt x="1761" y="32"/>
                  </a:cubicBezTo>
                  <a:cubicBezTo>
                    <a:pt x="1746" y="32"/>
                    <a:pt x="1724" y="29"/>
                    <a:pt x="1715" y="31"/>
                  </a:cubicBezTo>
                  <a:cubicBezTo>
                    <a:pt x="1717" y="30"/>
                    <a:pt x="1717" y="30"/>
                    <a:pt x="1717" y="30"/>
                  </a:cubicBezTo>
                  <a:cubicBezTo>
                    <a:pt x="1701" y="29"/>
                    <a:pt x="1681" y="34"/>
                    <a:pt x="1674" y="30"/>
                  </a:cubicBezTo>
                  <a:cubicBezTo>
                    <a:pt x="1674" y="29"/>
                    <a:pt x="1670" y="30"/>
                    <a:pt x="1671" y="28"/>
                  </a:cubicBezTo>
                  <a:cubicBezTo>
                    <a:pt x="1658" y="30"/>
                    <a:pt x="1658" y="30"/>
                    <a:pt x="1658" y="30"/>
                  </a:cubicBezTo>
                  <a:cubicBezTo>
                    <a:pt x="1661" y="29"/>
                    <a:pt x="1661" y="29"/>
                    <a:pt x="1661" y="29"/>
                  </a:cubicBezTo>
                  <a:cubicBezTo>
                    <a:pt x="1640" y="29"/>
                    <a:pt x="1640" y="29"/>
                    <a:pt x="1640" y="29"/>
                  </a:cubicBezTo>
                  <a:cubicBezTo>
                    <a:pt x="1641" y="29"/>
                    <a:pt x="1641" y="29"/>
                    <a:pt x="1641" y="29"/>
                  </a:cubicBezTo>
                  <a:cubicBezTo>
                    <a:pt x="1631" y="31"/>
                    <a:pt x="1623" y="32"/>
                    <a:pt x="1617" y="33"/>
                  </a:cubicBezTo>
                  <a:cubicBezTo>
                    <a:pt x="1617" y="34"/>
                    <a:pt x="1618" y="35"/>
                    <a:pt x="1614" y="35"/>
                  </a:cubicBezTo>
                  <a:cubicBezTo>
                    <a:pt x="1611" y="36"/>
                    <a:pt x="1608" y="36"/>
                    <a:pt x="1606" y="36"/>
                  </a:cubicBezTo>
                  <a:cubicBezTo>
                    <a:pt x="1606" y="36"/>
                    <a:pt x="1606" y="36"/>
                    <a:pt x="1606" y="36"/>
                  </a:cubicBezTo>
                  <a:cubicBezTo>
                    <a:pt x="1606" y="36"/>
                    <a:pt x="1606" y="36"/>
                    <a:pt x="1606" y="36"/>
                  </a:cubicBezTo>
                  <a:cubicBezTo>
                    <a:pt x="1601" y="35"/>
                    <a:pt x="1598" y="34"/>
                    <a:pt x="1591" y="34"/>
                  </a:cubicBezTo>
                  <a:cubicBezTo>
                    <a:pt x="1611" y="33"/>
                    <a:pt x="1611" y="33"/>
                    <a:pt x="1611" y="33"/>
                  </a:cubicBezTo>
                  <a:cubicBezTo>
                    <a:pt x="1612" y="32"/>
                    <a:pt x="1611" y="30"/>
                    <a:pt x="1601" y="29"/>
                  </a:cubicBezTo>
                  <a:cubicBezTo>
                    <a:pt x="1605" y="29"/>
                    <a:pt x="1607" y="28"/>
                    <a:pt x="1602" y="28"/>
                  </a:cubicBezTo>
                  <a:cubicBezTo>
                    <a:pt x="1601" y="28"/>
                    <a:pt x="1589" y="29"/>
                    <a:pt x="1594" y="30"/>
                  </a:cubicBezTo>
                  <a:cubicBezTo>
                    <a:pt x="1576" y="30"/>
                    <a:pt x="1546" y="26"/>
                    <a:pt x="1518" y="29"/>
                  </a:cubicBezTo>
                  <a:cubicBezTo>
                    <a:pt x="1538" y="27"/>
                    <a:pt x="1502" y="27"/>
                    <a:pt x="1524" y="27"/>
                  </a:cubicBezTo>
                  <a:cubicBezTo>
                    <a:pt x="1509" y="24"/>
                    <a:pt x="1511" y="29"/>
                    <a:pt x="1495" y="29"/>
                  </a:cubicBezTo>
                  <a:cubicBezTo>
                    <a:pt x="1494" y="28"/>
                    <a:pt x="1504" y="29"/>
                    <a:pt x="1507" y="27"/>
                  </a:cubicBezTo>
                  <a:cubicBezTo>
                    <a:pt x="1481" y="26"/>
                    <a:pt x="1463" y="31"/>
                    <a:pt x="1437" y="30"/>
                  </a:cubicBezTo>
                  <a:cubicBezTo>
                    <a:pt x="1436" y="28"/>
                    <a:pt x="1436" y="28"/>
                    <a:pt x="1436" y="28"/>
                  </a:cubicBezTo>
                  <a:cubicBezTo>
                    <a:pt x="1432" y="29"/>
                    <a:pt x="1426" y="29"/>
                    <a:pt x="1421" y="29"/>
                  </a:cubicBezTo>
                  <a:close/>
                  <a:moveTo>
                    <a:pt x="1370" y="32"/>
                  </a:moveTo>
                  <a:cubicBezTo>
                    <a:pt x="1365" y="32"/>
                    <a:pt x="1360" y="32"/>
                    <a:pt x="1355" y="32"/>
                  </a:cubicBezTo>
                  <a:cubicBezTo>
                    <a:pt x="1356" y="32"/>
                    <a:pt x="1356" y="32"/>
                    <a:pt x="1357" y="32"/>
                  </a:cubicBezTo>
                  <a:cubicBezTo>
                    <a:pt x="1342" y="34"/>
                    <a:pt x="1342" y="34"/>
                    <a:pt x="1342" y="34"/>
                  </a:cubicBezTo>
                  <a:cubicBezTo>
                    <a:pt x="1351" y="35"/>
                    <a:pt x="1357" y="37"/>
                    <a:pt x="1344" y="38"/>
                  </a:cubicBezTo>
                  <a:cubicBezTo>
                    <a:pt x="1346" y="37"/>
                    <a:pt x="1342" y="36"/>
                    <a:pt x="1346" y="35"/>
                  </a:cubicBezTo>
                  <a:cubicBezTo>
                    <a:pt x="1338" y="34"/>
                    <a:pt x="1319" y="33"/>
                    <a:pt x="1324" y="36"/>
                  </a:cubicBezTo>
                  <a:cubicBezTo>
                    <a:pt x="1340" y="33"/>
                    <a:pt x="1328" y="40"/>
                    <a:pt x="1341" y="38"/>
                  </a:cubicBezTo>
                  <a:cubicBezTo>
                    <a:pt x="1334" y="40"/>
                    <a:pt x="1327" y="39"/>
                    <a:pt x="1320" y="40"/>
                  </a:cubicBezTo>
                  <a:cubicBezTo>
                    <a:pt x="1327" y="38"/>
                    <a:pt x="1319" y="36"/>
                    <a:pt x="1309" y="35"/>
                  </a:cubicBezTo>
                  <a:cubicBezTo>
                    <a:pt x="1304" y="36"/>
                    <a:pt x="1292" y="35"/>
                    <a:pt x="1285" y="36"/>
                  </a:cubicBezTo>
                  <a:cubicBezTo>
                    <a:pt x="1288" y="38"/>
                    <a:pt x="1281" y="39"/>
                    <a:pt x="1293" y="39"/>
                  </a:cubicBezTo>
                  <a:cubicBezTo>
                    <a:pt x="1289" y="40"/>
                    <a:pt x="1282" y="40"/>
                    <a:pt x="1274" y="39"/>
                  </a:cubicBezTo>
                  <a:cubicBezTo>
                    <a:pt x="1277" y="39"/>
                    <a:pt x="1283" y="39"/>
                    <a:pt x="1282" y="38"/>
                  </a:cubicBezTo>
                  <a:cubicBezTo>
                    <a:pt x="1277" y="36"/>
                    <a:pt x="1272" y="37"/>
                    <a:pt x="1268" y="36"/>
                  </a:cubicBezTo>
                  <a:cubicBezTo>
                    <a:pt x="1266" y="36"/>
                    <a:pt x="1263" y="36"/>
                    <a:pt x="1261" y="36"/>
                  </a:cubicBezTo>
                  <a:cubicBezTo>
                    <a:pt x="1262" y="36"/>
                    <a:pt x="1262" y="36"/>
                    <a:pt x="1263" y="37"/>
                  </a:cubicBezTo>
                  <a:cubicBezTo>
                    <a:pt x="1254" y="38"/>
                    <a:pt x="1254" y="38"/>
                    <a:pt x="1254" y="38"/>
                  </a:cubicBezTo>
                  <a:cubicBezTo>
                    <a:pt x="1266" y="37"/>
                    <a:pt x="1260" y="39"/>
                    <a:pt x="1259" y="40"/>
                  </a:cubicBezTo>
                  <a:cubicBezTo>
                    <a:pt x="1260" y="38"/>
                    <a:pt x="1252" y="40"/>
                    <a:pt x="1248" y="40"/>
                  </a:cubicBezTo>
                  <a:cubicBezTo>
                    <a:pt x="1257" y="42"/>
                    <a:pt x="1257" y="42"/>
                    <a:pt x="1257" y="42"/>
                  </a:cubicBezTo>
                  <a:cubicBezTo>
                    <a:pt x="1253" y="43"/>
                    <a:pt x="1242" y="41"/>
                    <a:pt x="1245" y="43"/>
                  </a:cubicBezTo>
                  <a:cubicBezTo>
                    <a:pt x="1262" y="44"/>
                    <a:pt x="1269" y="43"/>
                    <a:pt x="1285" y="43"/>
                  </a:cubicBezTo>
                  <a:cubicBezTo>
                    <a:pt x="1279" y="41"/>
                    <a:pt x="1279" y="41"/>
                    <a:pt x="1279" y="41"/>
                  </a:cubicBezTo>
                  <a:cubicBezTo>
                    <a:pt x="1297" y="40"/>
                    <a:pt x="1290" y="44"/>
                    <a:pt x="1310" y="44"/>
                  </a:cubicBezTo>
                  <a:cubicBezTo>
                    <a:pt x="1318" y="42"/>
                    <a:pt x="1340" y="44"/>
                    <a:pt x="1341" y="41"/>
                  </a:cubicBezTo>
                  <a:cubicBezTo>
                    <a:pt x="1338" y="41"/>
                    <a:pt x="1353" y="43"/>
                    <a:pt x="1360" y="42"/>
                  </a:cubicBezTo>
                  <a:cubicBezTo>
                    <a:pt x="1368" y="39"/>
                    <a:pt x="1391" y="39"/>
                    <a:pt x="1384" y="37"/>
                  </a:cubicBezTo>
                  <a:cubicBezTo>
                    <a:pt x="1378" y="37"/>
                    <a:pt x="1369" y="39"/>
                    <a:pt x="1364" y="37"/>
                  </a:cubicBezTo>
                  <a:cubicBezTo>
                    <a:pt x="1376" y="36"/>
                    <a:pt x="1376" y="36"/>
                    <a:pt x="1376" y="36"/>
                  </a:cubicBezTo>
                  <a:cubicBezTo>
                    <a:pt x="1368" y="35"/>
                    <a:pt x="1368" y="35"/>
                    <a:pt x="1368" y="35"/>
                  </a:cubicBezTo>
                  <a:cubicBezTo>
                    <a:pt x="1373" y="35"/>
                    <a:pt x="1372" y="34"/>
                    <a:pt x="1370" y="32"/>
                  </a:cubicBezTo>
                  <a:close/>
                  <a:moveTo>
                    <a:pt x="1099" y="14"/>
                  </a:moveTo>
                  <a:cubicBezTo>
                    <a:pt x="1098" y="14"/>
                    <a:pt x="1098" y="14"/>
                    <a:pt x="1098" y="14"/>
                  </a:cubicBezTo>
                  <a:cubicBezTo>
                    <a:pt x="1098" y="14"/>
                    <a:pt x="1098" y="14"/>
                    <a:pt x="109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5" name="Freeform 7988">
              <a:extLst>
                <a:ext uri="{FF2B5EF4-FFF2-40B4-BE49-F238E27FC236}">
                  <a16:creationId xmlns:a16="http://schemas.microsoft.com/office/drawing/2014/main" id="{54173E38-A65E-3FD0-3F01-771715013566}"/>
                </a:ext>
              </a:extLst>
            </p:cNvPr>
            <p:cNvSpPr>
              <a:spLocks/>
            </p:cNvSpPr>
            <p:nvPr/>
          </p:nvSpPr>
          <p:spPr bwMode="auto">
            <a:xfrm>
              <a:off x="5264" y="1761"/>
              <a:ext cx="20" cy="2"/>
            </a:xfrm>
            <a:custGeom>
              <a:avLst/>
              <a:gdLst>
                <a:gd name="T0" fmla="*/ 5 w 17"/>
                <a:gd name="T1" fmla="*/ 2 h 2"/>
                <a:gd name="T2" fmla="*/ 15 w 17"/>
                <a:gd name="T3" fmla="*/ 0 h 2"/>
                <a:gd name="T4" fmla="*/ 5 w 17"/>
                <a:gd name="T5" fmla="*/ 2 h 2"/>
              </a:gdLst>
              <a:ahLst/>
              <a:cxnLst>
                <a:cxn ang="0">
                  <a:pos x="T0" y="T1"/>
                </a:cxn>
                <a:cxn ang="0">
                  <a:pos x="T2" y="T3"/>
                </a:cxn>
                <a:cxn ang="0">
                  <a:pos x="T4" y="T5"/>
                </a:cxn>
              </a:cxnLst>
              <a:rect l="0" t="0" r="r" b="b"/>
              <a:pathLst>
                <a:path w="17" h="2">
                  <a:moveTo>
                    <a:pt x="5" y="2"/>
                  </a:moveTo>
                  <a:cubicBezTo>
                    <a:pt x="8" y="1"/>
                    <a:pt x="17" y="1"/>
                    <a:pt x="15" y="0"/>
                  </a:cubicBezTo>
                  <a:cubicBezTo>
                    <a:pt x="15" y="1"/>
                    <a:pt x="0" y="0"/>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6" name="Freeform 7989">
              <a:extLst>
                <a:ext uri="{FF2B5EF4-FFF2-40B4-BE49-F238E27FC236}">
                  <a16:creationId xmlns:a16="http://schemas.microsoft.com/office/drawing/2014/main" id="{9B52B0DC-EE12-4BBE-E688-1F34F9D0166B}"/>
                </a:ext>
              </a:extLst>
            </p:cNvPr>
            <p:cNvSpPr>
              <a:spLocks/>
            </p:cNvSpPr>
            <p:nvPr/>
          </p:nvSpPr>
          <p:spPr bwMode="auto">
            <a:xfrm>
              <a:off x="5273" y="1763"/>
              <a:ext cx="14" cy="2"/>
            </a:xfrm>
            <a:custGeom>
              <a:avLst/>
              <a:gdLst>
                <a:gd name="T0" fmla="*/ 7 w 11"/>
                <a:gd name="T1" fmla="*/ 1 h 1"/>
                <a:gd name="T2" fmla="*/ 11 w 11"/>
                <a:gd name="T3" fmla="*/ 0 h 1"/>
                <a:gd name="T4" fmla="*/ 0 w 11"/>
                <a:gd name="T5" fmla="*/ 1 h 1"/>
                <a:gd name="T6" fmla="*/ 7 w 11"/>
                <a:gd name="T7" fmla="*/ 1 h 1"/>
              </a:gdLst>
              <a:ahLst/>
              <a:cxnLst>
                <a:cxn ang="0">
                  <a:pos x="T0" y="T1"/>
                </a:cxn>
                <a:cxn ang="0">
                  <a:pos x="T2" y="T3"/>
                </a:cxn>
                <a:cxn ang="0">
                  <a:pos x="T4" y="T5"/>
                </a:cxn>
                <a:cxn ang="0">
                  <a:pos x="T6" y="T7"/>
                </a:cxn>
              </a:cxnLst>
              <a:rect l="0" t="0" r="r" b="b"/>
              <a:pathLst>
                <a:path w="11" h="1">
                  <a:moveTo>
                    <a:pt x="7" y="1"/>
                  </a:moveTo>
                  <a:cubicBezTo>
                    <a:pt x="7" y="1"/>
                    <a:pt x="7" y="0"/>
                    <a:pt x="11" y="0"/>
                  </a:cubicBezTo>
                  <a:cubicBezTo>
                    <a:pt x="0" y="1"/>
                    <a:pt x="0" y="1"/>
                    <a:pt x="0" y="1"/>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7" name="Freeform 7990">
              <a:extLst>
                <a:ext uri="{FF2B5EF4-FFF2-40B4-BE49-F238E27FC236}">
                  <a16:creationId xmlns:a16="http://schemas.microsoft.com/office/drawing/2014/main" id="{13556A7D-68CC-FDA5-7AE4-BA7C93F57073}"/>
                </a:ext>
              </a:extLst>
            </p:cNvPr>
            <p:cNvSpPr>
              <a:spLocks/>
            </p:cNvSpPr>
            <p:nvPr/>
          </p:nvSpPr>
          <p:spPr bwMode="auto">
            <a:xfrm>
              <a:off x="5294" y="1776"/>
              <a:ext cx="41" cy="9"/>
            </a:xfrm>
            <a:custGeom>
              <a:avLst/>
              <a:gdLst>
                <a:gd name="T0" fmla="*/ 1 w 34"/>
                <a:gd name="T1" fmla="*/ 3 h 7"/>
                <a:gd name="T2" fmla="*/ 18 w 34"/>
                <a:gd name="T3" fmla="*/ 1 h 7"/>
                <a:gd name="T4" fmla="*/ 0 w 34"/>
                <a:gd name="T5" fmla="*/ 6 h 7"/>
                <a:gd name="T6" fmla="*/ 34 w 34"/>
                <a:gd name="T7" fmla="*/ 3 h 7"/>
                <a:gd name="T8" fmla="*/ 1 w 34"/>
                <a:gd name="T9" fmla="*/ 3 h 7"/>
              </a:gdLst>
              <a:ahLst/>
              <a:cxnLst>
                <a:cxn ang="0">
                  <a:pos x="T0" y="T1"/>
                </a:cxn>
                <a:cxn ang="0">
                  <a:pos x="T2" y="T3"/>
                </a:cxn>
                <a:cxn ang="0">
                  <a:pos x="T4" y="T5"/>
                </a:cxn>
                <a:cxn ang="0">
                  <a:pos x="T6" y="T7"/>
                </a:cxn>
                <a:cxn ang="0">
                  <a:pos x="T8" y="T9"/>
                </a:cxn>
              </a:cxnLst>
              <a:rect l="0" t="0" r="r" b="b"/>
              <a:pathLst>
                <a:path w="34" h="7">
                  <a:moveTo>
                    <a:pt x="1" y="3"/>
                  </a:moveTo>
                  <a:cubicBezTo>
                    <a:pt x="6" y="2"/>
                    <a:pt x="10" y="1"/>
                    <a:pt x="18" y="1"/>
                  </a:cubicBezTo>
                  <a:cubicBezTo>
                    <a:pt x="22" y="5"/>
                    <a:pt x="4" y="2"/>
                    <a:pt x="0" y="6"/>
                  </a:cubicBezTo>
                  <a:cubicBezTo>
                    <a:pt x="16" y="7"/>
                    <a:pt x="21" y="3"/>
                    <a:pt x="34" y="3"/>
                  </a:cubicBezTo>
                  <a:cubicBezTo>
                    <a:pt x="28" y="1"/>
                    <a:pt x="1" y="0"/>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8" name="Freeform 7991">
              <a:extLst>
                <a:ext uri="{FF2B5EF4-FFF2-40B4-BE49-F238E27FC236}">
                  <a16:creationId xmlns:a16="http://schemas.microsoft.com/office/drawing/2014/main" id="{793DF889-3991-1BDE-AB54-9C2CB11A85FA}"/>
                </a:ext>
              </a:extLst>
            </p:cNvPr>
            <p:cNvSpPr>
              <a:spLocks/>
            </p:cNvSpPr>
            <p:nvPr/>
          </p:nvSpPr>
          <p:spPr bwMode="auto">
            <a:xfrm>
              <a:off x="5285" y="1785"/>
              <a:ext cx="11" cy="1"/>
            </a:xfrm>
            <a:custGeom>
              <a:avLst/>
              <a:gdLst>
                <a:gd name="T0" fmla="*/ 2 w 11"/>
                <a:gd name="T1" fmla="*/ 1 h 1"/>
                <a:gd name="T2" fmla="*/ 11 w 11"/>
                <a:gd name="T3" fmla="*/ 0 h 1"/>
                <a:gd name="T4" fmla="*/ 11 w 11"/>
                <a:gd name="T5" fmla="*/ 0 h 1"/>
                <a:gd name="T6" fmla="*/ 0 w 11"/>
                <a:gd name="T7" fmla="*/ 1 h 1"/>
                <a:gd name="T8" fmla="*/ 2 w 11"/>
                <a:gd name="T9" fmla="*/ 1 h 1"/>
              </a:gdLst>
              <a:ahLst/>
              <a:cxnLst>
                <a:cxn ang="0">
                  <a:pos x="T0" y="T1"/>
                </a:cxn>
                <a:cxn ang="0">
                  <a:pos x="T2" y="T3"/>
                </a:cxn>
                <a:cxn ang="0">
                  <a:pos x="T4" y="T5"/>
                </a:cxn>
                <a:cxn ang="0">
                  <a:pos x="T6" y="T7"/>
                </a:cxn>
                <a:cxn ang="0">
                  <a:pos x="T8" y="T9"/>
                </a:cxn>
              </a:cxnLst>
              <a:rect l="0" t="0" r="r" b="b"/>
              <a:pathLst>
                <a:path w="11" h="1">
                  <a:moveTo>
                    <a:pt x="2" y="1"/>
                  </a:moveTo>
                  <a:lnTo>
                    <a:pt x="11" y="0"/>
                  </a:lnTo>
                  <a:lnTo>
                    <a:pt x="11" y="0"/>
                  </a:lnTo>
                  <a:lnTo>
                    <a:pt x="0" y="1"/>
                  </a:ln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19" name="Freeform 7992">
              <a:extLst>
                <a:ext uri="{FF2B5EF4-FFF2-40B4-BE49-F238E27FC236}">
                  <a16:creationId xmlns:a16="http://schemas.microsoft.com/office/drawing/2014/main" id="{9B2E9FF7-77DB-03CC-77F8-75F25FD6342F}"/>
                </a:ext>
              </a:extLst>
            </p:cNvPr>
            <p:cNvSpPr>
              <a:spLocks/>
            </p:cNvSpPr>
            <p:nvPr/>
          </p:nvSpPr>
          <p:spPr bwMode="auto">
            <a:xfrm>
              <a:off x="5043" y="1739"/>
              <a:ext cx="11" cy="3"/>
            </a:xfrm>
            <a:custGeom>
              <a:avLst/>
              <a:gdLst>
                <a:gd name="T0" fmla="*/ 9 w 9"/>
                <a:gd name="T1" fmla="*/ 1 h 2"/>
                <a:gd name="T2" fmla="*/ 0 w 9"/>
                <a:gd name="T3" fmla="*/ 1 h 2"/>
                <a:gd name="T4" fmla="*/ 9 w 9"/>
                <a:gd name="T5" fmla="*/ 1 h 2"/>
              </a:gdLst>
              <a:ahLst/>
              <a:cxnLst>
                <a:cxn ang="0">
                  <a:pos x="T0" y="T1"/>
                </a:cxn>
                <a:cxn ang="0">
                  <a:pos x="T2" y="T3"/>
                </a:cxn>
                <a:cxn ang="0">
                  <a:pos x="T4" y="T5"/>
                </a:cxn>
              </a:cxnLst>
              <a:rect l="0" t="0" r="r" b="b"/>
              <a:pathLst>
                <a:path w="9" h="2">
                  <a:moveTo>
                    <a:pt x="9" y="1"/>
                  </a:moveTo>
                  <a:cubicBezTo>
                    <a:pt x="8" y="0"/>
                    <a:pt x="3" y="1"/>
                    <a:pt x="0" y="1"/>
                  </a:cubicBezTo>
                  <a:cubicBezTo>
                    <a:pt x="2" y="2"/>
                    <a:pt x="6" y="2"/>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0" name="Freeform 7993">
              <a:extLst>
                <a:ext uri="{FF2B5EF4-FFF2-40B4-BE49-F238E27FC236}">
                  <a16:creationId xmlns:a16="http://schemas.microsoft.com/office/drawing/2014/main" id="{EE269FC6-68BB-7D9B-FBF6-7315D6ADB8CF}"/>
                </a:ext>
              </a:extLst>
            </p:cNvPr>
            <p:cNvSpPr>
              <a:spLocks/>
            </p:cNvSpPr>
            <p:nvPr/>
          </p:nvSpPr>
          <p:spPr bwMode="auto">
            <a:xfrm>
              <a:off x="2867" y="1739"/>
              <a:ext cx="82" cy="2"/>
            </a:xfrm>
            <a:custGeom>
              <a:avLst/>
              <a:gdLst>
                <a:gd name="T0" fmla="*/ 67 w 67"/>
                <a:gd name="T1" fmla="*/ 0 h 1"/>
                <a:gd name="T2" fmla="*/ 0 w 67"/>
                <a:gd name="T3" fmla="*/ 1 h 1"/>
                <a:gd name="T4" fmla="*/ 67 w 67"/>
                <a:gd name="T5" fmla="*/ 0 h 1"/>
              </a:gdLst>
              <a:ahLst/>
              <a:cxnLst>
                <a:cxn ang="0">
                  <a:pos x="T0" y="T1"/>
                </a:cxn>
                <a:cxn ang="0">
                  <a:pos x="T2" y="T3"/>
                </a:cxn>
                <a:cxn ang="0">
                  <a:pos x="T4" y="T5"/>
                </a:cxn>
              </a:cxnLst>
              <a:rect l="0" t="0" r="r" b="b"/>
              <a:pathLst>
                <a:path w="67" h="1">
                  <a:moveTo>
                    <a:pt x="67" y="0"/>
                  </a:moveTo>
                  <a:cubicBezTo>
                    <a:pt x="0" y="1"/>
                    <a:pt x="0" y="1"/>
                    <a:pt x="0" y="1"/>
                  </a:cubicBezTo>
                  <a:cubicBezTo>
                    <a:pt x="19" y="1"/>
                    <a:pt x="37" y="1"/>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1" name="Freeform 7994">
              <a:extLst>
                <a:ext uri="{FF2B5EF4-FFF2-40B4-BE49-F238E27FC236}">
                  <a16:creationId xmlns:a16="http://schemas.microsoft.com/office/drawing/2014/main" id="{0B6643C0-DF9E-3A57-6CE3-C2F0D6444C3A}"/>
                </a:ext>
              </a:extLst>
            </p:cNvPr>
            <p:cNvSpPr>
              <a:spLocks/>
            </p:cNvSpPr>
            <p:nvPr/>
          </p:nvSpPr>
          <p:spPr bwMode="auto">
            <a:xfrm>
              <a:off x="4774" y="1743"/>
              <a:ext cx="63" cy="9"/>
            </a:xfrm>
            <a:custGeom>
              <a:avLst/>
              <a:gdLst>
                <a:gd name="T0" fmla="*/ 8 w 52"/>
                <a:gd name="T1" fmla="*/ 7 h 7"/>
                <a:gd name="T2" fmla="*/ 52 w 52"/>
                <a:gd name="T3" fmla="*/ 3 h 7"/>
                <a:gd name="T4" fmla="*/ 0 w 52"/>
                <a:gd name="T5" fmla="*/ 4 h 7"/>
                <a:gd name="T6" fmla="*/ 8 w 52"/>
                <a:gd name="T7" fmla="*/ 7 h 7"/>
              </a:gdLst>
              <a:ahLst/>
              <a:cxnLst>
                <a:cxn ang="0">
                  <a:pos x="T0" y="T1"/>
                </a:cxn>
                <a:cxn ang="0">
                  <a:pos x="T2" y="T3"/>
                </a:cxn>
                <a:cxn ang="0">
                  <a:pos x="T4" y="T5"/>
                </a:cxn>
                <a:cxn ang="0">
                  <a:pos x="T6" y="T7"/>
                </a:cxn>
              </a:cxnLst>
              <a:rect l="0" t="0" r="r" b="b"/>
              <a:pathLst>
                <a:path w="52" h="7">
                  <a:moveTo>
                    <a:pt x="8" y="7"/>
                  </a:moveTo>
                  <a:cubicBezTo>
                    <a:pt x="26" y="5"/>
                    <a:pt x="34" y="3"/>
                    <a:pt x="52" y="3"/>
                  </a:cubicBezTo>
                  <a:cubicBezTo>
                    <a:pt x="28" y="0"/>
                    <a:pt x="20" y="7"/>
                    <a:pt x="0" y="4"/>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2" name="Freeform 7995">
              <a:extLst>
                <a:ext uri="{FF2B5EF4-FFF2-40B4-BE49-F238E27FC236}">
                  <a16:creationId xmlns:a16="http://schemas.microsoft.com/office/drawing/2014/main" id="{151B2AB9-B597-AAB3-9FDE-D297C44254CF}"/>
                </a:ext>
              </a:extLst>
            </p:cNvPr>
            <p:cNvSpPr>
              <a:spLocks/>
            </p:cNvSpPr>
            <p:nvPr/>
          </p:nvSpPr>
          <p:spPr bwMode="auto">
            <a:xfrm>
              <a:off x="4774" y="1738"/>
              <a:ext cx="23" cy="6"/>
            </a:xfrm>
            <a:custGeom>
              <a:avLst/>
              <a:gdLst>
                <a:gd name="T0" fmla="*/ 14 w 19"/>
                <a:gd name="T1" fmla="*/ 0 h 5"/>
                <a:gd name="T2" fmla="*/ 3 w 19"/>
                <a:gd name="T3" fmla="*/ 5 h 5"/>
                <a:gd name="T4" fmla="*/ 19 w 19"/>
                <a:gd name="T5" fmla="*/ 3 h 5"/>
                <a:gd name="T6" fmla="*/ 14 w 19"/>
                <a:gd name="T7" fmla="*/ 0 h 5"/>
              </a:gdLst>
              <a:ahLst/>
              <a:cxnLst>
                <a:cxn ang="0">
                  <a:pos x="T0" y="T1"/>
                </a:cxn>
                <a:cxn ang="0">
                  <a:pos x="T2" y="T3"/>
                </a:cxn>
                <a:cxn ang="0">
                  <a:pos x="T4" y="T5"/>
                </a:cxn>
                <a:cxn ang="0">
                  <a:pos x="T6" y="T7"/>
                </a:cxn>
              </a:cxnLst>
              <a:rect l="0" t="0" r="r" b="b"/>
              <a:pathLst>
                <a:path w="19" h="5">
                  <a:moveTo>
                    <a:pt x="14" y="0"/>
                  </a:moveTo>
                  <a:cubicBezTo>
                    <a:pt x="17" y="3"/>
                    <a:pt x="0" y="3"/>
                    <a:pt x="3" y="5"/>
                  </a:cubicBezTo>
                  <a:cubicBezTo>
                    <a:pt x="15" y="4"/>
                    <a:pt x="8" y="3"/>
                    <a:pt x="19" y="3"/>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3" name="Freeform 7996">
              <a:extLst>
                <a:ext uri="{FF2B5EF4-FFF2-40B4-BE49-F238E27FC236}">
                  <a16:creationId xmlns:a16="http://schemas.microsoft.com/office/drawing/2014/main" id="{F9A1D371-ABBE-F5E1-B73B-7C1543A32D53}"/>
                </a:ext>
              </a:extLst>
            </p:cNvPr>
            <p:cNvSpPr>
              <a:spLocks/>
            </p:cNvSpPr>
            <p:nvPr/>
          </p:nvSpPr>
          <p:spPr bwMode="auto">
            <a:xfrm>
              <a:off x="4883" y="1790"/>
              <a:ext cx="6" cy="1"/>
            </a:xfrm>
            <a:custGeom>
              <a:avLst/>
              <a:gdLst>
                <a:gd name="T0" fmla="*/ 6 w 6"/>
                <a:gd name="T1" fmla="*/ 0 h 1"/>
                <a:gd name="T2" fmla="*/ 0 w 6"/>
                <a:gd name="T3" fmla="*/ 1 h 1"/>
                <a:gd name="T4" fmla="*/ 5 w 6"/>
                <a:gd name="T5" fmla="*/ 1 h 1"/>
                <a:gd name="T6" fmla="*/ 6 w 6"/>
                <a:gd name="T7" fmla="*/ 0 h 1"/>
              </a:gdLst>
              <a:ahLst/>
              <a:cxnLst>
                <a:cxn ang="0">
                  <a:pos x="T0" y="T1"/>
                </a:cxn>
                <a:cxn ang="0">
                  <a:pos x="T2" y="T3"/>
                </a:cxn>
                <a:cxn ang="0">
                  <a:pos x="T4" y="T5"/>
                </a:cxn>
                <a:cxn ang="0">
                  <a:pos x="T6" y="T7"/>
                </a:cxn>
              </a:cxnLst>
              <a:rect l="0" t="0" r="r" b="b"/>
              <a:pathLst>
                <a:path w="6" h="1">
                  <a:moveTo>
                    <a:pt x="6" y="0"/>
                  </a:moveTo>
                  <a:lnTo>
                    <a:pt x="0" y="1"/>
                  </a:lnTo>
                  <a:lnTo>
                    <a:pt x="5" y="1"/>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4" name="Freeform 7997">
              <a:extLst>
                <a:ext uri="{FF2B5EF4-FFF2-40B4-BE49-F238E27FC236}">
                  <a16:creationId xmlns:a16="http://schemas.microsoft.com/office/drawing/2014/main" id="{8092F4D9-9DBC-45BE-3A74-D42A410C9F4A}"/>
                </a:ext>
              </a:extLst>
            </p:cNvPr>
            <p:cNvSpPr>
              <a:spLocks/>
            </p:cNvSpPr>
            <p:nvPr/>
          </p:nvSpPr>
          <p:spPr bwMode="auto">
            <a:xfrm>
              <a:off x="4682" y="1739"/>
              <a:ext cx="11" cy="2"/>
            </a:xfrm>
            <a:custGeom>
              <a:avLst/>
              <a:gdLst>
                <a:gd name="T0" fmla="*/ 9 w 11"/>
                <a:gd name="T1" fmla="*/ 2 h 2"/>
                <a:gd name="T2" fmla="*/ 11 w 11"/>
                <a:gd name="T3" fmla="*/ 2 h 2"/>
                <a:gd name="T4" fmla="*/ 0 w 11"/>
                <a:gd name="T5" fmla="*/ 0 h 2"/>
                <a:gd name="T6" fmla="*/ 9 w 11"/>
                <a:gd name="T7" fmla="*/ 2 h 2"/>
              </a:gdLst>
              <a:ahLst/>
              <a:cxnLst>
                <a:cxn ang="0">
                  <a:pos x="T0" y="T1"/>
                </a:cxn>
                <a:cxn ang="0">
                  <a:pos x="T2" y="T3"/>
                </a:cxn>
                <a:cxn ang="0">
                  <a:pos x="T4" y="T5"/>
                </a:cxn>
                <a:cxn ang="0">
                  <a:pos x="T6" y="T7"/>
                </a:cxn>
              </a:cxnLst>
              <a:rect l="0" t="0" r="r" b="b"/>
              <a:pathLst>
                <a:path w="11" h="2">
                  <a:moveTo>
                    <a:pt x="9" y="2"/>
                  </a:moveTo>
                  <a:lnTo>
                    <a:pt x="11" y="2"/>
                  </a:lnTo>
                  <a:lnTo>
                    <a:pt x="0" y="0"/>
                  </a:ln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5" name="Freeform 7998">
              <a:extLst>
                <a:ext uri="{FF2B5EF4-FFF2-40B4-BE49-F238E27FC236}">
                  <a16:creationId xmlns:a16="http://schemas.microsoft.com/office/drawing/2014/main" id="{0722AA18-6392-C20C-883C-6CD03E7088FA}"/>
                </a:ext>
              </a:extLst>
            </p:cNvPr>
            <p:cNvSpPr>
              <a:spLocks/>
            </p:cNvSpPr>
            <p:nvPr/>
          </p:nvSpPr>
          <p:spPr bwMode="auto">
            <a:xfrm>
              <a:off x="4693" y="1739"/>
              <a:ext cx="3" cy="2"/>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lnTo>
                    <a:pt x="0" y="2"/>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6" name="Freeform 7999">
              <a:extLst>
                <a:ext uri="{FF2B5EF4-FFF2-40B4-BE49-F238E27FC236}">
                  <a16:creationId xmlns:a16="http://schemas.microsoft.com/office/drawing/2014/main" id="{333B711C-A5D0-40E8-AF2D-ED30E30E1F69}"/>
                </a:ext>
              </a:extLst>
            </p:cNvPr>
            <p:cNvSpPr>
              <a:spLocks/>
            </p:cNvSpPr>
            <p:nvPr/>
          </p:nvSpPr>
          <p:spPr bwMode="auto">
            <a:xfrm>
              <a:off x="4881" y="1795"/>
              <a:ext cx="16" cy="2"/>
            </a:xfrm>
            <a:custGeom>
              <a:avLst/>
              <a:gdLst>
                <a:gd name="T0" fmla="*/ 0 w 16"/>
                <a:gd name="T1" fmla="*/ 1 h 2"/>
                <a:gd name="T2" fmla="*/ 11 w 16"/>
                <a:gd name="T3" fmla="*/ 2 h 2"/>
                <a:gd name="T4" fmla="*/ 16 w 16"/>
                <a:gd name="T5" fmla="*/ 0 h 2"/>
                <a:gd name="T6" fmla="*/ 0 w 16"/>
                <a:gd name="T7" fmla="*/ 1 h 2"/>
              </a:gdLst>
              <a:ahLst/>
              <a:cxnLst>
                <a:cxn ang="0">
                  <a:pos x="T0" y="T1"/>
                </a:cxn>
                <a:cxn ang="0">
                  <a:pos x="T2" y="T3"/>
                </a:cxn>
                <a:cxn ang="0">
                  <a:pos x="T4" y="T5"/>
                </a:cxn>
                <a:cxn ang="0">
                  <a:pos x="T6" y="T7"/>
                </a:cxn>
              </a:cxnLst>
              <a:rect l="0" t="0" r="r" b="b"/>
              <a:pathLst>
                <a:path w="16" h="2">
                  <a:moveTo>
                    <a:pt x="0" y="1"/>
                  </a:moveTo>
                  <a:lnTo>
                    <a:pt x="11" y="2"/>
                  </a:lnTo>
                  <a:lnTo>
                    <a:pt x="16"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7" name="Freeform 8000">
              <a:extLst>
                <a:ext uri="{FF2B5EF4-FFF2-40B4-BE49-F238E27FC236}">
                  <a16:creationId xmlns:a16="http://schemas.microsoft.com/office/drawing/2014/main" id="{67A9966B-722B-0775-7F29-8EFB25DF3002}"/>
                </a:ext>
              </a:extLst>
            </p:cNvPr>
            <p:cNvSpPr>
              <a:spLocks/>
            </p:cNvSpPr>
            <p:nvPr/>
          </p:nvSpPr>
          <p:spPr bwMode="auto">
            <a:xfrm>
              <a:off x="4790" y="1777"/>
              <a:ext cx="13" cy="3"/>
            </a:xfrm>
            <a:custGeom>
              <a:avLst/>
              <a:gdLst>
                <a:gd name="T0" fmla="*/ 4 w 11"/>
                <a:gd name="T1" fmla="*/ 2 h 2"/>
                <a:gd name="T2" fmla="*/ 11 w 11"/>
                <a:gd name="T3" fmla="*/ 1 h 2"/>
                <a:gd name="T4" fmla="*/ 4 w 11"/>
                <a:gd name="T5" fmla="*/ 2 h 2"/>
              </a:gdLst>
              <a:ahLst/>
              <a:cxnLst>
                <a:cxn ang="0">
                  <a:pos x="T0" y="T1"/>
                </a:cxn>
                <a:cxn ang="0">
                  <a:pos x="T2" y="T3"/>
                </a:cxn>
                <a:cxn ang="0">
                  <a:pos x="T4" y="T5"/>
                </a:cxn>
              </a:cxnLst>
              <a:rect l="0" t="0" r="r" b="b"/>
              <a:pathLst>
                <a:path w="11" h="2">
                  <a:moveTo>
                    <a:pt x="4" y="2"/>
                  </a:moveTo>
                  <a:cubicBezTo>
                    <a:pt x="11" y="1"/>
                    <a:pt x="11" y="1"/>
                    <a:pt x="11" y="1"/>
                  </a:cubicBezTo>
                  <a:cubicBezTo>
                    <a:pt x="10" y="1"/>
                    <a:pt x="0"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8" name="Freeform 8001">
              <a:extLst>
                <a:ext uri="{FF2B5EF4-FFF2-40B4-BE49-F238E27FC236}">
                  <a16:creationId xmlns:a16="http://schemas.microsoft.com/office/drawing/2014/main" id="{2F246838-C925-CEB5-1EFF-5FEA55150516}"/>
                </a:ext>
              </a:extLst>
            </p:cNvPr>
            <p:cNvSpPr>
              <a:spLocks/>
            </p:cNvSpPr>
            <p:nvPr/>
          </p:nvSpPr>
          <p:spPr bwMode="auto">
            <a:xfrm>
              <a:off x="4613" y="1739"/>
              <a:ext cx="11" cy="3"/>
            </a:xfrm>
            <a:custGeom>
              <a:avLst/>
              <a:gdLst>
                <a:gd name="T0" fmla="*/ 11 w 11"/>
                <a:gd name="T1" fmla="*/ 0 h 3"/>
                <a:gd name="T2" fmla="*/ 0 w 11"/>
                <a:gd name="T3" fmla="*/ 2 h 3"/>
                <a:gd name="T4" fmla="*/ 1 w 11"/>
                <a:gd name="T5" fmla="*/ 3 h 3"/>
                <a:gd name="T6" fmla="*/ 11 w 11"/>
                <a:gd name="T7" fmla="*/ 2 h 3"/>
                <a:gd name="T8" fmla="*/ 11 w 11"/>
                <a:gd name="T9" fmla="*/ 0 h 3"/>
              </a:gdLst>
              <a:ahLst/>
              <a:cxnLst>
                <a:cxn ang="0">
                  <a:pos x="T0" y="T1"/>
                </a:cxn>
                <a:cxn ang="0">
                  <a:pos x="T2" y="T3"/>
                </a:cxn>
                <a:cxn ang="0">
                  <a:pos x="T4" y="T5"/>
                </a:cxn>
                <a:cxn ang="0">
                  <a:pos x="T6" y="T7"/>
                </a:cxn>
                <a:cxn ang="0">
                  <a:pos x="T8" y="T9"/>
                </a:cxn>
              </a:cxnLst>
              <a:rect l="0" t="0" r="r" b="b"/>
              <a:pathLst>
                <a:path w="11" h="3">
                  <a:moveTo>
                    <a:pt x="11" y="0"/>
                  </a:moveTo>
                  <a:lnTo>
                    <a:pt x="0" y="2"/>
                  </a:lnTo>
                  <a:lnTo>
                    <a:pt x="1" y="3"/>
                  </a:lnTo>
                  <a:lnTo>
                    <a:pt x="11" y="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29" name="Freeform 8002">
              <a:extLst>
                <a:ext uri="{FF2B5EF4-FFF2-40B4-BE49-F238E27FC236}">
                  <a16:creationId xmlns:a16="http://schemas.microsoft.com/office/drawing/2014/main" id="{61821B5D-AA60-3245-4A39-871CA9273F33}"/>
                </a:ext>
              </a:extLst>
            </p:cNvPr>
            <p:cNvSpPr>
              <a:spLocks/>
            </p:cNvSpPr>
            <p:nvPr/>
          </p:nvSpPr>
          <p:spPr bwMode="auto">
            <a:xfrm>
              <a:off x="4707" y="1788"/>
              <a:ext cx="24" cy="3"/>
            </a:xfrm>
            <a:custGeom>
              <a:avLst/>
              <a:gdLst>
                <a:gd name="T0" fmla="*/ 15 w 20"/>
                <a:gd name="T1" fmla="*/ 0 h 2"/>
                <a:gd name="T2" fmla="*/ 11 w 20"/>
                <a:gd name="T3" fmla="*/ 2 h 2"/>
                <a:gd name="T4" fmla="*/ 15 w 20"/>
                <a:gd name="T5" fmla="*/ 0 h 2"/>
              </a:gdLst>
              <a:ahLst/>
              <a:cxnLst>
                <a:cxn ang="0">
                  <a:pos x="T0" y="T1"/>
                </a:cxn>
                <a:cxn ang="0">
                  <a:pos x="T2" y="T3"/>
                </a:cxn>
                <a:cxn ang="0">
                  <a:pos x="T4" y="T5"/>
                </a:cxn>
              </a:cxnLst>
              <a:rect l="0" t="0" r="r" b="b"/>
              <a:pathLst>
                <a:path w="20" h="2">
                  <a:moveTo>
                    <a:pt x="15" y="0"/>
                  </a:moveTo>
                  <a:cubicBezTo>
                    <a:pt x="20" y="1"/>
                    <a:pt x="0" y="0"/>
                    <a:pt x="11" y="2"/>
                  </a:cubicBezTo>
                  <a:cubicBezTo>
                    <a:pt x="20" y="1"/>
                    <a:pt x="16" y="1"/>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0" name="Freeform 8003">
              <a:extLst>
                <a:ext uri="{FF2B5EF4-FFF2-40B4-BE49-F238E27FC236}">
                  <a16:creationId xmlns:a16="http://schemas.microsoft.com/office/drawing/2014/main" id="{E8C09162-8805-7CA2-D827-8C397E3F5E2F}"/>
                </a:ext>
              </a:extLst>
            </p:cNvPr>
            <p:cNvSpPr>
              <a:spLocks/>
            </p:cNvSpPr>
            <p:nvPr/>
          </p:nvSpPr>
          <p:spPr bwMode="auto">
            <a:xfrm>
              <a:off x="4591" y="1772"/>
              <a:ext cx="4"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1" name="Freeform 8004">
              <a:extLst>
                <a:ext uri="{FF2B5EF4-FFF2-40B4-BE49-F238E27FC236}">
                  <a16:creationId xmlns:a16="http://schemas.microsoft.com/office/drawing/2014/main" id="{6DB8C876-4EAA-25DA-EE8D-7B4AE431C1A0}"/>
                </a:ext>
              </a:extLst>
            </p:cNvPr>
            <p:cNvSpPr>
              <a:spLocks/>
            </p:cNvSpPr>
            <p:nvPr/>
          </p:nvSpPr>
          <p:spPr bwMode="auto">
            <a:xfrm>
              <a:off x="4595" y="1771"/>
              <a:ext cx="13" cy="2"/>
            </a:xfrm>
            <a:custGeom>
              <a:avLst/>
              <a:gdLst>
                <a:gd name="T0" fmla="*/ 0 w 11"/>
                <a:gd name="T1" fmla="*/ 1 h 2"/>
                <a:gd name="T2" fmla="*/ 11 w 11"/>
                <a:gd name="T3" fmla="*/ 1 h 2"/>
                <a:gd name="T4" fmla="*/ 0 w 11"/>
                <a:gd name="T5" fmla="*/ 1 h 2"/>
              </a:gdLst>
              <a:ahLst/>
              <a:cxnLst>
                <a:cxn ang="0">
                  <a:pos x="T0" y="T1"/>
                </a:cxn>
                <a:cxn ang="0">
                  <a:pos x="T2" y="T3"/>
                </a:cxn>
                <a:cxn ang="0">
                  <a:pos x="T4" y="T5"/>
                </a:cxn>
              </a:cxnLst>
              <a:rect l="0" t="0" r="r" b="b"/>
              <a:pathLst>
                <a:path w="11" h="2">
                  <a:moveTo>
                    <a:pt x="0" y="1"/>
                  </a:moveTo>
                  <a:cubicBezTo>
                    <a:pt x="4" y="1"/>
                    <a:pt x="8" y="2"/>
                    <a:pt x="11" y="1"/>
                  </a:cubicBezTo>
                  <a:cubicBezTo>
                    <a:pt x="6" y="0"/>
                    <a:pt x="4"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2" name="Freeform 8005">
              <a:extLst>
                <a:ext uri="{FF2B5EF4-FFF2-40B4-BE49-F238E27FC236}">
                  <a16:creationId xmlns:a16="http://schemas.microsoft.com/office/drawing/2014/main" id="{9D8E6F98-2168-B474-CCBB-7B90C7111548}"/>
                </a:ext>
              </a:extLst>
            </p:cNvPr>
            <p:cNvSpPr>
              <a:spLocks/>
            </p:cNvSpPr>
            <p:nvPr/>
          </p:nvSpPr>
          <p:spPr bwMode="auto">
            <a:xfrm>
              <a:off x="4540" y="1771"/>
              <a:ext cx="14" cy="2"/>
            </a:xfrm>
            <a:custGeom>
              <a:avLst/>
              <a:gdLst>
                <a:gd name="T0" fmla="*/ 1 w 12"/>
                <a:gd name="T1" fmla="*/ 1 h 2"/>
                <a:gd name="T2" fmla="*/ 5 w 12"/>
                <a:gd name="T3" fmla="*/ 1 h 2"/>
                <a:gd name="T4" fmla="*/ 6 w 12"/>
                <a:gd name="T5" fmla="*/ 1 h 2"/>
                <a:gd name="T6" fmla="*/ 10 w 12"/>
                <a:gd name="T7" fmla="*/ 0 h 2"/>
                <a:gd name="T8" fmla="*/ 12 w 12"/>
                <a:gd name="T9" fmla="*/ 0 h 2"/>
                <a:gd name="T10" fmla="*/ 9 w 12"/>
                <a:gd name="T11" fmla="*/ 0 h 2"/>
                <a:gd name="T12" fmla="*/ 1 w 1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2" h="2">
                  <a:moveTo>
                    <a:pt x="1" y="1"/>
                  </a:moveTo>
                  <a:cubicBezTo>
                    <a:pt x="5" y="1"/>
                    <a:pt x="5" y="1"/>
                    <a:pt x="5" y="1"/>
                  </a:cubicBezTo>
                  <a:cubicBezTo>
                    <a:pt x="1" y="2"/>
                    <a:pt x="3" y="2"/>
                    <a:pt x="6" y="1"/>
                  </a:cubicBezTo>
                  <a:cubicBezTo>
                    <a:pt x="10" y="1"/>
                    <a:pt x="10" y="1"/>
                    <a:pt x="10" y="0"/>
                  </a:cubicBezTo>
                  <a:cubicBezTo>
                    <a:pt x="11" y="0"/>
                    <a:pt x="11" y="0"/>
                    <a:pt x="12" y="0"/>
                  </a:cubicBezTo>
                  <a:cubicBezTo>
                    <a:pt x="11" y="0"/>
                    <a:pt x="10" y="0"/>
                    <a:pt x="9" y="0"/>
                  </a:cubicBezTo>
                  <a:cubicBezTo>
                    <a:pt x="3"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3" name="Freeform 8006">
              <a:extLst>
                <a:ext uri="{FF2B5EF4-FFF2-40B4-BE49-F238E27FC236}">
                  <a16:creationId xmlns:a16="http://schemas.microsoft.com/office/drawing/2014/main" id="{F0EFA732-15CA-AFA9-0C10-2A4B8253459F}"/>
                </a:ext>
              </a:extLst>
            </p:cNvPr>
            <p:cNvSpPr>
              <a:spLocks/>
            </p:cNvSpPr>
            <p:nvPr/>
          </p:nvSpPr>
          <p:spPr bwMode="auto">
            <a:xfrm>
              <a:off x="4341" y="1732"/>
              <a:ext cx="42" cy="5"/>
            </a:xfrm>
            <a:custGeom>
              <a:avLst/>
              <a:gdLst>
                <a:gd name="T0" fmla="*/ 0 w 34"/>
                <a:gd name="T1" fmla="*/ 1 h 4"/>
                <a:gd name="T2" fmla="*/ 16 w 34"/>
                <a:gd name="T3" fmla="*/ 3 h 4"/>
                <a:gd name="T4" fmla="*/ 34 w 34"/>
                <a:gd name="T5" fmla="*/ 0 h 4"/>
                <a:gd name="T6" fmla="*/ 0 w 34"/>
                <a:gd name="T7" fmla="*/ 1 h 4"/>
              </a:gdLst>
              <a:ahLst/>
              <a:cxnLst>
                <a:cxn ang="0">
                  <a:pos x="T0" y="T1"/>
                </a:cxn>
                <a:cxn ang="0">
                  <a:pos x="T2" y="T3"/>
                </a:cxn>
                <a:cxn ang="0">
                  <a:pos x="T4" y="T5"/>
                </a:cxn>
                <a:cxn ang="0">
                  <a:pos x="T6" y="T7"/>
                </a:cxn>
              </a:cxnLst>
              <a:rect l="0" t="0" r="r" b="b"/>
              <a:pathLst>
                <a:path w="34" h="4">
                  <a:moveTo>
                    <a:pt x="0" y="1"/>
                  </a:moveTo>
                  <a:cubicBezTo>
                    <a:pt x="13" y="1"/>
                    <a:pt x="17" y="2"/>
                    <a:pt x="16" y="3"/>
                  </a:cubicBezTo>
                  <a:cubicBezTo>
                    <a:pt x="28" y="4"/>
                    <a:pt x="26" y="1"/>
                    <a:pt x="34" y="0"/>
                  </a:cubicBezTo>
                  <a:cubicBezTo>
                    <a:pt x="20" y="1"/>
                    <a:pt x="17"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4" name="Freeform 8007">
              <a:extLst>
                <a:ext uri="{FF2B5EF4-FFF2-40B4-BE49-F238E27FC236}">
                  <a16:creationId xmlns:a16="http://schemas.microsoft.com/office/drawing/2014/main" id="{43487836-E46B-845C-4BD5-02F60855275E}"/>
                </a:ext>
              </a:extLst>
            </p:cNvPr>
            <p:cNvSpPr>
              <a:spLocks/>
            </p:cNvSpPr>
            <p:nvPr/>
          </p:nvSpPr>
          <p:spPr bwMode="auto">
            <a:xfrm>
              <a:off x="4383" y="1732"/>
              <a:ext cx="6" cy="0"/>
            </a:xfrm>
            <a:custGeom>
              <a:avLst/>
              <a:gdLst>
                <a:gd name="T0" fmla="*/ 0 w 5"/>
                <a:gd name="T1" fmla="*/ 5 w 5"/>
                <a:gd name="T2" fmla="*/ 0 w 5"/>
              </a:gdLst>
              <a:ahLst/>
              <a:cxnLst>
                <a:cxn ang="0">
                  <a:pos x="T0" y="0"/>
                </a:cxn>
                <a:cxn ang="0">
                  <a:pos x="T1" y="0"/>
                </a:cxn>
                <a:cxn ang="0">
                  <a:pos x="T2" y="0"/>
                </a:cxn>
              </a:cxnLst>
              <a:rect l="0" t="0" r="r" b="b"/>
              <a:pathLst>
                <a:path w="5">
                  <a:moveTo>
                    <a:pt x="0" y="0"/>
                  </a:moveTo>
                  <a:cubicBezTo>
                    <a:pt x="1" y="0"/>
                    <a:pt x="3" y="0"/>
                    <a:pt x="5"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5" name="Freeform 8008">
              <a:extLst>
                <a:ext uri="{FF2B5EF4-FFF2-40B4-BE49-F238E27FC236}">
                  <a16:creationId xmlns:a16="http://schemas.microsoft.com/office/drawing/2014/main" id="{5A3F1782-0B19-9912-B626-0A50127DB8CB}"/>
                </a:ext>
              </a:extLst>
            </p:cNvPr>
            <p:cNvSpPr>
              <a:spLocks/>
            </p:cNvSpPr>
            <p:nvPr/>
          </p:nvSpPr>
          <p:spPr bwMode="auto">
            <a:xfrm>
              <a:off x="4595" y="1792"/>
              <a:ext cx="9" cy="3"/>
            </a:xfrm>
            <a:custGeom>
              <a:avLst/>
              <a:gdLst>
                <a:gd name="T0" fmla="*/ 9 w 9"/>
                <a:gd name="T1" fmla="*/ 0 h 3"/>
                <a:gd name="T2" fmla="*/ 0 w 9"/>
                <a:gd name="T3" fmla="*/ 3 h 3"/>
                <a:gd name="T4" fmla="*/ 3 w 9"/>
                <a:gd name="T5" fmla="*/ 3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3"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6" name="Freeform 8009">
              <a:extLst>
                <a:ext uri="{FF2B5EF4-FFF2-40B4-BE49-F238E27FC236}">
                  <a16:creationId xmlns:a16="http://schemas.microsoft.com/office/drawing/2014/main" id="{7E7C23B0-63BE-F5DF-46C1-CB4DA9BAB57E}"/>
                </a:ext>
              </a:extLst>
            </p:cNvPr>
            <p:cNvSpPr>
              <a:spLocks/>
            </p:cNvSpPr>
            <p:nvPr/>
          </p:nvSpPr>
          <p:spPr bwMode="auto">
            <a:xfrm>
              <a:off x="4316" y="1731"/>
              <a:ext cx="13" cy="1"/>
            </a:xfrm>
            <a:custGeom>
              <a:avLst/>
              <a:gdLst>
                <a:gd name="T0" fmla="*/ 2 w 11"/>
                <a:gd name="T1" fmla="*/ 1 h 1"/>
                <a:gd name="T2" fmla="*/ 10 w 11"/>
                <a:gd name="T3" fmla="*/ 1 h 1"/>
                <a:gd name="T4" fmla="*/ 2 w 11"/>
                <a:gd name="T5" fmla="*/ 1 h 1"/>
              </a:gdLst>
              <a:ahLst/>
              <a:cxnLst>
                <a:cxn ang="0">
                  <a:pos x="T0" y="T1"/>
                </a:cxn>
                <a:cxn ang="0">
                  <a:pos x="T2" y="T3"/>
                </a:cxn>
                <a:cxn ang="0">
                  <a:pos x="T4" y="T5"/>
                </a:cxn>
              </a:cxnLst>
              <a:rect l="0" t="0" r="r" b="b"/>
              <a:pathLst>
                <a:path w="11" h="1">
                  <a:moveTo>
                    <a:pt x="2" y="1"/>
                  </a:moveTo>
                  <a:cubicBezTo>
                    <a:pt x="5" y="1"/>
                    <a:pt x="9" y="1"/>
                    <a:pt x="10" y="1"/>
                  </a:cubicBezTo>
                  <a:cubicBezTo>
                    <a:pt x="11" y="0"/>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7" name="Freeform 8010">
              <a:extLst>
                <a:ext uri="{FF2B5EF4-FFF2-40B4-BE49-F238E27FC236}">
                  <a16:creationId xmlns:a16="http://schemas.microsoft.com/office/drawing/2014/main" id="{FC6C9682-1398-7153-BB3E-53C1C4A9F5C7}"/>
                </a:ext>
              </a:extLst>
            </p:cNvPr>
            <p:cNvSpPr>
              <a:spLocks/>
            </p:cNvSpPr>
            <p:nvPr/>
          </p:nvSpPr>
          <p:spPr bwMode="auto">
            <a:xfrm>
              <a:off x="4379" y="1765"/>
              <a:ext cx="16" cy="3"/>
            </a:xfrm>
            <a:custGeom>
              <a:avLst/>
              <a:gdLst>
                <a:gd name="T0" fmla="*/ 0 w 13"/>
                <a:gd name="T1" fmla="*/ 2 h 3"/>
                <a:gd name="T2" fmla="*/ 13 w 13"/>
                <a:gd name="T3" fmla="*/ 3 h 3"/>
                <a:gd name="T4" fmla="*/ 0 w 13"/>
                <a:gd name="T5" fmla="*/ 2 h 3"/>
              </a:gdLst>
              <a:ahLst/>
              <a:cxnLst>
                <a:cxn ang="0">
                  <a:pos x="T0" y="T1"/>
                </a:cxn>
                <a:cxn ang="0">
                  <a:pos x="T2" y="T3"/>
                </a:cxn>
                <a:cxn ang="0">
                  <a:pos x="T4" y="T5"/>
                </a:cxn>
              </a:cxnLst>
              <a:rect l="0" t="0" r="r" b="b"/>
              <a:pathLst>
                <a:path w="13" h="3">
                  <a:moveTo>
                    <a:pt x="0" y="2"/>
                  </a:moveTo>
                  <a:cubicBezTo>
                    <a:pt x="1" y="3"/>
                    <a:pt x="10" y="3"/>
                    <a:pt x="13" y="3"/>
                  </a:cubicBezTo>
                  <a:cubicBezTo>
                    <a:pt x="8" y="3"/>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8" name="Freeform 8011">
              <a:extLst>
                <a:ext uri="{FF2B5EF4-FFF2-40B4-BE49-F238E27FC236}">
                  <a16:creationId xmlns:a16="http://schemas.microsoft.com/office/drawing/2014/main" id="{FE1A04E9-369D-1FD8-305A-997BBDDE04EC}"/>
                </a:ext>
              </a:extLst>
            </p:cNvPr>
            <p:cNvSpPr>
              <a:spLocks/>
            </p:cNvSpPr>
            <p:nvPr/>
          </p:nvSpPr>
          <p:spPr bwMode="auto">
            <a:xfrm>
              <a:off x="4273" y="1738"/>
              <a:ext cx="16" cy="4"/>
            </a:xfrm>
            <a:custGeom>
              <a:avLst/>
              <a:gdLst>
                <a:gd name="T0" fmla="*/ 0 w 13"/>
                <a:gd name="T1" fmla="*/ 1 h 3"/>
                <a:gd name="T2" fmla="*/ 5 w 13"/>
                <a:gd name="T3" fmla="*/ 3 h 3"/>
                <a:gd name="T4" fmla="*/ 0 w 13"/>
                <a:gd name="T5" fmla="*/ 1 h 3"/>
              </a:gdLst>
              <a:ahLst/>
              <a:cxnLst>
                <a:cxn ang="0">
                  <a:pos x="T0" y="T1"/>
                </a:cxn>
                <a:cxn ang="0">
                  <a:pos x="T2" y="T3"/>
                </a:cxn>
                <a:cxn ang="0">
                  <a:pos x="T4" y="T5"/>
                </a:cxn>
              </a:cxnLst>
              <a:rect l="0" t="0" r="r" b="b"/>
              <a:pathLst>
                <a:path w="13" h="3">
                  <a:moveTo>
                    <a:pt x="0" y="1"/>
                  </a:moveTo>
                  <a:cubicBezTo>
                    <a:pt x="3" y="1"/>
                    <a:pt x="6" y="2"/>
                    <a:pt x="5" y="3"/>
                  </a:cubicBezTo>
                  <a:cubicBezTo>
                    <a:pt x="8" y="2"/>
                    <a:pt x="13"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39" name="Freeform 8012">
              <a:extLst>
                <a:ext uri="{FF2B5EF4-FFF2-40B4-BE49-F238E27FC236}">
                  <a16:creationId xmlns:a16="http://schemas.microsoft.com/office/drawing/2014/main" id="{BC87759E-CA7C-7BAB-319B-3E056B73C3BA}"/>
                </a:ext>
              </a:extLst>
            </p:cNvPr>
            <p:cNvSpPr>
              <a:spLocks/>
            </p:cNvSpPr>
            <p:nvPr/>
          </p:nvSpPr>
          <p:spPr bwMode="auto">
            <a:xfrm>
              <a:off x="4350" y="1767"/>
              <a:ext cx="13" cy="1"/>
            </a:xfrm>
            <a:custGeom>
              <a:avLst/>
              <a:gdLst>
                <a:gd name="T0" fmla="*/ 0 w 13"/>
                <a:gd name="T1" fmla="*/ 0 h 1"/>
                <a:gd name="T2" fmla="*/ 2 w 13"/>
                <a:gd name="T3" fmla="*/ 1 h 1"/>
                <a:gd name="T4" fmla="*/ 13 w 13"/>
                <a:gd name="T5" fmla="*/ 0 h 1"/>
                <a:gd name="T6" fmla="*/ 0 w 13"/>
                <a:gd name="T7" fmla="*/ 0 h 1"/>
              </a:gdLst>
              <a:ahLst/>
              <a:cxnLst>
                <a:cxn ang="0">
                  <a:pos x="T0" y="T1"/>
                </a:cxn>
                <a:cxn ang="0">
                  <a:pos x="T2" y="T3"/>
                </a:cxn>
                <a:cxn ang="0">
                  <a:pos x="T4" y="T5"/>
                </a:cxn>
                <a:cxn ang="0">
                  <a:pos x="T6" y="T7"/>
                </a:cxn>
              </a:cxnLst>
              <a:rect l="0" t="0" r="r" b="b"/>
              <a:pathLst>
                <a:path w="13" h="1">
                  <a:moveTo>
                    <a:pt x="0" y="0"/>
                  </a:moveTo>
                  <a:lnTo>
                    <a:pt x="2" y="1"/>
                  </a:lnTo>
                  <a:lnTo>
                    <a:pt x="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0" name="Freeform 8013">
              <a:extLst>
                <a:ext uri="{FF2B5EF4-FFF2-40B4-BE49-F238E27FC236}">
                  <a16:creationId xmlns:a16="http://schemas.microsoft.com/office/drawing/2014/main" id="{5034B2A4-7D54-BC95-8B38-9878B96E89E2}"/>
                </a:ext>
              </a:extLst>
            </p:cNvPr>
            <p:cNvSpPr>
              <a:spLocks/>
            </p:cNvSpPr>
            <p:nvPr/>
          </p:nvSpPr>
          <p:spPr bwMode="auto">
            <a:xfrm>
              <a:off x="4363" y="1785"/>
              <a:ext cx="38" cy="10"/>
            </a:xfrm>
            <a:custGeom>
              <a:avLst/>
              <a:gdLst>
                <a:gd name="T0" fmla="*/ 21 w 31"/>
                <a:gd name="T1" fmla="*/ 8 h 8"/>
                <a:gd name="T2" fmla="*/ 22 w 31"/>
                <a:gd name="T3" fmla="*/ 2 h 8"/>
                <a:gd name="T4" fmla="*/ 8 w 31"/>
                <a:gd name="T5" fmla="*/ 4 h 8"/>
                <a:gd name="T6" fmla="*/ 21 w 31"/>
                <a:gd name="T7" fmla="*/ 8 h 8"/>
              </a:gdLst>
              <a:ahLst/>
              <a:cxnLst>
                <a:cxn ang="0">
                  <a:pos x="T0" y="T1"/>
                </a:cxn>
                <a:cxn ang="0">
                  <a:pos x="T2" y="T3"/>
                </a:cxn>
                <a:cxn ang="0">
                  <a:pos x="T4" y="T5"/>
                </a:cxn>
                <a:cxn ang="0">
                  <a:pos x="T6" y="T7"/>
                </a:cxn>
              </a:cxnLst>
              <a:rect l="0" t="0" r="r" b="b"/>
              <a:pathLst>
                <a:path w="31" h="8">
                  <a:moveTo>
                    <a:pt x="21" y="8"/>
                  </a:moveTo>
                  <a:cubicBezTo>
                    <a:pt x="31" y="6"/>
                    <a:pt x="5" y="4"/>
                    <a:pt x="22" y="2"/>
                  </a:cubicBezTo>
                  <a:cubicBezTo>
                    <a:pt x="0" y="0"/>
                    <a:pt x="24" y="5"/>
                    <a:pt x="8" y="4"/>
                  </a:cubicBezTo>
                  <a:cubicBezTo>
                    <a:pt x="17" y="5"/>
                    <a:pt x="22" y="7"/>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1" name="Freeform 8014">
              <a:extLst>
                <a:ext uri="{FF2B5EF4-FFF2-40B4-BE49-F238E27FC236}">
                  <a16:creationId xmlns:a16="http://schemas.microsoft.com/office/drawing/2014/main" id="{7387D9C7-57FD-2CED-5AB6-3FEC69D0EEB0}"/>
                </a:ext>
              </a:extLst>
            </p:cNvPr>
            <p:cNvSpPr>
              <a:spLocks/>
            </p:cNvSpPr>
            <p:nvPr/>
          </p:nvSpPr>
          <p:spPr bwMode="auto">
            <a:xfrm>
              <a:off x="4367" y="1790"/>
              <a:ext cx="6"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2" y="0"/>
                    <a:pt x="0" y="0"/>
                  </a:cubicBezTo>
                  <a:cubicBezTo>
                    <a:pt x="2" y="0"/>
                    <a:pt x="3"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2" name="Freeform 8015">
              <a:extLst>
                <a:ext uri="{FF2B5EF4-FFF2-40B4-BE49-F238E27FC236}">
                  <a16:creationId xmlns:a16="http://schemas.microsoft.com/office/drawing/2014/main" id="{DC83D149-DAC7-91EB-1D1F-7486C09CF43F}"/>
                </a:ext>
              </a:extLst>
            </p:cNvPr>
            <p:cNvSpPr>
              <a:spLocks/>
            </p:cNvSpPr>
            <p:nvPr/>
          </p:nvSpPr>
          <p:spPr bwMode="auto">
            <a:xfrm>
              <a:off x="4202" y="1776"/>
              <a:ext cx="4"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2" y="0"/>
                    <a:pt x="3" y="0"/>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3" name="Freeform 8016">
              <a:extLst>
                <a:ext uri="{FF2B5EF4-FFF2-40B4-BE49-F238E27FC236}">
                  <a16:creationId xmlns:a16="http://schemas.microsoft.com/office/drawing/2014/main" id="{76C3833A-60B7-CDF4-C092-F999494DDFEE}"/>
                </a:ext>
              </a:extLst>
            </p:cNvPr>
            <p:cNvSpPr>
              <a:spLocks/>
            </p:cNvSpPr>
            <p:nvPr/>
          </p:nvSpPr>
          <p:spPr bwMode="auto">
            <a:xfrm>
              <a:off x="4285" y="1788"/>
              <a:ext cx="43" cy="7"/>
            </a:xfrm>
            <a:custGeom>
              <a:avLst/>
              <a:gdLst>
                <a:gd name="T0" fmla="*/ 20 w 35"/>
                <a:gd name="T1" fmla="*/ 3 h 5"/>
                <a:gd name="T2" fmla="*/ 35 w 35"/>
                <a:gd name="T3" fmla="*/ 0 h 5"/>
                <a:gd name="T4" fmla="*/ 1 w 35"/>
                <a:gd name="T5" fmla="*/ 4 h 5"/>
                <a:gd name="T6" fmla="*/ 23 w 35"/>
                <a:gd name="T7" fmla="*/ 3 h 5"/>
                <a:gd name="T8" fmla="*/ 20 w 35"/>
                <a:gd name="T9" fmla="*/ 3 h 5"/>
              </a:gdLst>
              <a:ahLst/>
              <a:cxnLst>
                <a:cxn ang="0">
                  <a:pos x="T0" y="T1"/>
                </a:cxn>
                <a:cxn ang="0">
                  <a:pos x="T2" y="T3"/>
                </a:cxn>
                <a:cxn ang="0">
                  <a:pos x="T4" y="T5"/>
                </a:cxn>
                <a:cxn ang="0">
                  <a:pos x="T6" y="T7"/>
                </a:cxn>
                <a:cxn ang="0">
                  <a:pos x="T8" y="T9"/>
                </a:cxn>
              </a:cxnLst>
              <a:rect l="0" t="0" r="r" b="b"/>
              <a:pathLst>
                <a:path w="35" h="5">
                  <a:moveTo>
                    <a:pt x="20" y="3"/>
                  </a:moveTo>
                  <a:cubicBezTo>
                    <a:pt x="35" y="0"/>
                    <a:pt x="35" y="0"/>
                    <a:pt x="35" y="0"/>
                  </a:cubicBezTo>
                  <a:cubicBezTo>
                    <a:pt x="25" y="2"/>
                    <a:pt x="0" y="2"/>
                    <a:pt x="1" y="4"/>
                  </a:cubicBezTo>
                  <a:cubicBezTo>
                    <a:pt x="9" y="5"/>
                    <a:pt x="19" y="4"/>
                    <a:pt x="23" y="3"/>
                  </a:cubicBezTo>
                  <a:lnTo>
                    <a:pt x="2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4" name="Freeform 8017">
              <a:extLst>
                <a:ext uri="{FF2B5EF4-FFF2-40B4-BE49-F238E27FC236}">
                  <a16:creationId xmlns:a16="http://schemas.microsoft.com/office/drawing/2014/main" id="{B509620B-7934-ED3F-18BD-BAE6EB898D14}"/>
                </a:ext>
              </a:extLst>
            </p:cNvPr>
            <p:cNvSpPr>
              <a:spLocks/>
            </p:cNvSpPr>
            <p:nvPr/>
          </p:nvSpPr>
          <p:spPr bwMode="auto">
            <a:xfrm>
              <a:off x="4098" y="1731"/>
              <a:ext cx="12" cy="2"/>
            </a:xfrm>
            <a:custGeom>
              <a:avLst/>
              <a:gdLst>
                <a:gd name="T0" fmla="*/ 3 w 10"/>
                <a:gd name="T1" fmla="*/ 1 h 2"/>
                <a:gd name="T2" fmla="*/ 10 w 10"/>
                <a:gd name="T3" fmla="*/ 0 h 2"/>
                <a:gd name="T4" fmla="*/ 2 w 10"/>
                <a:gd name="T5" fmla="*/ 0 h 2"/>
                <a:gd name="T6" fmla="*/ 3 w 10"/>
                <a:gd name="T7" fmla="*/ 1 h 2"/>
              </a:gdLst>
              <a:ahLst/>
              <a:cxnLst>
                <a:cxn ang="0">
                  <a:pos x="T0" y="T1"/>
                </a:cxn>
                <a:cxn ang="0">
                  <a:pos x="T2" y="T3"/>
                </a:cxn>
                <a:cxn ang="0">
                  <a:pos x="T4" y="T5"/>
                </a:cxn>
                <a:cxn ang="0">
                  <a:pos x="T6" y="T7"/>
                </a:cxn>
              </a:cxnLst>
              <a:rect l="0" t="0" r="r" b="b"/>
              <a:pathLst>
                <a:path w="10" h="2">
                  <a:moveTo>
                    <a:pt x="3" y="1"/>
                  </a:moveTo>
                  <a:cubicBezTo>
                    <a:pt x="10" y="0"/>
                    <a:pt x="10" y="0"/>
                    <a:pt x="10" y="0"/>
                  </a:cubicBezTo>
                  <a:cubicBezTo>
                    <a:pt x="2" y="0"/>
                    <a:pt x="2" y="0"/>
                    <a:pt x="2" y="0"/>
                  </a:cubicBezTo>
                  <a:cubicBezTo>
                    <a:pt x="4" y="1"/>
                    <a:pt x="0"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5" name="Freeform 8018">
              <a:extLst>
                <a:ext uri="{FF2B5EF4-FFF2-40B4-BE49-F238E27FC236}">
                  <a16:creationId xmlns:a16="http://schemas.microsoft.com/office/drawing/2014/main" id="{FEE8982C-F296-FFFA-8AF0-5FD7A2290E89}"/>
                </a:ext>
              </a:extLst>
            </p:cNvPr>
            <p:cNvSpPr>
              <a:spLocks/>
            </p:cNvSpPr>
            <p:nvPr/>
          </p:nvSpPr>
          <p:spPr bwMode="auto">
            <a:xfrm>
              <a:off x="4098" y="1731"/>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6" name="Freeform 8019">
              <a:extLst>
                <a:ext uri="{FF2B5EF4-FFF2-40B4-BE49-F238E27FC236}">
                  <a16:creationId xmlns:a16="http://schemas.microsoft.com/office/drawing/2014/main" id="{094D6517-7AE4-E7B0-C6B6-A50CF9A1CAE2}"/>
                </a:ext>
              </a:extLst>
            </p:cNvPr>
            <p:cNvSpPr>
              <a:spLocks/>
            </p:cNvSpPr>
            <p:nvPr/>
          </p:nvSpPr>
          <p:spPr bwMode="auto">
            <a:xfrm>
              <a:off x="4235" y="1773"/>
              <a:ext cx="17" cy="2"/>
            </a:xfrm>
            <a:custGeom>
              <a:avLst/>
              <a:gdLst>
                <a:gd name="T0" fmla="*/ 1 w 14"/>
                <a:gd name="T1" fmla="*/ 1 h 1"/>
                <a:gd name="T2" fmla="*/ 14 w 14"/>
                <a:gd name="T3" fmla="*/ 1 h 1"/>
                <a:gd name="T4" fmla="*/ 1 w 14"/>
                <a:gd name="T5" fmla="*/ 1 h 1"/>
              </a:gdLst>
              <a:ahLst/>
              <a:cxnLst>
                <a:cxn ang="0">
                  <a:pos x="T0" y="T1"/>
                </a:cxn>
                <a:cxn ang="0">
                  <a:pos x="T2" y="T3"/>
                </a:cxn>
                <a:cxn ang="0">
                  <a:pos x="T4" y="T5"/>
                </a:cxn>
              </a:cxnLst>
              <a:rect l="0" t="0" r="r" b="b"/>
              <a:pathLst>
                <a:path w="14" h="1">
                  <a:moveTo>
                    <a:pt x="1" y="1"/>
                  </a:moveTo>
                  <a:cubicBezTo>
                    <a:pt x="6" y="1"/>
                    <a:pt x="10" y="1"/>
                    <a:pt x="14" y="1"/>
                  </a:cubicBezTo>
                  <a:cubicBezTo>
                    <a:pt x="12"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7" name="Freeform 8020">
              <a:extLst>
                <a:ext uri="{FF2B5EF4-FFF2-40B4-BE49-F238E27FC236}">
                  <a16:creationId xmlns:a16="http://schemas.microsoft.com/office/drawing/2014/main" id="{32F1A22D-720E-A42F-F557-3A702FB3F951}"/>
                </a:ext>
              </a:extLst>
            </p:cNvPr>
            <p:cNvSpPr>
              <a:spLocks/>
            </p:cNvSpPr>
            <p:nvPr/>
          </p:nvSpPr>
          <p:spPr bwMode="auto">
            <a:xfrm>
              <a:off x="4045" y="1737"/>
              <a:ext cx="14" cy="0"/>
            </a:xfrm>
            <a:custGeom>
              <a:avLst/>
              <a:gdLst>
                <a:gd name="T0" fmla="*/ 1 w 14"/>
                <a:gd name="T1" fmla="*/ 14 w 14"/>
                <a:gd name="T2" fmla="*/ 0 w 14"/>
                <a:gd name="T3" fmla="*/ 1 w 14"/>
              </a:gdLst>
              <a:ahLst/>
              <a:cxnLst>
                <a:cxn ang="0">
                  <a:pos x="T0" y="0"/>
                </a:cxn>
                <a:cxn ang="0">
                  <a:pos x="T1" y="0"/>
                </a:cxn>
                <a:cxn ang="0">
                  <a:pos x="T2" y="0"/>
                </a:cxn>
                <a:cxn ang="0">
                  <a:pos x="T3" y="0"/>
                </a:cxn>
              </a:cxnLst>
              <a:rect l="0" t="0" r="r" b="b"/>
              <a:pathLst>
                <a:path w="14">
                  <a:moveTo>
                    <a:pt x="1" y="0"/>
                  </a:moveTo>
                  <a:lnTo>
                    <a:pt x="14" y="0"/>
                  </a:ln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8" name="Freeform 8021">
              <a:extLst>
                <a:ext uri="{FF2B5EF4-FFF2-40B4-BE49-F238E27FC236}">
                  <a16:creationId xmlns:a16="http://schemas.microsoft.com/office/drawing/2014/main" id="{F83B4202-76B5-15D0-8479-2CE12693E167}"/>
                </a:ext>
              </a:extLst>
            </p:cNvPr>
            <p:cNvSpPr>
              <a:spLocks/>
            </p:cNvSpPr>
            <p:nvPr/>
          </p:nvSpPr>
          <p:spPr bwMode="auto">
            <a:xfrm>
              <a:off x="3973" y="1731"/>
              <a:ext cx="12" cy="2"/>
            </a:xfrm>
            <a:custGeom>
              <a:avLst/>
              <a:gdLst>
                <a:gd name="T0" fmla="*/ 12 w 12"/>
                <a:gd name="T1" fmla="*/ 1 h 2"/>
                <a:gd name="T2" fmla="*/ 11 w 12"/>
                <a:gd name="T3" fmla="*/ 0 h 2"/>
                <a:gd name="T4" fmla="*/ 0 w 12"/>
                <a:gd name="T5" fmla="*/ 1 h 2"/>
                <a:gd name="T6" fmla="*/ 3 w 12"/>
                <a:gd name="T7" fmla="*/ 2 h 2"/>
                <a:gd name="T8" fmla="*/ 12 w 12"/>
                <a:gd name="T9" fmla="*/ 1 h 2"/>
              </a:gdLst>
              <a:ahLst/>
              <a:cxnLst>
                <a:cxn ang="0">
                  <a:pos x="T0" y="T1"/>
                </a:cxn>
                <a:cxn ang="0">
                  <a:pos x="T2" y="T3"/>
                </a:cxn>
                <a:cxn ang="0">
                  <a:pos x="T4" y="T5"/>
                </a:cxn>
                <a:cxn ang="0">
                  <a:pos x="T6" y="T7"/>
                </a:cxn>
                <a:cxn ang="0">
                  <a:pos x="T8" y="T9"/>
                </a:cxn>
              </a:cxnLst>
              <a:rect l="0" t="0" r="r" b="b"/>
              <a:pathLst>
                <a:path w="12" h="2">
                  <a:moveTo>
                    <a:pt x="12" y="1"/>
                  </a:moveTo>
                  <a:lnTo>
                    <a:pt x="11" y="0"/>
                  </a:lnTo>
                  <a:lnTo>
                    <a:pt x="0" y="1"/>
                  </a:lnTo>
                  <a:lnTo>
                    <a:pt x="3" y="2"/>
                  </a:lnTo>
                  <a:lnTo>
                    <a:pt x="1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49" name="Freeform 8022">
              <a:extLst>
                <a:ext uri="{FF2B5EF4-FFF2-40B4-BE49-F238E27FC236}">
                  <a16:creationId xmlns:a16="http://schemas.microsoft.com/office/drawing/2014/main" id="{0A81A69E-C193-B7CB-F833-829060371A50}"/>
                </a:ext>
              </a:extLst>
            </p:cNvPr>
            <p:cNvSpPr>
              <a:spLocks/>
            </p:cNvSpPr>
            <p:nvPr/>
          </p:nvSpPr>
          <p:spPr bwMode="auto">
            <a:xfrm>
              <a:off x="4061" y="1793"/>
              <a:ext cx="19" cy="3"/>
            </a:xfrm>
            <a:custGeom>
              <a:avLst/>
              <a:gdLst>
                <a:gd name="T0" fmla="*/ 3 w 16"/>
                <a:gd name="T1" fmla="*/ 2 h 2"/>
                <a:gd name="T2" fmla="*/ 14 w 16"/>
                <a:gd name="T3" fmla="*/ 0 h 2"/>
                <a:gd name="T4" fmla="*/ 0 w 16"/>
                <a:gd name="T5" fmla="*/ 0 h 2"/>
                <a:gd name="T6" fmla="*/ 12 w 16"/>
                <a:gd name="T7" fmla="*/ 0 h 2"/>
                <a:gd name="T8" fmla="*/ 3 w 16"/>
                <a:gd name="T9" fmla="*/ 2 h 2"/>
              </a:gdLst>
              <a:ahLst/>
              <a:cxnLst>
                <a:cxn ang="0">
                  <a:pos x="T0" y="T1"/>
                </a:cxn>
                <a:cxn ang="0">
                  <a:pos x="T2" y="T3"/>
                </a:cxn>
                <a:cxn ang="0">
                  <a:pos x="T4" y="T5"/>
                </a:cxn>
                <a:cxn ang="0">
                  <a:pos x="T6" y="T7"/>
                </a:cxn>
                <a:cxn ang="0">
                  <a:pos x="T8" y="T9"/>
                </a:cxn>
              </a:cxnLst>
              <a:rect l="0" t="0" r="r" b="b"/>
              <a:pathLst>
                <a:path w="16" h="2">
                  <a:moveTo>
                    <a:pt x="3" y="2"/>
                  </a:moveTo>
                  <a:cubicBezTo>
                    <a:pt x="10" y="2"/>
                    <a:pt x="16" y="0"/>
                    <a:pt x="14" y="0"/>
                  </a:cubicBezTo>
                  <a:cubicBezTo>
                    <a:pt x="0" y="0"/>
                    <a:pt x="0" y="0"/>
                    <a:pt x="0" y="0"/>
                  </a:cubicBezTo>
                  <a:cubicBezTo>
                    <a:pt x="4" y="2"/>
                    <a:pt x="4" y="0"/>
                    <a:pt x="12" y="0"/>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0" name="Freeform 8023">
              <a:extLst>
                <a:ext uri="{FF2B5EF4-FFF2-40B4-BE49-F238E27FC236}">
                  <a16:creationId xmlns:a16="http://schemas.microsoft.com/office/drawing/2014/main" id="{1EF32FC0-4E25-F220-1250-8F6B87FCFDD2}"/>
                </a:ext>
              </a:extLst>
            </p:cNvPr>
            <p:cNvSpPr>
              <a:spLocks/>
            </p:cNvSpPr>
            <p:nvPr/>
          </p:nvSpPr>
          <p:spPr bwMode="auto">
            <a:xfrm>
              <a:off x="3303" y="1729"/>
              <a:ext cx="317" cy="17"/>
            </a:xfrm>
            <a:custGeom>
              <a:avLst/>
              <a:gdLst>
                <a:gd name="T0" fmla="*/ 193 w 260"/>
                <a:gd name="T1" fmla="*/ 6 h 13"/>
                <a:gd name="T2" fmla="*/ 212 w 260"/>
                <a:gd name="T3" fmla="*/ 6 h 13"/>
                <a:gd name="T4" fmla="*/ 207 w 260"/>
                <a:gd name="T5" fmla="*/ 8 h 13"/>
                <a:gd name="T6" fmla="*/ 219 w 260"/>
                <a:gd name="T7" fmla="*/ 5 h 13"/>
                <a:gd name="T8" fmla="*/ 199 w 260"/>
                <a:gd name="T9" fmla="*/ 11 h 13"/>
                <a:gd name="T10" fmla="*/ 238 w 260"/>
                <a:gd name="T11" fmla="*/ 9 h 13"/>
                <a:gd name="T12" fmla="*/ 227 w 260"/>
                <a:gd name="T13" fmla="*/ 7 h 13"/>
                <a:gd name="T14" fmla="*/ 254 w 260"/>
                <a:gd name="T15" fmla="*/ 5 h 13"/>
                <a:gd name="T16" fmla="*/ 256 w 260"/>
                <a:gd name="T17" fmla="*/ 3 h 13"/>
                <a:gd name="T18" fmla="*/ 258 w 260"/>
                <a:gd name="T19" fmla="*/ 2 h 13"/>
                <a:gd name="T20" fmla="*/ 260 w 260"/>
                <a:gd name="T21" fmla="*/ 2 h 13"/>
                <a:gd name="T22" fmla="*/ 259 w 260"/>
                <a:gd name="T23" fmla="*/ 2 h 13"/>
                <a:gd name="T24" fmla="*/ 257 w 260"/>
                <a:gd name="T25" fmla="*/ 1 h 13"/>
                <a:gd name="T26" fmla="*/ 234 w 260"/>
                <a:gd name="T27" fmla="*/ 0 h 13"/>
                <a:gd name="T28" fmla="*/ 205 w 260"/>
                <a:gd name="T29" fmla="*/ 2 h 13"/>
                <a:gd name="T30" fmla="*/ 196 w 260"/>
                <a:gd name="T31" fmla="*/ 2 h 13"/>
                <a:gd name="T32" fmla="*/ 192 w 260"/>
                <a:gd name="T33" fmla="*/ 2 h 13"/>
                <a:gd name="T34" fmla="*/ 198 w 260"/>
                <a:gd name="T35" fmla="*/ 0 h 13"/>
                <a:gd name="T36" fmla="*/ 180 w 260"/>
                <a:gd name="T37" fmla="*/ 2 h 13"/>
                <a:gd name="T38" fmla="*/ 148 w 260"/>
                <a:gd name="T39" fmla="*/ 2 h 13"/>
                <a:gd name="T40" fmla="*/ 145 w 260"/>
                <a:gd name="T41" fmla="*/ 1 h 13"/>
                <a:gd name="T42" fmla="*/ 144 w 260"/>
                <a:gd name="T43" fmla="*/ 2 h 13"/>
                <a:gd name="T44" fmla="*/ 0 w 260"/>
                <a:gd name="T45" fmla="*/ 2 h 13"/>
                <a:gd name="T46" fmla="*/ 21 w 260"/>
                <a:gd name="T47" fmla="*/ 4 h 13"/>
                <a:gd name="T48" fmla="*/ 29 w 260"/>
                <a:gd name="T49" fmla="*/ 7 h 13"/>
                <a:gd name="T50" fmla="*/ 13 w 260"/>
                <a:gd name="T51" fmla="*/ 7 h 13"/>
                <a:gd name="T52" fmla="*/ 17 w 260"/>
                <a:gd name="T53" fmla="*/ 11 h 13"/>
                <a:gd name="T54" fmla="*/ 55 w 260"/>
                <a:gd name="T55" fmla="*/ 7 h 13"/>
                <a:gd name="T56" fmla="*/ 61 w 260"/>
                <a:gd name="T57" fmla="*/ 10 h 13"/>
                <a:gd name="T58" fmla="*/ 58 w 260"/>
                <a:gd name="T59" fmla="*/ 10 h 13"/>
                <a:gd name="T60" fmla="*/ 84 w 260"/>
                <a:gd name="T61" fmla="*/ 9 h 13"/>
                <a:gd name="T62" fmla="*/ 84 w 260"/>
                <a:gd name="T63" fmla="*/ 11 h 13"/>
                <a:gd name="T64" fmla="*/ 118 w 260"/>
                <a:gd name="T65" fmla="*/ 10 h 13"/>
                <a:gd name="T66" fmla="*/ 117 w 260"/>
                <a:gd name="T67" fmla="*/ 10 h 13"/>
                <a:gd name="T68" fmla="*/ 161 w 260"/>
                <a:gd name="T69" fmla="*/ 8 h 13"/>
                <a:gd name="T70" fmla="*/ 147 w 260"/>
                <a:gd name="T71" fmla="*/ 11 h 13"/>
                <a:gd name="T72" fmla="*/ 167 w 260"/>
                <a:gd name="T73" fmla="*/ 10 h 13"/>
                <a:gd name="T74" fmla="*/ 161 w 260"/>
                <a:gd name="T75" fmla="*/ 12 h 13"/>
                <a:gd name="T76" fmla="*/ 196 w 260"/>
                <a:gd name="T77" fmla="*/ 8 h 13"/>
                <a:gd name="T78" fmla="*/ 193 w 260"/>
                <a:gd name="T7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0" h="13">
                  <a:moveTo>
                    <a:pt x="193" y="6"/>
                  </a:moveTo>
                  <a:cubicBezTo>
                    <a:pt x="196" y="4"/>
                    <a:pt x="212" y="5"/>
                    <a:pt x="212" y="6"/>
                  </a:cubicBezTo>
                  <a:cubicBezTo>
                    <a:pt x="210" y="7"/>
                    <a:pt x="202" y="8"/>
                    <a:pt x="207" y="8"/>
                  </a:cubicBezTo>
                  <a:cubicBezTo>
                    <a:pt x="219" y="5"/>
                    <a:pt x="219" y="5"/>
                    <a:pt x="219" y="5"/>
                  </a:cubicBezTo>
                  <a:cubicBezTo>
                    <a:pt x="235" y="7"/>
                    <a:pt x="207" y="9"/>
                    <a:pt x="199" y="11"/>
                  </a:cubicBezTo>
                  <a:cubicBezTo>
                    <a:pt x="216" y="11"/>
                    <a:pt x="220" y="9"/>
                    <a:pt x="238" y="9"/>
                  </a:cubicBezTo>
                  <a:cubicBezTo>
                    <a:pt x="233" y="9"/>
                    <a:pt x="229" y="8"/>
                    <a:pt x="227" y="7"/>
                  </a:cubicBezTo>
                  <a:cubicBezTo>
                    <a:pt x="226" y="5"/>
                    <a:pt x="242" y="6"/>
                    <a:pt x="254" y="5"/>
                  </a:cubicBezTo>
                  <a:cubicBezTo>
                    <a:pt x="246" y="4"/>
                    <a:pt x="251" y="4"/>
                    <a:pt x="256" y="3"/>
                  </a:cubicBezTo>
                  <a:cubicBezTo>
                    <a:pt x="257" y="3"/>
                    <a:pt x="258" y="2"/>
                    <a:pt x="258" y="2"/>
                  </a:cubicBezTo>
                  <a:cubicBezTo>
                    <a:pt x="259" y="2"/>
                    <a:pt x="259" y="2"/>
                    <a:pt x="260" y="2"/>
                  </a:cubicBezTo>
                  <a:cubicBezTo>
                    <a:pt x="259" y="2"/>
                    <a:pt x="259" y="2"/>
                    <a:pt x="259" y="2"/>
                  </a:cubicBezTo>
                  <a:cubicBezTo>
                    <a:pt x="259" y="2"/>
                    <a:pt x="258" y="1"/>
                    <a:pt x="257" y="1"/>
                  </a:cubicBezTo>
                  <a:cubicBezTo>
                    <a:pt x="248" y="2"/>
                    <a:pt x="240" y="0"/>
                    <a:pt x="234" y="0"/>
                  </a:cubicBezTo>
                  <a:cubicBezTo>
                    <a:pt x="240" y="3"/>
                    <a:pt x="213" y="0"/>
                    <a:pt x="205" y="2"/>
                  </a:cubicBezTo>
                  <a:cubicBezTo>
                    <a:pt x="196" y="2"/>
                    <a:pt x="196" y="2"/>
                    <a:pt x="196" y="2"/>
                  </a:cubicBezTo>
                  <a:cubicBezTo>
                    <a:pt x="192" y="2"/>
                    <a:pt x="192" y="2"/>
                    <a:pt x="192" y="2"/>
                  </a:cubicBezTo>
                  <a:cubicBezTo>
                    <a:pt x="192" y="2"/>
                    <a:pt x="193" y="1"/>
                    <a:pt x="198" y="0"/>
                  </a:cubicBezTo>
                  <a:cubicBezTo>
                    <a:pt x="193" y="1"/>
                    <a:pt x="179" y="1"/>
                    <a:pt x="180" y="2"/>
                  </a:cubicBezTo>
                  <a:cubicBezTo>
                    <a:pt x="148" y="2"/>
                    <a:pt x="148" y="2"/>
                    <a:pt x="148" y="2"/>
                  </a:cubicBezTo>
                  <a:cubicBezTo>
                    <a:pt x="146" y="2"/>
                    <a:pt x="145" y="2"/>
                    <a:pt x="145" y="1"/>
                  </a:cubicBezTo>
                  <a:cubicBezTo>
                    <a:pt x="144" y="2"/>
                    <a:pt x="143" y="2"/>
                    <a:pt x="144" y="2"/>
                  </a:cubicBezTo>
                  <a:cubicBezTo>
                    <a:pt x="0" y="2"/>
                    <a:pt x="0" y="2"/>
                    <a:pt x="0" y="2"/>
                  </a:cubicBezTo>
                  <a:cubicBezTo>
                    <a:pt x="7" y="3"/>
                    <a:pt x="13" y="4"/>
                    <a:pt x="21" y="4"/>
                  </a:cubicBezTo>
                  <a:cubicBezTo>
                    <a:pt x="10" y="7"/>
                    <a:pt x="33" y="4"/>
                    <a:pt x="29" y="7"/>
                  </a:cubicBezTo>
                  <a:cubicBezTo>
                    <a:pt x="24" y="8"/>
                    <a:pt x="17" y="7"/>
                    <a:pt x="13" y="7"/>
                  </a:cubicBezTo>
                  <a:cubicBezTo>
                    <a:pt x="11" y="8"/>
                    <a:pt x="18" y="9"/>
                    <a:pt x="17" y="11"/>
                  </a:cubicBezTo>
                  <a:cubicBezTo>
                    <a:pt x="35" y="12"/>
                    <a:pt x="38" y="6"/>
                    <a:pt x="55" y="7"/>
                  </a:cubicBezTo>
                  <a:cubicBezTo>
                    <a:pt x="55" y="9"/>
                    <a:pt x="49" y="10"/>
                    <a:pt x="61" y="10"/>
                  </a:cubicBezTo>
                  <a:cubicBezTo>
                    <a:pt x="58" y="10"/>
                    <a:pt x="58" y="10"/>
                    <a:pt x="58" y="10"/>
                  </a:cubicBezTo>
                  <a:cubicBezTo>
                    <a:pt x="76" y="8"/>
                    <a:pt x="72" y="13"/>
                    <a:pt x="84" y="9"/>
                  </a:cubicBezTo>
                  <a:cubicBezTo>
                    <a:pt x="84" y="11"/>
                    <a:pt x="84" y="11"/>
                    <a:pt x="84" y="11"/>
                  </a:cubicBezTo>
                  <a:cubicBezTo>
                    <a:pt x="92" y="10"/>
                    <a:pt x="108" y="10"/>
                    <a:pt x="118" y="10"/>
                  </a:cubicBezTo>
                  <a:cubicBezTo>
                    <a:pt x="117" y="10"/>
                    <a:pt x="117" y="10"/>
                    <a:pt x="117" y="10"/>
                  </a:cubicBezTo>
                  <a:cubicBezTo>
                    <a:pt x="143" y="8"/>
                    <a:pt x="132" y="9"/>
                    <a:pt x="161" y="8"/>
                  </a:cubicBezTo>
                  <a:cubicBezTo>
                    <a:pt x="147" y="11"/>
                    <a:pt x="147" y="11"/>
                    <a:pt x="147" y="11"/>
                  </a:cubicBezTo>
                  <a:cubicBezTo>
                    <a:pt x="157" y="12"/>
                    <a:pt x="159" y="9"/>
                    <a:pt x="167" y="10"/>
                  </a:cubicBezTo>
                  <a:cubicBezTo>
                    <a:pt x="166" y="10"/>
                    <a:pt x="168" y="11"/>
                    <a:pt x="161" y="12"/>
                  </a:cubicBezTo>
                  <a:cubicBezTo>
                    <a:pt x="196" y="8"/>
                    <a:pt x="196" y="8"/>
                    <a:pt x="196" y="8"/>
                  </a:cubicBezTo>
                  <a:cubicBezTo>
                    <a:pt x="205" y="7"/>
                    <a:pt x="194" y="7"/>
                    <a:pt x="19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1" name="Freeform 8024">
              <a:extLst>
                <a:ext uri="{FF2B5EF4-FFF2-40B4-BE49-F238E27FC236}">
                  <a16:creationId xmlns:a16="http://schemas.microsoft.com/office/drawing/2014/main" id="{76B1D73F-186B-B4DF-4A51-BF8318868E17}"/>
                </a:ext>
              </a:extLst>
            </p:cNvPr>
            <p:cNvSpPr>
              <a:spLocks/>
            </p:cNvSpPr>
            <p:nvPr/>
          </p:nvSpPr>
          <p:spPr bwMode="auto">
            <a:xfrm>
              <a:off x="3593" y="1741"/>
              <a:ext cx="7"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2" y="0"/>
                    <a:pt x="4" y="0"/>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2" name="Freeform 8025">
              <a:extLst>
                <a:ext uri="{FF2B5EF4-FFF2-40B4-BE49-F238E27FC236}">
                  <a16:creationId xmlns:a16="http://schemas.microsoft.com/office/drawing/2014/main" id="{F447E0D8-66C8-4C2C-65DC-AC80FBF7B38B}"/>
                </a:ext>
              </a:extLst>
            </p:cNvPr>
            <p:cNvSpPr>
              <a:spLocks/>
            </p:cNvSpPr>
            <p:nvPr/>
          </p:nvSpPr>
          <p:spPr bwMode="auto">
            <a:xfrm>
              <a:off x="3291" y="1732"/>
              <a:ext cx="12" cy="0"/>
            </a:xfrm>
            <a:custGeom>
              <a:avLst/>
              <a:gdLst>
                <a:gd name="T0" fmla="*/ 0 w 10"/>
                <a:gd name="T1" fmla="*/ 10 w 10"/>
                <a:gd name="T2" fmla="*/ 0 w 10"/>
              </a:gdLst>
              <a:ahLst/>
              <a:cxnLst>
                <a:cxn ang="0">
                  <a:pos x="T0" y="0"/>
                </a:cxn>
                <a:cxn ang="0">
                  <a:pos x="T1" y="0"/>
                </a:cxn>
                <a:cxn ang="0">
                  <a:pos x="T2" y="0"/>
                </a:cxn>
              </a:cxnLst>
              <a:rect l="0" t="0" r="r" b="b"/>
              <a:pathLst>
                <a:path w="10">
                  <a:moveTo>
                    <a:pt x="0" y="0"/>
                  </a:moveTo>
                  <a:cubicBezTo>
                    <a:pt x="10" y="0"/>
                    <a:pt x="10" y="0"/>
                    <a:pt x="10" y="0"/>
                  </a:cubicBezTo>
                  <a:cubicBezTo>
                    <a:pt x="7"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3" name="Freeform 8026">
              <a:extLst>
                <a:ext uri="{FF2B5EF4-FFF2-40B4-BE49-F238E27FC236}">
                  <a16:creationId xmlns:a16="http://schemas.microsoft.com/office/drawing/2014/main" id="{F019176D-2334-FC27-87A1-FDA56734C834}"/>
                </a:ext>
              </a:extLst>
            </p:cNvPr>
            <p:cNvSpPr>
              <a:spLocks/>
            </p:cNvSpPr>
            <p:nvPr/>
          </p:nvSpPr>
          <p:spPr bwMode="auto">
            <a:xfrm>
              <a:off x="3632" y="1732"/>
              <a:ext cx="29" cy="2"/>
            </a:xfrm>
            <a:custGeom>
              <a:avLst/>
              <a:gdLst>
                <a:gd name="T0" fmla="*/ 18 w 24"/>
                <a:gd name="T1" fmla="*/ 2 h 2"/>
                <a:gd name="T2" fmla="*/ 24 w 24"/>
                <a:gd name="T3" fmla="*/ 0 h 2"/>
                <a:gd name="T4" fmla="*/ 2 w 24"/>
                <a:gd name="T5" fmla="*/ 0 h 2"/>
                <a:gd name="T6" fmla="*/ 0 w 24"/>
                <a:gd name="T7" fmla="*/ 2 h 2"/>
                <a:gd name="T8" fmla="*/ 18 w 24"/>
                <a:gd name="T9" fmla="*/ 2 h 2"/>
              </a:gdLst>
              <a:ahLst/>
              <a:cxnLst>
                <a:cxn ang="0">
                  <a:pos x="T0" y="T1"/>
                </a:cxn>
                <a:cxn ang="0">
                  <a:pos x="T2" y="T3"/>
                </a:cxn>
                <a:cxn ang="0">
                  <a:pos x="T4" y="T5"/>
                </a:cxn>
                <a:cxn ang="0">
                  <a:pos x="T6" y="T7"/>
                </a:cxn>
                <a:cxn ang="0">
                  <a:pos x="T8" y="T9"/>
                </a:cxn>
              </a:cxnLst>
              <a:rect l="0" t="0" r="r" b="b"/>
              <a:pathLst>
                <a:path w="24" h="2">
                  <a:moveTo>
                    <a:pt x="18" y="2"/>
                  </a:moveTo>
                  <a:cubicBezTo>
                    <a:pt x="12" y="1"/>
                    <a:pt x="23" y="1"/>
                    <a:pt x="24" y="0"/>
                  </a:cubicBezTo>
                  <a:cubicBezTo>
                    <a:pt x="2" y="0"/>
                    <a:pt x="2" y="0"/>
                    <a:pt x="2" y="0"/>
                  </a:cubicBezTo>
                  <a:cubicBezTo>
                    <a:pt x="2" y="1"/>
                    <a:pt x="0" y="2"/>
                    <a:pt x="0" y="2"/>
                  </a:cubicBezTo>
                  <a:lnTo>
                    <a:pt x="1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4" name="Freeform 8027">
              <a:extLst>
                <a:ext uri="{FF2B5EF4-FFF2-40B4-BE49-F238E27FC236}">
                  <a16:creationId xmlns:a16="http://schemas.microsoft.com/office/drawing/2014/main" id="{A722E8AC-923D-997B-E8CB-47A996985B33}"/>
                </a:ext>
              </a:extLst>
            </p:cNvPr>
            <p:cNvSpPr>
              <a:spLocks/>
            </p:cNvSpPr>
            <p:nvPr/>
          </p:nvSpPr>
          <p:spPr bwMode="auto">
            <a:xfrm>
              <a:off x="3620" y="1729"/>
              <a:ext cx="15" cy="3"/>
            </a:xfrm>
            <a:custGeom>
              <a:avLst/>
              <a:gdLst>
                <a:gd name="T0" fmla="*/ 6 w 12"/>
                <a:gd name="T1" fmla="*/ 0 h 2"/>
                <a:gd name="T2" fmla="*/ 0 w 12"/>
                <a:gd name="T3" fmla="*/ 2 h 2"/>
                <a:gd name="T4" fmla="*/ 12 w 12"/>
                <a:gd name="T5" fmla="*/ 2 h 2"/>
                <a:gd name="T6" fmla="*/ 6 w 12"/>
                <a:gd name="T7" fmla="*/ 0 h 2"/>
              </a:gdLst>
              <a:ahLst/>
              <a:cxnLst>
                <a:cxn ang="0">
                  <a:pos x="T0" y="T1"/>
                </a:cxn>
                <a:cxn ang="0">
                  <a:pos x="T2" y="T3"/>
                </a:cxn>
                <a:cxn ang="0">
                  <a:pos x="T4" y="T5"/>
                </a:cxn>
                <a:cxn ang="0">
                  <a:pos x="T6" y="T7"/>
                </a:cxn>
              </a:cxnLst>
              <a:rect l="0" t="0" r="r" b="b"/>
              <a:pathLst>
                <a:path w="12" h="2">
                  <a:moveTo>
                    <a:pt x="6" y="0"/>
                  </a:moveTo>
                  <a:cubicBezTo>
                    <a:pt x="5" y="1"/>
                    <a:pt x="3" y="1"/>
                    <a:pt x="0" y="2"/>
                  </a:cubicBezTo>
                  <a:cubicBezTo>
                    <a:pt x="12" y="2"/>
                    <a:pt x="12" y="2"/>
                    <a:pt x="12" y="2"/>
                  </a:cubicBezTo>
                  <a:cubicBezTo>
                    <a:pt x="12" y="1"/>
                    <a:pt x="11"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5" name="Freeform 8028">
              <a:extLst>
                <a:ext uri="{FF2B5EF4-FFF2-40B4-BE49-F238E27FC236}">
                  <a16:creationId xmlns:a16="http://schemas.microsoft.com/office/drawing/2014/main" id="{2EFD2975-4B12-24F2-7D5C-68B6E374AFAA}"/>
                </a:ext>
              </a:extLst>
            </p:cNvPr>
            <p:cNvSpPr>
              <a:spLocks/>
            </p:cNvSpPr>
            <p:nvPr/>
          </p:nvSpPr>
          <p:spPr bwMode="auto">
            <a:xfrm>
              <a:off x="3618" y="1785"/>
              <a:ext cx="12" cy="0"/>
            </a:xfrm>
            <a:custGeom>
              <a:avLst/>
              <a:gdLst>
                <a:gd name="T0" fmla="*/ 12 w 12"/>
                <a:gd name="T1" fmla="*/ 7 w 12"/>
                <a:gd name="T2" fmla="*/ 0 w 12"/>
                <a:gd name="T3" fmla="*/ 12 w 12"/>
              </a:gdLst>
              <a:ahLst/>
              <a:cxnLst>
                <a:cxn ang="0">
                  <a:pos x="T0" y="0"/>
                </a:cxn>
                <a:cxn ang="0">
                  <a:pos x="T1" y="0"/>
                </a:cxn>
                <a:cxn ang="0">
                  <a:pos x="T2" y="0"/>
                </a:cxn>
                <a:cxn ang="0">
                  <a:pos x="T3" y="0"/>
                </a:cxn>
              </a:cxnLst>
              <a:rect l="0" t="0" r="r" b="b"/>
              <a:pathLst>
                <a:path w="12">
                  <a:moveTo>
                    <a:pt x="12" y="0"/>
                  </a:moveTo>
                  <a:lnTo>
                    <a:pt x="7" y="0"/>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6" name="Freeform 8029">
              <a:extLst>
                <a:ext uri="{FF2B5EF4-FFF2-40B4-BE49-F238E27FC236}">
                  <a16:creationId xmlns:a16="http://schemas.microsoft.com/office/drawing/2014/main" id="{0BBFCFA5-38EF-7D0B-FE3E-2A253745B93F}"/>
                </a:ext>
              </a:extLst>
            </p:cNvPr>
            <p:cNvSpPr>
              <a:spLocks/>
            </p:cNvSpPr>
            <p:nvPr/>
          </p:nvSpPr>
          <p:spPr bwMode="auto">
            <a:xfrm>
              <a:off x="3555" y="1780"/>
              <a:ext cx="21" cy="1"/>
            </a:xfrm>
            <a:custGeom>
              <a:avLst/>
              <a:gdLst>
                <a:gd name="T0" fmla="*/ 0 w 17"/>
                <a:gd name="T1" fmla="*/ 0 h 1"/>
                <a:gd name="T2" fmla="*/ 17 w 17"/>
                <a:gd name="T3" fmla="*/ 0 h 1"/>
                <a:gd name="T4" fmla="*/ 0 w 17"/>
                <a:gd name="T5" fmla="*/ 0 h 1"/>
              </a:gdLst>
              <a:ahLst/>
              <a:cxnLst>
                <a:cxn ang="0">
                  <a:pos x="T0" y="T1"/>
                </a:cxn>
                <a:cxn ang="0">
                  <a:pos x="T2" y="T3"/>
                </a:cxn>
                <a:cxn ang="0">
                  <a:pos x="T4" y="T5"/>
                </a:cxn>
              </a:cxnLst>
              <a:rect l="0" t="0" r="r" b="b"/>
              <a:pathLst>
                <a:path w="17" h="1">
                  <a:moveTo>
                    <a:pt x="0" y="0"/>
                  </a:moveTo>
                  <a:cubicBezTo>
                    <a:pt x="5" y="1"/>
                    <a:pt x="14" y="0"/>
                    <a:pt x="17" y="0"/>
                  </a:cubicBezTo>
                  <a:cubicBezTo>
                    <a:pt x="7" y="0"/>
                    <a:pt x="1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7" name="Freeform 8030">
              <a:extLst>
                <a:ext uri="{FF2B5EF4-FFF2-40B4-BE49-F238E27FC236}">
                  <a16:creationId xmlns:a16="http://schemas.microsoft.com/office/drawing/2014/main" id="{2963355C-CBD0-8A1D-B19A-77AF83DE4797}"/>
                </a:ext>
              </a:extLst>
            </p:cNvPr>
            <p:cNvSpPr>
              <a:spLocks/>
            </p:cNvSpPr>
            <p:nvPr/>
          </p:nvSpPr>
          <p:spPr bwMode="auto">
            <a:xfrm>
              <a:off x="3559" y="1796"/>
              <a:ext cx="12" cy="1"/>
            </a:xfrm>
            <a:custGeom>
              <a:avLst/>
              <a:gdLst>
                <a:gd name="T0" fmla="*/ 12 w 12"/>
                <a:gd name="T1" fmla="*/ 0 h 1"/>
                <a:gd name="T2" fmla="*/ 0 w 12"/>
                <a:gd name="T3" fmla="*/ 1 h 1"/>
                <a:gd name="T4" fmla="*/ 1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0" y="1"/>
                  </a:lnTo>
                  <a:lnTo>
                    <a:pt x="1" y="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8" name="Freeform 8031">
              <a:extLst>
                <a:ext uri="{FF2B5EF4-FFF2-40B4-BE49-F238E27FC236}">
                  <a16:creationId xmlns:a16="http://schemas.microsoft.com/office/drawing/2014/main" id="{84027F07-2A9E-758E-0ED9-0C18F1433EF7}"/>
                </a:ext>
              </a:extLst>
            </p:cNvPr>
            <p:cNvSpPr>
              <a:spLocks/>
            </p:cNvSpPr>
            <p:nvPr/>
          </p:nvSpPr>
          <p:spPr bwMode="auto">
            <a:xfrm>
              <a:off x="3195" y="1743"/>
              <a:ext cx="6"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2" y="0"/>
                    <a:pt x="0" y="0"/>
                  </a:cubicBezTo>
                  <a:cubicBezTo>
                    <a:pt x="2"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59" name="Freeform 8032">
              <a:extLst>
                <a:ext uri="{FF2B5EF4-FFF2-40B4-BE49-F238E27FC236}">
                  <a16:creationId xmlns:a16="http://schemas.microsoft.com/office/drawing/2014/main" id="{B299E906-8D48-5340-E9AB-E32137AD9EA6}"/>
                </a:ext>
              </a:extLst>
            </p:cNvPr>
            <p:cNvSpPr>
              <a:spLocks/>
            </p:cNvSpPr>
            <p:nvPr/>
          </p:nvSpPr>
          <p:spPr bwMode="auto">
            <a:xfrm>
              <a:off x="3117" y="1733"/>
              <a:ext cx="204" cy="10"/>
            </a:xfrm>
            <a:custGeom>
              <a:avLst/>
              <a:gdLst>
                <a:gd name="T0" fmla="*/ 152 w 168"/>
                <a:gd name="T1" fmla="*/ 6 h 8"/>
                <a:gd name="T2" fmla="*/ 160 w 168"/>
                <a:gd name="T3" fmla="*/ 1 h 8"/>
                <a:gd name="T4" fmla="*/ 148 w 168"/>
                <a:gd name="T5" fmla="*/ 2 h 8"/>
                <a:gd name="T6" fmla="*/ 149 w 168"/>
                <a:gd name="T7" fmla="*/ 1 h 8"/>
                <a:gd name="T8" fmla="*/ 133 w 168"/>
                <a:gd name="T9" fmla="*/ 1 h 8"/>
                <a:gd name="T10" fmla="*/ 138 w 168"/>
                <a:gd name="T11" fmla="*/ 4 h 8"/>
                <a:gd name="T12" fmla="*/ 116 w 168"/>
                <a:gd name="T13" fmla="*/ 1 h 8"/>
                <a:gd name="T14" fmla="*/ 93 w 168"/>
                <a:gd name="T15" fmla="*/ 1 h 8"/>
                <a:gd name="T16" fmla="*/ 95 w 168"/>
                <a:gd name="T17" fmla="*/ 0 h 8"/>
                <a:gd name="T18" fmla="*/ 92 w 168"/>
                <a:gd name="T19" fmla="*/ 1 h 8"/>
                <a:gd name="T20" fmla="*/ 14 w 168"/>
                <a:gd name="T21" fmla="*/ 2 h 8"/>
                <a:gd name="T22" fmla="*/ 12 w 168"/>
                <a:gd name="T23" fmla="*/ 6 h 8"/>
                <a:gd name="T24" fmla="*/ 54 w 168"/>
                <a:gd name="T25" fmla="*/ 5 h 8"/>
                <a:gd name="T26" fmla="*/ 55 w 168"/>
                <a:gd name="T27" fmla="*/ 7 h 8"/>
                <a:gd name="T28" fmla="*/ 65 w 168"/>
                <a:gd name="T29" fmla="*/ 4 h 8"/>
                <a:gd name="T30" fmla="*/ 56 w 168"/>
                <a:gd name="T31" fmla="*/ 4 h 8"/>
                <a:gd name="T32" fmla="*/ 102 w 168"/>
                <a:gd name="T33" fmla="*/ 3 h 8"/>
                <a:gd name="T34" fmla="*/ 69 w 168"/>
                <a:gd name="T35" fmla="*/ 5 h 8"/>
                <a:gd name="T36" fmla="*/ 69 w 168"/>
                <a:gd name="T37" fmla="*/ 8 h 8"/>
                <a:gd name="T38" fmla="*/ 152 w 168"/>
                <a:gd name="T3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 h="8">
                  <a:moveTo>
                    <a:pt x="152" y="6"/>
                  </a:moveTo>
                  <a:cubicBezTo>
                    <a:pt x="129" y="3"/>
                    <a:pt x="168" y="4"/>
                    <a:pt x="160" y="1"/>
                  </a:cubicBezTo>
                  <a:cubicBezTo>
                    <a:pt x="148" y="2"/>
                    <a:pt x="148" y="2"/>
                    <a:pt x="148" y="2"/>
                  </a:cubicBezTo>
                  <a:cubicBezTo>
                    <a:pt x="149" y="1"/>
                    <a:pt x="149" y="1"/>
                    <a:pt x="149" y="1"/>
                  </a:cubicBezTo>
                  <a:cubicBezTo>
                    <a:pt x="133" y="1"/>
                    <a:pt x="133" y="1"/>
                    <a:pt x="133" y="1"/>
                  </a:cubicBezTo>
                  <a:cubicBezTo>
                    <a:pt x="136" y="3"/>
                    <a:pt x="139" y="3"/>
                    <a:pt x="138" y="4"/>
                  </a:cubicBezTo>
                  <a:cubicBezTo>
                    <a:pt x="117" y="4"/>
                    <a:pt x="132" y="2"/>
                    <a:pt x="116" y="1"/>
                  </a:cubicBezTo>
                  <a:cubicBezTo>
                    <a:pt x="93" y="1"/>
                    <a:pt x="93" y="1"/>
                    <a:pt x="93" y="1"/>
                  </a:cubicBezTo>
                  <a:cubicBezTo>
                    <a:pt x="95" y="0"/>
                    <a:pt x="95" y="0"/>
                    <a:pt x="95" y="0"/>
                  </a:cubicBezTo>
                  <a:cubicBezTo>
                    <a:pt x="93" y="0"/>
                    <a:pt x="93" y="1"/>
                    <a:pt x="92" y="1"/>
                  </a:cubicBezTo>
                  <a:cubicBezTo>
                    <a:pt x="14" y="2"/>
                    <a:pt x="14" y="2"/>
                    <a:pt x="14" y="2"/>
                  </a:cubicBezTo>
                  <a:cubicBezTo>
                    <a:pt x="0" y="3"/>
                    <a:pt x="22" y="4"/>
                    <a:pt x="12" y="6"/>
                  </a:cubicBezTo>
                  <a:cubicBezTo>
                    <a:pt x="28" y="6"/>
                    <a:pt x="52" y="8"/>
                    <a:pt x="54" y="5"/>
                  </a:cubicBezTo>
                  <a:cubicBezTo>
                    <a:pt x="53" y="6"/>
                    <a:pt x="52" y="6"/>
                    <a:pt x="55" y="7"/>
                  </a:cubicBezTo>
                  <a:cubicBezTo>
                    <a:pt x="65" y="4"/>
                    <a:pt x="65" y="4"/>
                    <a:pt x="65" y="4"/>
                  </a:cubicBezTo>
                  <a:cubicBezTo>
                    <a:pt x="56" y="4"/>
                    <a:pt x="56" y="4"/>
                    <a:pt x="56" y="4"/>
                  </a:cubicBezTo>
                  <a:cubicBezTo>
                    <a:pt x="65" y="1"/>
                    <a:pt x="96" y="2"/>
                    <a:pt x="102" y="3"/>
                  </a:cubicBezTo>
                  <a:cubicBezTo>
                    <a:pt x="84" y="4"/>
                    <a:pt x="93" y="7"/>
                    <a:pt x="69" y="5"/>
                  </a:cubicBezTo>
                  <a:cubicBezTo>
                    <a:pt x="70" y="6"/>
                    <a:pt x="74" y="7"/>
                    <a:pt x="69" y="8"/>
                  </a:cubicBezTo>
                  <a:cubicBezTo>
                    <a:pt x="97" y="7"/>
                    <a:pt x="123" y="8"/>
                    <a:pt x="1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0" name="Freeform 8033">
              <a:extLst>
                <a:ext uri="{FF2B5EF4-FFF2-40B4-BE49-F238E27FC236}">
                  <a16:creationId xmlns:a16="http://schemas.microsoft.com/office/drawing/2014/main" id="{405DE877-F3B7-901C-A198-647C28860F39}"/>
                </a:ext>
              </a:extLst>
            </p:cNvPr>
            <p:cNvSpPr>
              <a:spLocks/>
            </p:cNvSpPr>
            <p:nvPr/>
          </p:nvSpPr>
          <p:spPr bwMode="auto">
            <a:xfrm>
              <a:off x="2953" y="17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1" name="Freeform 8034">
              <a:extLst>
                <a:ext uri="{FF2B5EF4-FFF2-40B4-BE49-F238E27FC236}">
                  <a16:creationId xmlns:a16="http://schemas.microsoft.com/office/drawing/2014/main" id="{4DF1607F-552F-3F53-CD76-3F206FAA132A}"/>
                </a:ext>
              </a:extLst>
            </p:cNvPr>
            <p:cNvSpPr>
              <a:spLocks/>
            </p:cNvSpPr>
            <p:nvPr/>
          </p:nvSpPr>
          <p:spPr bwMode="auto">
            <a:xfrm>
              <a:off x="2953" y="1739"/>
              <a:ext cx="30" cy="3"/>
            </a:xfrm>
            <a:custGeom>
              <a:avLst/>
              <a:gdLst>
                <a:gd name="T0" fmla="*/ 10 w 24"/>
                <a:gd name="T1" fmla="*/ 2 h 2"/>
                <a:gd name="T2" fmla="*/ 24 w 24"/>
                <a:gd name="T3" fmla="*/ 0 h 2"/>
                <a:gd name="T4" fmla="*/ 2 w 24"/>
                <a:gd name="T5" fmla="*/ 0 h 2"/>
                <a:gd name="T6" fmla="*/ 0 w 24"/>
                <a:gd name="T7" fmla="*/ 2 h 2"/>
                <a:gd name="T8" fmla="*/ 13 w 24"/>
                <a:gd name="T9" fmla="*/ 1 h 2"/>
                <a:gd name="T10" fmla="*/ 10 w 24"/>
                <a:gd name="T11" fmla="*/ 2 h 2"/>
              </a:gdLst>
              <a:ahLst/>
              <a:cxnLst>
                <a:cxn ang="0">
                  <a:pos x="T0" y="T1"/>
                </a:cxn>
                <a:cxn ang="0">
                  <a:pos x="T2" y="T3"/>
                </a:cxn>
                <a:cxn ang="0">
                  <a:pos x="T4" y="T5"/>
                </a:cxn>
                <a:cxn ang="0">
                  <a:pos x="T6" y="T7"/>
                </a:cxn>
                <a:cxn ang="0">
                  <a:pos x="T8" y="T9"/>
                </a:cxn>
                <a:cxn ang="0">
                  <a:pos x="T10" y="T11"/>
                </a:cxn>
              </a:cxnLst>
              <a:rect l="0" t="0" r="r" b="b"/>
              <a:pathLst>
                <a:path w="24" h="2">
                  <a:moveTo>
                    <a:pt x="10" y="2"/>
                  </a:moveTo>
                  <a:cubicBezTo>
                    <a:pt x="24" y="0"/>
                    <a:pt x="24" y="0"/>
                    <a:pt x="24" y="0"/>
                  </a:cubicBezTo>
                  <a:cubicBezTo>
                    <a:pt x="2" y="0"/>
                    <a:pt x="2" y="0"/>
                    <a:pt x="2" y="0"/>
                  </a:cubicBezTo>
                  <a:cubicBezTo>
                    <a:pt x="0" y="2"/>
                    <a:pt x="0" y="2"/>
                    <a:pt x="0" y="2"/>
                  </a:cubicBezTo>
                  <a:cubicBezTo>
                    <a:pt x="2" y="1"/>
                    <a:pt x="10" y="0"/>
                    <a:pt x="13" y="1"/>
                  </a:cubicBezTo>
                  <a:lnTo>
                    <a:pt x="1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2" name="Freeform 8035">
              <a:extLst>
                <a:ext uri="{FF2B5EF4-FFF2-40B4-BE49-F238E27FC236}">
                  <a16:creationId xmlns:a16="http://schemas.microsoft.com/office/drawing/2014/main" id="{D698D457-A4E2-9F49-DBFC-FB8CF29F0D87}"/>
                </a:ext>
              </a:extLst>
            </p:cNvPr>
            <p:cNvSpPr>
              <a:spLocks/>
            </p:cNvSpPr>
            <p:nvPr/>
          </p:nvSpPr>
          <p:spPr bwMode="auto">
            <a:xfrm>
              <a:off x="2982" y="1737"/>
              <a:ext cx="20" cy="7"/>
            </a:xfrm>
            <a:custGeom>
              <a:avLst/>
              <a:gdLst>
                <a:gd name="T0" fmla="*/ 17 w 17"/>
                <a:gd name="T1" fmla="*/ 0 h 6"/>
                <a:gd name="T2" fmla="*/ 12 w 17"/>
                <a:gd name="T3" fmla="*/ 4 h 6"/>
                <a:gd name="T4" fmla="*/ 0 w 17"/>
                <a:gd name="T5" fmla="*/ 4 h 6"/>
                <a:gd name="T6" fmla="*/ 16 w 17"/>
                <a:gd name="T7" fmla="*/ 5 h 6"/>
                <a:gd name="T8" fmla="*/ 17 w 17"/>
                <a:gd name="T9" fmla="*/ 0 h 6"/>
              </a:gdLst>
              <a:ahLst/>
              <a:cxnLst>
                <a:cxn ang="0">
                  <a:pos x="T0" y="T1"/>
                </a:cxn>
                <a:cxn ang="0">
                  <a:pos x="T2" y="T3"/>
                </a:cxn>
                <a:cxn ang="0">
                  <a:pos x="T4" y="T5"/>
                </a:cxn>
                <a:cxn ang="0">
                  <a:pos x="T6" y="T7"/>
                </a:cxn>
                <a:cxn ang="0">
                  <a:pos x="T8" y="T9"/>
                </a:cxn>
              </a:cxnLst>
              <a:rect l="0" t="0" r="r" b="b"/>
              <a:pathLst>
                <a:path w="17" h="6">
                  <a:moveTo>
                    <a:pt x="17" y="0"/>
                  </a:moveTo>
                  <a:cubicBezTo>
                    <a:pt x="6" y="1"/>
                    <a:pt x="6" y="3"/>
                    <a:pt x="12" y="4"/>
                  </a:cubicBezTo>
                  <a:cubicBezTo>
                    <a:pt x="2" y="5"/>
                    <a:pt x="7" y="2"/>
                    <a:pt x="0" y="4"/>
                  </a:cubicBezTo>
                  <a:cubicBezTo>
                    <a:pt x="0" y="6"/>
                    <a:pt x="13" y="5"/>
                    <a:pt x="16" y="5"/>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3" name="Freeform 8036">
              <a:extLst>
                <a:ext uri="{FF2B5EF4-FFF2-40B4-BE49-F238E27FC236}">
                  <a16:creationId xmlns:a16="http://schemas.microsoft.com/office/drawing/2014/main" id="{D7747CF5-EC9E-0606-5F9A-5A9C400E7694}"/>
                </a:ext>
              </a:extLst>
            </p:cNvPr>
            <p:cNvSpPr>
              <a:spLocks/>
            </p:cNvSpPr>
            <p:nvPr/>
          </p:nvSpPr>
          <p:spPr bwMode="auto">
            <a:xfrm>
              <a:off x="3098" y="1738"/>
              <a:ext cx="10" cy="1"/>
            </a:xfrm>
            <a:custGeom>
              <a:avLst/>
              <a:gdLst>
                <a:gd name="T0" fmla="*/ 4 w 10"/>
                <a:gd name="T1" fmla="*/ 0 h 1"/>
                <a:gd name="T2" fmla="*/ 0 w 10"/>
                <a:gd name="T3" fmla="*/ 1 h 1"/>
                <a:gd name="T4" fmla="*/ 10 w 10"/>
                <a:gd name="T5" fmla="*/ 1 h 1"/>
                <a:gd name="T6" fmla="*/ 4 w 10"/>
                <a:gd name="T7" fmla="*/ 0 h 1"/>
              </a:gdLst>
              <a:ahLst/>
              <a:cxnLst>
                <a:cxn ang="0">
                  <a:pos x="T0" y="T1"/>
                </a:cxn>
                <a:cxn ang="0">
                  <a:pos x="T2" y="T3"/>
                </a:cxn>
                <a:cxn ang="0">
                  <a:pos x="T4" y="T5"/>
                </a:cxn>
                <a:cxn ang="0">
                  <a:pos x="T6" y="T7"/>
                </a:cxn>
              </a:cxnLst>
              <a:rect l="0" t="0" r="r" b="b"/>
              <a:pathLst>
                <a:path w="10" h="1">
                  <a:moveTo>
                    <a:pt x="4" y="0"/>
                  </a:moveTo>
                  <a:lnTo>
                    <a:pt x="0" y="1"/>
                  </a:lnTo>
                  <a:lnTo>
                    <a:pt x="10" y="1"/>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4" name="Freeform 8037">
              <a:extLst>
                <a:ext uri="{FF2B5EF4-FFF2-40B4-BE49-F238E27FC236}">
                  <a16:creationId xmlns:a16="http://schemas.microsoft.com/office/drawing/2014/main" id="{3D7F6FFE-AF5E-78BC-7C94-6BFE1E0EC55F}"/>
                </a:ext>
              </a:extLst>
            </p:cNvPr>
            <p:cNvSpPr>
              <a:spLocks/>
            </p:cNvSpPr>
            <p:nvPr/>
          </p:nvSpPr>
          <p:spPr bwMode="auto">
            <a:xfrm>
              <a:off x="3090" y="1739"/>
              <a:ext cx="8" cy="3"/>
            </a:xfrm>
            <a:custGeom>
              <a:avLst/>
              <a:gdLst>
                <a:gd name="T0" fmla="*/ 7 w 7"/>
                <a:gd name="T1" fmla="*/ 0 h 2"/>
                <a:gd name="T2" fmla="*/ 0 w 7"/>
                <a:gd name="T3" fmla="*/ 0 h 2"/>
                <a:gd name="T4" fmla="*/ 2 w 7"/>
                <a:gd name="T5" fmla="*/ 2 h 2"/>
                <a:gd name="T6" fmla="*/ 7 w 7"/>
                <a:gd name="T7" fmla="*/ 0 h 2"/>
              </a:gdLst>
              <a:ahLst/>
              <a:cxnLst>
                <a:cxn ang="0">
                  <a:pos x="T0" y="T1"/>
                </a:cxn>
                <a:cxn ang="0">
                  <a:pos x="T2" y="T3"/>
                </a:cxn>
                <a:cxn ang="0">
                  <a:pos x="T4" y="T5"/>
                </a:cxn>
                <a:cxn ang="0">
                  <a:pos x="T6" y="T7"/>
                </a:cxn>
              </a:cxnLst>
              <a:rect l="0" t="0" r="r" b="b"/>
              <a:pathLst>
                <a:path w="7" h="2">
                  <a:moveTo>
                    <a:pt x="7" y="0"/>
                  </a:moveTo>
                  <a:cubicBezTo>
                    <a:pt x="0" y="0"/>
                    <a:pt x="0" y="0"/>
                    <a:pt x="0" y="0"/>
                  </a:cubicBezTo>
                  <a:cubicBezTo>
                    <a:pt x="0" y="1"/>
                    <a:pt x="1" y="1"/>
                    <a:pt x="2" y="2"/>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5" name="Freeform 8038">
              <a:extLst>
                <a:ext uri="{FF2B5EF4-FFF2-40B4-BE49-F238E27FC236}">
                  <a16:creationId xmlns:a16="http://schemas.microsoft.com/office/drawing/2014/main" id="{628EBDFF-CABD-0F9C-816A-492823200E64}"/>
                </a:ext>
              </a:extLst>
            </p:cNvPr>
            <p:cNvSpPr>
              <a:spLocks/>
            </p:cNvSpPr>
            <p:nvPr/>
          </p:nvSpPr>
          <p:spPr bwMode="auto">
            <a:xfrm>
              <a:off x="3051" y="1738"/>
              <a:ext cx="13"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5" y="0"/>
                    <a:pt x="0" y="0"/>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6" name="Freeform 8039">
              <a:extLst>
                <a:ext uri="{FF2B5EF4-FFF2-40B4-BE49-F238E27FC236}">
                  <a16:creationId xmlns:a16="http://schemas.microsoft.com/office/drawing/2014/main" id="{436BC355-086E-BA62-6E68-A8317815CCFE}"/>
                </a:ext>
              </a:extLst>
            </p:cNvPr>
            <p:cNvSpPr>
              <a:spLocks/>
            </p:cNvSpPr>
            <p:nvPr/>
          </p:nvSpPr>
          <p:spPr bwMode="auto">
            <a:xfrm>
              <a:off x="3064" y="1738"/>
              <a:ext cx="11" cy="1"/>
            </a:xfrm>
            <a:custGeom>
              <a:avLst/>
              <a:gdLst>
                <a:gd name="T0" fmla="*/ 9 w 9"/>
                <a:gd name="T1" fmla="*/ 1 h 1"/>
                <a:gd name="T2" fmla="*/ 9 w 9"/>
                <a:gd name="T3" fmla="*/ 0 h 1"/>
                <a:gd name="T4" fmla="*/ 0 w 9"/>
                <a:gd name="T5" fmla="*/ 0 h 1"/>
                <a:gd name="T6" fmla="*/ 9 w 9"/>
                <a:gd name="T7" fmla="*/ 1 h 1"/>
              </a:gdLst>
              <a:ahLst/>
              <a:cxnLst>
                <a:cxn ang="0">
                  <a:pos x="T0" y="T1"/>
                </a:cxn>
                <a:cxn ang="0">
                  <a:pos x="T2" y="T3"/>
                </a:cxn>
                <a:cxn ang="0">
                  <a:pos x="T4" y="T5"/>
                </a:cxn>
                <a:cxn ang="0">
                  <a:pos x="T6" y="T7"/>
                </a:cxn>
              </a:cxnLst>
              <a:rect l="0" t="0" r="r" b="b"/>
              <a:pathLst>
                <a:path w="9" h="1">
                  <a:moveTo>
                    <a:pt x="9" y="1"/>
                  </a:moveTo>
                  <a:cubicBezTo>
                    <a:pt x="9" y="0"/>
                    <a:pt x="9" y="0"/>
                    <a:pt x="9" y="0"/>
                  </a:cubicBezTo>
                  <a:cubicBezTo>
                    <a:pt x="0" y="0"/>
                    <a:pt x="0" y="0"/>
                    <a:pt x="0" y="0"/>
                  </a:cubicBezTo>
                  <a:cubicBezTo>
                    <a:pt x="4" y="0"/>
                    <a:pt x="6"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7" name="Freeform 8040">
              <a:extLst>
                <a:ext uri="{FF2B5EF4-FFF2-40B4-BE49-F238E27FC236}">
                  <a16:creationId xmlns:a16="http://schemas.microsoft.com/office/drawing/2014/main" id="{9B66D459-89F2-DD75-5EF1-D52283BDE7E6}"/>
                </a:ext>
              </a:extLst>
            </p:cNvPr>
            <p:cNvSpPr>
              <a:spLocks/>
            </p:cNvSpPr>
            <p:nvPr/>
          </p:nvSpPr>
          <p:spPr bwMode="auto">
            <a:xfrm>
              <a:off x="3073" y="1734"/>
              <a:ext cx="17" cy="5"/>
            </a:xfrm>
            <a:custGeom>
              <a:avLst/>
              <a:gdLst>
                <a:gd name="T0" fmla="*/ 14 w 14"/>
                <a:gd name="T1" fmla="*/ 4 h 4"/>
                <a:gd name="T2" fmla="*/ 0 w 14"/>
                <a:gd name="T3" fmla="*/ 1 h 4"/>
                <a:gd name="T4" fmla="*/ 2 w 14"/>
                <a:gd name="T5" fmla="*/ 3 h 4"/>
                <a:gd name="T6" fmla="*/ 14 w 14"/>
                <a:gd name="T7" fmla="*/ 4 h 4"/>
              </a:gdLst>
              <a:ahLst/>
              <a:cxnLst>
                <a:cxn ang="0">
                  <a:pos x="T0" y="T1"/>
                </a:cxn>
                <a:cxn ang="0">
                  <a:pos x="T2" y="T3"/>
                </a:cxn>
                <a:cxn ang="0">
                  <a:pos x="T4" y="T5"/>
                </a:cxn>
                <a:cxn ang="0">
                  <a:pos x="T6" y="T7"/>
                </a:cxn>
              </a:cxnLst>
              <a:rect l="0" t="0" r="r" b="b"/>
              <a:pathLst>
                <a:path w="14" h="4">
                  <a:moveTo>
                    <a:pt x="14" y="4"/>
                  </a:moveTo>
                  <a:cubicBezTo>
                    <a:pt x="12" y="2"/>
                    <a:pt x="11" y="0"/>
                    <a:pt x="0" y="1"/>
                  </a:cubicBezTo>
                  <a:cubicBezTo>
                    <a:pt x="2" y="3"/>
                    <a:pt x="2" y="3"/>
                    <a:pt x="2" y="3"/>
                  </a:cubicBez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8" name="Freeform 8041">
              <a:extLst>
                <a:ext uri="{FF2B5EF4-FFF2-40B4-BE49-F238E27FC236}">
                  <a16:creationId xmlns:a16="http://schemas.microsoft.com/office/drawing/2014/main" id="{09D1988E-CCF8-FFFC-F333-8B187682A23C}"/>
                </a:ext>
              </a:extLst>
            </p:cNvPr>
            <p:cNvSpPr>
              <a:spLocks/>
            </p:cNvSpPr>
            <p:nvPr/>
          </p:nvSpPr>
          <p:spPr bwMode="auto">
            <a:xfrm>
              <a:off x="3474" y="1793"/>
              <a:ext cx="12" cy="2"/>
            </a:xfrm>
            <a:custGeom>
              <a:avLst/>
              <a:gdLst>
                <a:gd name="T0" fmla="*/ 11 w 12"/>
                <a:gd name="T1" fmla="*/ 0 h 2"/>
                <a:gd name="T2" fmla="*/ 0 w 12"/>
                <a:gd name="T3" fmla="*/ 2 h 2"/>
                <a:gd name="T4" fmla="*/ 1 w 12"/>
                <a:gd name="T5" fmla="*/ 2 h 2"/>
                <a:gd name="T6" fmla="*/ 12 w 12"/>
                <a:gd name="T7" fmla="*/ 0 h 2"/>
                <a:gd name="T8" fmla="*/ 11 w 12"/>
                <a:gd name="T9" fmla="*/ 0 h 2"/>
              </a:gdLst>
              <a:ahLst/>
              <a:cxnLst>
                <a:cxn ang="0">
                  <a:pos x="T0" y="T1"/>
                </a:cxn>
                <a:cxn ang="0">
                  <a:pos x="T2" y="T3"/>
                </a:cxn>
                <a:cxn ang="0">
                  <a:pos x="T4" y="T5"/>
                </a:cxn>
                <a:cxn ang="0">
                  <a:pos x="T6" y="T7"/>
                </a:cxn>
                <a:cxn ang="0">
                  <a:pos x="T8" y="T9"/>
                </a:cxn>
              </a:cxnLst>
              <a:rect l="0" t="0" r="r" b="b"/>
              <a:pathLst>
                <a:path w="12" h="2">
                  <a:moveTo>
                    <a:pt x="11" y="0"/>
                  </a:moveTo>
                  <a:lnTo>
                    <a:pt x="0" y="2"/>
                  </a:lnTo>
                  <a:lnTo>
                    <a:pt x="1" y="2"/>
                  </a:lnTo>
                  <a:lnTo>
                    <a:pt x="12"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69" name="Freeform 8042">
              <a:extLst>
                <a:ext uri="{FF2B5EF4-FFF2-40B4-BE49-F238E27FC236}">
                  <a16:creationId xmlns:a16="http://schemas.microsoft.com/office/drawing/2014/main" id="{EE5462C4-A6FD-924A-57E3-3D524DB1E255}"/>
                </a:ext>
              </a:extLst>
            </p:cNvPr>
            <p:cNvSpPr>
              <a:spLocks/>
            </p:cNvSpPr>
            <p:nvPr/>
          </p:nvSpPr>
          <p:spPr bwMode="auto">
            <a:xfrm>
              <a:off x="3416" y="1791"/>
              <a:ext cx="7" cy="1"/>
            </a:xfrm>
            <a:custGeom>
              <a:avLst/>
              <a:gdLst>
                <a:gd name="T0" fmla="*/ 5 w 5"/>
                <a:gd name="T1" fmla="*/ 0 h 1"/>
                <a:gd name="T2" fmla="*/ 0 w 5"/>
                <a:gd name="T3" fmla="*/ 1 h 1"/>
                <a:gd name="T4" fmla="*/ 5 w 5"/>
                <a:gd name="T5" fmla="*/ 0 h 1"/>
              </a:gdLst>
              <a:ahLst/>
              <a:cxnLst>
                <a:cxn ang="0">
                  <a:pos x="T0" y="T1"/>
                </a:cxn>
                <a:cxn ang="0">
                  <a:pos x="T2" y="T3"/>
                </a:cxn>
                <a:cxn ang="0">
                  <a:pos x="T4" y="T5"/>
                </a:cxn>
              </a:cxnLst>
              <a:rect l="0" t="0" r="r" b="b"/>
              <a:pathLst>
                <a:path w="5" h="1">
                  <a:moveTo>
                    <a:pt x="5" y="0"/>
                  </a:moveTo>
                  <a:cubicBezTo>
                    <a:pt x="3" y="1"/>
                    <a:pt x="1" y="1"/>
                    <a:pt x="0" y="1"/>
                  </a:cubicBezTo>
                  <a:cubicBezTo>
                    <a:pt x="2"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70" name="Freeform 8043">
              <a:extLst>
                <a:ext uri="{FF2B5EF4-FFF2-40B4-BE49-F238E27FC236}">
                  <a16:creationId xmlns:a16="http://schemas.microsoft.com/office/drawing/2014/main" id="{D64EA8A9-2B4D-AFC3-9795-8A33EDB8D5E9}"/>
                </a:ext>
              </a:extLst>
            </p:cNvPr>
            <p:cNvSpPr>
              <a:spLocks/>
            </p:cNvSpPr>
            <p:nvPr/>
          </p:nvSpPr>
          <p:spPr bwMode="auto">
            <a:xfrm>
              <a:off x="3341" y="1791"/>
              <a:ext cx="75" cy="17"/>
            </a:xfrm>
            <a:custGeom>
              <a:avLst/>
              <a:gdLst>
                <a:gd name="T0" fmla="*/ 29 w 62"/>
                <a:gd name="T1" fmla="*/ 12 h 14"/>
                <a:gd name="T2" fmla="*/ 25 w 62"/>
                <a:gd name="T3" fmla="*/ 9 h 14"/>
                <a:gd name="T4" fmla="*/ 41 w 62"/>
                <a:gd name="T5" fmla="*/ 6 h 14"/>
                <a:gd name="T6" fmla="*/ 38 w 62"/>
                <a:gd name="T7" fmla="*/ 8 h 14"/>
                <a:gd name="T8" fmla="*/ 44 w 62"/>
                <a:gd name="T9" fmla="*/ 6 h 14"/>
                <a:gd name="T10" fmla="*/ 62 w 62"/>
                <a:gd name="T11" fmla="*/ 1 h 14"/>
                <a:gd name="T12" fmla="*/ 9 w 62"/>
                <a:gd name="T13" fmla="*/ 3 h 14"/>
                <a:gd name="T14" fmla="*/ 5 w 62"/>
                <a:gd name="T15" fmla="*/ 13 h 14"/>
                <a:gd name="T16" fmla="*/ 29 w 62"/>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
                  <a:moveTo>
                    <a:pt x="29" y="12"/>
                  </a:moveTo>
                  <a:cubicBezTo>
                    <a:pt x="19" y="10"/>
                    <a:pt x="44" y="9"/>
                    <a:pt x="25" y="9"/>
                  </a:cubicBezTo>
                  <a:cubicBezTo>
                    <a:pt x="23" y="7"/>
                    <a:pt x="32" y="5"/>
                    <a:pt x="41" y="6"/>
                  </a:cubicBezTo>
                  <a:cubicBezTo>
                    <a:pt x="40" y="7"/>
                    <a:pt x="32" y="7"/>
                    <a:pt x="38" y="8"/>
                  </a:cubicBezTo>
                  <a:cubicBezTo>
                    <a:pt x="44" y="7"/>
                    <a:pt x="46" y="8"/>
                    <a:pt x="44" y="6"/>
                  </a:cubicBezTo>
                  <a:cubicBezTo>
                    <a:pt x="54" y="4"/>
                    <a:pt x="55" y="3"/>
                    <a:pt x="62" y="1"/>
                  </a:cubicBezTo>
                  <a:cubicBezTo>
                    <a:pt x="50" y="2"/>
                    <a:pt x="24" y="0"/>
                    <a:pt x="9" y="3"/>
                  </a:cubicBezTo>
                  <a:cubicBezTo>
                    <a:pt x="0" y="5"/>
                    <a:pt x="5" y="9"/>
                    <a:pt x="5" y="13"/>
                  </a:cubicBezTo>
                  <a:cubicBezTo>
                    <a:pt x="7" y="14"/>
                    <a:pt x="29" y="14"/>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71" name="Freeform 8044">
              <a:extLst>
                <a:ext uri="{FF2B5EF4-FFF2-40B4-BE49-F238E27FC236}">
                  <a16:creationId xmlns:a16="http://schemas.microsoft.com/office/drawing/2014/main" id="{82CFB50F-FC69-286B-109E-F53C3A7105F3}"/>
                </a:ext>
              </a:extLst>
            </p:cNvPr>
            <p:cNvSpPr>
              <a:spLocks/>
            </p:cNvSpPr>
            <p:nvPr/>
          </p:nvSpPr>
          <p:spPr bwMode="auto">
            <a:xfrm>
              <a:off x="3397" y="1808"/>
              <a:ext cx="11" cy="3"/>
            </a:xfrm>
            <a:custGeom>
              <a:avLst/>
              <a:gdLst>
                <a:gd name="T0" fmla="*/ 0 w 9"/>
                <a:gd name="T1" fmla="*/ 1 h 2"/>
                <a:gd name="T2" fmla="*/ 9 w 9"/>
                <a:gd name="T3" fmla="*/ 1 h 2"/>
                <a:gd name="T4" fmla="*/ 0 w 9"/>
                <a:gd name="T5" fmla="*/ 1 h 2"/>
              </a:gdLst>
              <a:ahLst/>
              <a:cxnLst>
                <a:cxn ang="0">
                  <a:pos x="T0" y="T1"/>
                </a:cxn>
                <a:cxn ang="0">
                  <a:pos x="T2" y="T3"/>
                </a:cxn>
                <a:cxn ang="0">
                  <a:pos x="T4" y="T5"/>
                </a:cxn>
              </a:cxnLst>
              <a:rect l="0" t="0" r="r" b="b"/>
              <a:pathLst>
                <a:path w="9" h="2">
                  <a:moveTo>
                    <a:pt x="0" y="1"/>
                  </a:moveTo>
                  <a:cubicBezTo>
                    <a:pt x="5" y="2"/>
                    <a:pt x="6" y="2"/>
                    <a:pt x="9" y="1"/>
                  </a:cubicBezTo>
                  <a:cubicBezTo>
                    <a:pt x="8" y="0"/>
                    <a:pt x="4"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72" name="Freeform 8045">
              <a:extLst>
                <a:ext uri="{FF2B5EF4-FFF2-40B4-BE49-F238E27FC236}">
                  <a16:creationId xmlns:a16="http://schemas.microsoft.com/office/drawing/2014/main" id="{83115D28-FC4D-8CC1-5505-1385A661EEB7}"/>
                </a:ext>
              </a:extLst>
            </p:cNvPr>
            <p:cNvSpPr>
              <a:spLocks/>
            </p:cNvSpPr>
            <p:nvPr/>
          </p:nvSpPr>
          <p:spPr bwMode="auto">
            <a:xfrm>
              <a:off x="3251" y="1775"/>
              <a:ext cx="18" cy="2"/>
            </a:xfrm>
            <a:custGeom>
              <a:avLst/>
              <a:gdLst>
                <a:gd name="T0" fmla="*/ 10 w 15"/>
                <a:gd name="T1" fmla="*/ 0 h 2"/>
                <a:gd name="T2" fmla="*/ 2 w 15"/>
                <a:gd name="T3" fmla="*/ 2 h 2"/>
                <a:gd name="T4" fmla="*/ 15 w 15"/>
                <a:gd name="T5" fmla="*/ 1 h 2"/>
                <a:gd name="T6" fmla="*/ 10 w 15"/>
                <a:gd name="T7" fmla="*/ 0 h 2"/>
              </a:gdLst>
              <a:ahLst/>
              <a:cxnLst>
                <a:cxn ang="0">
                  <a:pos x="T0" y="T1"/>
                </a:cxn>
                <a:cxn ang="0">
                  <a:pos x="T2" y="T3"/>
                </a:cxn>
                <a:cxn ang="0">
                  <a:pos x="T4" y="T5"/>
                </a:cxn>
                <a:cxn ang="0">
                  <a:pos x="T6" y="T7"/>
                </a:cxn>
              </a:cxnLst>
              <a:rect l="0" t="0" r="r" b="b"/>
              <a:pathLst>
                <a:path w="15" h="2">
                  <a:moveTo>
                    <a:pt x="10" y="0"/>
                  </a:moveTo>
                  <a:cubicBezTo>
                    <a:pt x="9" y="0"/>
                    <a:pt x="0" y="1"/>
                    <a:pt x="2" y="2"/>
                  </a:cubicBezTo>
                  <a:cubicBezTo>
                    <a:pt x="15" y="1"/>
                    <a:pt x="15" y="1"/>
                    <a:pt x="15" y="1"/>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73" name="Freeform 8046">
              <a:extLst>
                <a:ext uri="{FF2B5EF4-FFF2-40B4-BE49-F238E27FC236}">
                  <a16:creationId xmlns:a16="http://schemas.microsoft.com/office/drawing/2014/main" id="{08B09249-9871-C6ED-8562-C5208E0AB8AF}"/>
                </a:ext>
              </a:extLst>
            </p:cNvPr>
            <p:cNvSpPr>
              <a:spLocks/>
            </p:cNvSpPr>
            <p:nvPr/>
          </p:nvSpPr>
          <p:spPr bwMode="auto">
            <a:xfrm>
              <a:off x="3269" y="1776"/>
              <a:ext cx="7" cy="0"/>
            </a:xfrm>
            <a:custGeom>
              <a:avLst/>
              <a:gdLst>
                <a:gd name="T0" fmla="*/ 6 w 6"/>
                <a:gd name="T1" fmla="*/ 0 w 6"/>
                <a:gd name="T2" fmla="*/ 6 w 6"/>
              </a:gdLst>
              <a:ahLst/>
              <a:cxnLst>
                <a:cxn ang="0">
                  <a:pos x="T0" y="0"/>
                </a:cxn>
                <a:cxn ang="0">
                  <a:pos x="T1" y="0"/>
                </a:cxn>
                <a:cxn ang="0">
                  <a:pos x="T2" y="0"/>
                </a:cxn>
              </a:cxnLst>
              <a:rect l="0" t="0" r="r" b="b"/>
              <a:pathLst>
                <a:path w="6">
                  <a:moveTo>
                    <a:pt x="6" y="0"/>
                  </a:moveTo>
                  <a:cubicBezTo>
                    <a:pt x="0" y="0"/>
                    <a:pt x="0" y="0"/>
                    <a:pt x="0" y="0"/>
                  </a:cubicBezTo>
                  <a:cubicBezTo>
                    <a:pt x="2" y="0"/>
                    <a:pt x="3"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74" name="Freeform 8047">
              <a:extLst>
                <a:ext uri="{FF2B5EF4-FFF2-40B4-BE49-F238E27FC236}">
                  <a16:creationId xmlns:a16="http://schemas.microsoft.com/office/drawing/2014/main" id="{52E721B9-2DC8-8E51-4DFE-2909E4C82746}"/>
                </a:ext>
              </a:extLst>
            </p:cNvPr>
            <p:cNvSpPr>
              <a:spLocks/>
            </p:cNvSpPr>
            <p:nvPr/>
          </p:nvSpPr>
          <p:spPr bwMode="auto">
            <a:xfrm>
              <a:off x="3262" y="1773"/>
              <a:ext cx="1"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75" name="Freeform 8048">
              <a:extLst>
                <a:ext uri="{FF2B5EF4-FFF2-40B4-BE49-F238E27FC236}">
                  <a16:creationId xmlns:a16="http://schemas.microsoft.com/office/drawing/2014/main" id="{26439F5F-7090-C510-6AFB-EC2CFC838114}"/>
                </a:ext>
              </a:extLst>
            </p:cNvPr>
            <p:cNvSpPr>
              <a:spLocks/>
            </p:cNvSpPr>
            <p:nvPr/>
          </p:nvSpPr>
          <p:spPr bwMode="auto">
            <a:xfrm>
              <a:off x="3016" y="1736"/>
              <a:ext cx="11" cy="2"/>
            </a:xfrm>
            <a:custGeom>
              <a:avLst/>
              <a:gdLst>
                <a:gd name="T0" fmla="*/ 8 w 9"/>
                <a:gd name="T1" fmla="*/ 1 h 2"/>
                <a:gd name="T2" fmla="*/ 0 w 9"/>
                <a:gd name="T3" fmla="*/ 1 h 2"/>
                <a:gd name="T4" fmla="*/ 8 w 9"/>
                <a:gd name="T5" fmla="*/ 1 h 2"/>
              </a:gdLst>
              <a:ahLst/>
              <a:cxnLst>
                <a:cxn ang="0">
                  <a:pos x="T0" y="T1"/>
                </a:cxn>
                <a:cxn ang="0">
                  <a:pos x="T2" y="T3"/>
                </a:cxn>
                <a:cxn ang="0">
                  <a:pos x="T4" y="T5"/>
                </a:cxn>
              </a:cxnLst>
              <a:rect l="0" t="0" r="r" b="b"/>
              <a:pathLst>
                <a:path w="9" h="2">
                  <a:moveTo>
                    <a:pt x="8" y="1"/>
                  </a:moveTo>
                  <a:cubicBezTo>
                    <a:pt x="9" y="0"/>
                    <a:pt x="3" y="1"/>
                    <a:pt x="0" y="1"/>
                  </a:cubicBezTo>
                  <a:cubicBezTo>
                    <a:pt x="2" y="1"/>
                    <a:pt x="6"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76" name="Freeform 8049">
              <a:extLst>
                <a:ext uri="{FF2B5EF4-FFF2-40B4-BE49-F238E27FC236}">
                  <a16:creationId xmlns:a16="http://schemas.microsoft.com/office/drawing/2014/main" id="{291DBF6B-3207-77CE-802F-CF35E11B8545}"/>
                </a:ext>
              </a:extLst>
            </p:cNvPr>
            <p:cNvSpPr>
              <a:spLocks/>
            </p:cNvSpPr>
            <p:nvPr/>
          </p:nvSpPr>
          <p:spPr bwMode="auto">
            <a:xfrm>
              <a:off x="2751" y="1741"/>
              <a:ext cx="6" cy="1"/>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0" y="0"/>
                    <a:pt x="0" y="0"/>
                    <a:pt x="0" y="0"/>
                  </a:cubicBezTo>
                  <a:cubicBezTo>
                    <a:pt x="2" y="1"/>
                    <a:pt x="3"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77" name="Freeform 8050">
              <a:extLst>
                <a:ext uri="{FF2B5EF4-FFF2-40B4-BE49-F238E27FC236}">
                  <a16:creationId xmlns:a16="http://schemas.microsoft.com/office/drawing/2014/main" id="{E18E3E51-5E59-DA27-F900-BE70E44B7BA9}"/>
                </a:ext>
              </a:extLst>
            </p:cNvPr>
            <p:cNvSpPr>
              <a:spLocks/>
            </p:cNvSpPr>
            <p:nvPr/>
          </p:nvSpPr>
          <p:spPr bwMode="auto">
            <a:xfrm>
              <a:off x="2659" y="177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sp>
          <p:nvSpPr>
            <p:cNvPr id="278" name="Freeform 8051">
              <a:extLst>
                <a:ext uri="{FF2B5EF4-FFF2-40B4-BE49-F238E27FC236}">
                  <a16:creationId xmlns:a16="http://schemas.microsoft.com/office/drawing/2014/main" id="{0B1D5FF0-BEA5-6135-BBF8-7E45E499EC34}"/>
                </a:ext>
              </a:extLst>
            </p:cNvPr>
            <p:cNvSpPr>
              <a:spLocks/>
            </p:cNvSpPr>
            <p:nvPr/>
          </p:nvSpPr>
          <p:spPr bwMode="auto">
            <a:xfrm>
              <a:off x="2628" y="1778"/>
              <a:ext cx="31" cy="3"/>
            </a:xfrm>
            <a:custGeom>
              <a:avLst/>
              <a:gdLst>
                <a:gd name="T0" fmla="*/ 25 w 25"/>
                <a:gd name="T1" fmla="*/ 0 h 2"/>
                <a:gd name="T2" fmla="*/ 7 w 25"/>
                <a:gd name="T3" fmla="*/ 1 h 2"/>
                <a:gd name="T4" fmla="*/ 7 w 25"/>
                <a:gd name="T5" fmla="*/ 1 h 2"/>
                <a:gd name="T6" fmla="*/ 0 w 25"/>
                <a:gd name="T7" fmla="*/ 2 h 2"/>
                <a:gd name="T8" fmla="*/ 25 w 25"/>
                <a:gd name="T9" fmla="*/ 0 h 2"/>
              </a:gdLst>
              <a:ahLst/>
              <a:cxnLst>
                <a:cxn ang="0">
                  <a:pos x="T0" y="T1"/>
                </a:cxn>
                <a:cxn ang="0">
                  <a:pos x="T2" y="T3"/>
                </a:cxn>
                <a:cxn ang="0">
                  <a:pos x="T4" y="T5"/>
                </a:cxn>
                <a:cxn ang="0">
                  <a:pos x="T6" y="T7"/>
                </a:cxn>
                <a:cxn ang="0">
                  <a:pos x="T8" y="T9"/>
                </a:cxn>
              </a:cxnLst>
              <a:rect l="0" t="0" r="r" b="b"/>
              <a:pathLst>
                <a:path w="25" h="2">
                  <a:moveTo>
                    <a:pt x="25" y="0"/>
                  </a:moveTo>
                  <a:cubicBezTo>
                    <a:pt x="22" y="1"/>
                    <a:pt x="11" y="0"/>
                    <a:pt x="7" y="1"/>
                  </a:cubicBezTo>
                  <a:cubicBezTo>
                    <a:pt x="7" y="1"/>
                    <a:pt x="7" y="1"/>
                    <a:pt x="7" y="1"/>
                  </a:cubicBezTo>
                  <a:cubicBezTo>
                    <a:pt x="0" y="2"/>
                    <a:pt x="0" y="2"/>
                    <a:pt x="0" y="2"/>
                  </a:cubicBezTo>
                  <a:cubicBezTo>
                    <a:pt x="7" y="2"/>
                    <a:pt x="21" y="2"/>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latin typeface="Chalk Board" panose="02000500000000000000" pitchFamily="2" charset="0"/>
              </a:endParaRPr>
            </a:p>
          </p:txBody>
        </p:sp>
      </p:grpSp>
    </p:spTree>
    <p:custDataLst>
      <p:tags r:id="rId1"/>
    </p:custDataLst>
    <p:extLst>
      <p:ext uri="{BB962C8B-B14F-4D97-AF65-F5344CB8AC3E}">
        <p14:creationId xmlns:p14="http://schemas.microsoft.com/office/powerpoint/2010/main" val="124056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9825">
        <p159:morph option="byObject"/>
      </p:transition>
    </mc:Choice>
    <mc:Fallback xmlns="">
      <p:transition spd="slow" advTm="898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80">
                                          <p:stCondLst>
                                            <p:cond delay="0"/>
                                          </p:stCondLst>
                                        </p:cTn>
                                        <p:tgtEl>
                                          <p:spTgt spid="79"/>
                                        </p:tgtEl>
                                      </p:cBhvr>
                                    </p:animEffect>
                                    <p:anim calcmode="lin" valueType="num">
                                      <p:cBhvr>
                                        <p:cTn id="8"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13" dur="26">
                                          <p:stCondLst>
                                            <p:cond delay="650"/>
                                          </p:stCondLst>
                                        </p:cTn>
                                        <p:tgtEl>
                                          <p:spTgt spid="79"/>
                                        </p:tgtEl>
                                      </p:cBhvr>
                                      <p:to x="100000" y="60000"/>
                                    </p:animScale>
                                    <p:animScale>
                                      <p:cBhvr>
                                        <p:cTn id="14" dur="166" decel="50000">
                                          <p:stCondLst>
                                            <p:cond delay="676"/>
                                          </p:stCondLst>
                                        </p:cTn>
                                        <p:tgtEl>
                                          <p:spTgt spid="79"/>
                                        </p:tgtEl>
                                      </p:cBhvr>
                                      <p:to x="100000" y="100000"/>
                                    </p:animScale>
                                    <p:animScale>
                                      <p:cBhvr>
                                        <p:cTn id="15" dur="26">
                                          <p:stCondLst>
                                            <p:cond delay="1312"/>
                                          </p:stCondLst>
                                        </p:cTn>
                                        <p:tgtEl>
                                          <p:spTgt spid="79"/>
                                        </p:tgtEl>
                                      </p:cBhvr>
                                      <p:to x="100000" y="80000"/>
                                    </p:animScale>
                                    <p:animScale>
                                      <p:cBhvr>
                                        <p:cTn id="16" dur="166" decel="50000">
                                          <p:stCondLst>
                                            <p:cond delay="1338"/>
                                          </p:stCondLst>
                                        </p:cTn>
                                        <p:tgtEl>
                                          <p:spTgt spid="79"/>
                                        </p:tgtEl>
                                      </p:cBhvr>
                                      <p:to x="100000" y="100000"/>
                                    </p:animScale>
                                    <p:animScale>
                                      <p:cBhvr>
                                        <p:cTn id="17" dur="26">
                                          <p:stCondLst>
                                            <p:cond delay="1642"/>
                                          </p:stCondLst>
                                        </p:cTn>
                                        <p:tgtEl>
                                          <p:spTgt spid="79"/>
                                        </p:tgtEl>
                                      </p:cBhvr>
                                      <p:to x="100000" y="90000"/>
                                    </p:animScale>
                                    <p:animScale>
                                      <p:cBhvr>
                                        <p:cTn id="18" dur="166" decel="50000">
                                          <p:stCondLst>
                                            <p:cond delay="1668"/>
                                          </p:stCondLst>
                                        </p:cTn>
                                        <p:tgtEl>
                                          <p:spTgt spid="79"/>
                                        </p:tgtEl>
                                      </p:cBhvr>
                                      <p:to x="100000" y="100000"/>
                                    </p:animScale>
                                    <p:animScale>
                                      <p:cBhvr>
                                        <p:cTn id="19" dur="26">
                                          <p:stCondLst>
                                            <p:cond delay="1808"/>
                                          </p:stCondLst>
                                        </p:cTn>
                                        <p:tgtEl>
                                          <p:spTgt spid="79"/>
                                        </p:tgtEl>
                                      </p:cBhvr>
                                      <p:to x="100000" y="95000"/>
                                    </p:animScale>
                                    <p:animScale>
                                      <p:cBhvr>
                                        <p:cTn id="20" dur="166" decel="50000">
                                          <p:stCondLst>
                                            <p:cond delay="1834"/>
                                          </p:stCondLst>
                                        </p:cTn>
                                        <p:tgtEl>
                                          <p:spTgt spid="79"/>
                                        </p:tgtEl>
                                      </p:cBhvr>
                                      <p:to x="100000" y="100000"/>
                                    </p:animScale>
                                  </p:childTnLst>
                                </p:cTn>
                              </p:par>
                              <p:par>
                                <p:cTn id="21" presetID="8" presetClass="emph" presetSubtype="0" fill="hold" nodeType="withEffect">
                                  <p:stCondLst>
                                    <p:cond delay="0"/>
                                  </p:stCondLst>
                                  <p:childTnLst>
                                    <p:animRot by="43200000">
                                      <p:cBhvr>
                                        <p:cTn id="22" dur="2000" fill="hold"/>
                                        <p:tgtEl>
                                          <p:spTgt spid="79"/>
                                        </p:tgtEl>
                                        <p:attrNameLst>
                                          <p:attrName>r</p:attrName>
                                        </p:attrNameLst>
                                      </p:cBhvr>
                                    </p:animRot>
                                  </p:childTnLst>
                                </p:cTn>
                              </p:par>
                              <p:par>
                                <p:cTn id="23" presetID="45"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2000"/>
                                        <p:tgtEl>
                                          <p:spTgt spid="79"/>
                                        </p:tgtEl>
                                      </p:cBhvr>
                                    </p:animEffect>
                                    <p:anim calcmode="lin" valueType="num">
                                      <p:cBhvr>
                                        <p:cTn id="26" dur="2000" fill="hold"/>
                                        <p:tgtEl>
                                          <p:spTgt spid="79"/>
                                        </p:tgtEl>
                                        <p:attrNameLst>
                                          <p:attrName>ppt_w</p:attrName>
                                        </p:attrNameLst>
                                      </p:cBhvr>
                                      <p:tavLst>
                                        <p:tav tm="0" fmla="#ppt_w*sin(2.5*pi*$)">
                                          <p:val>
                                            <p:fltVal val="0"/>
                                          </p:val>
                                        </p:tav>
                                        <p:tav tm="100000">
                                          <p:val>
                                            <p:fltVal val="1"/>
                                          </p:val>
                                        </p:tav>
                                      </p:tavLst>
                                    </p:anim>
                                    <p:anim calcmode="lin" valueType="num">
                                      <p:cBhvr>
                                        <p:cTn id="27" dur="2000" fill="hold"/>
                                        <p:tgtEl>
                                          <p:spTgt spid="79"/>
                                        </p:tgtEl>
                                        <p:attrNameLst>
                                          <p:attrName>ppt_h</p:attrName>
                                        </p:attrNameLst>
                                      </p:cBhvr>
                                      <p:tavLst>
                                        <p:tav tm="0">
                                          <p:val>
                                            <p:strVal val="#ppt_h"/>
                                          </p:val>
                                        </p:tav>
                                        <p:tav tm="100000">
                                          <p:val>
                                            <p:strVal val="#ppt_h"/>
                                          </p:val>
                                        </p:tav>
                                      </p:tavLst>
                                    </p:anim>
                                  </p:childTnLst>
                                </p:cTn>
                              </p:par>
                              <p:par>
                                <p:cTn id="28" presetID="32" presetClass="emph" presetSubtype="0" repeatCount="3000" fill="hold" nodeType="withEffect">
                                  <p:stCondLst>
                                    <p:cond delay="250"/>
                                  </p:stCondLst>
                                  <p:childTnLst>
                                    <p:animRot by="120000">
                                      <p:cBhvr>
                                        <p:cTn id="29" dur="75" fill="hold">
                                          <p:stCondLst>
                                            <p:cond delay="0"/>
                                          </p:stCondLst>
                                        </p:cTn>
                                        <p:tgtEl>
                                          <p:spTgt spid="79"/>
                                        </p:tgtEl>
                                        <p:attrNameLst>
                                          <p:attrName>r</p:attrName>
                                        </p:attrNameLst>
                                      </p:cBhvr>
                                    </p:animRot>
                                    <p:animRot by="-240000">
                                      <p:cBhvr>
                                        <p:cTn id="30" dur="150" fill="hold">
                                          <p:stCondLst>
                                            <p:cond delay="150"/>
                                          </p:stCondLst>
                                        </p:cTn>
                                        <p:tgtEl>
                                          <p:spTgt spid="79"/>
                                        </p:tgtEl>
                                        <p:attrNameLst>
                                          <p:attrName>r</p:attrName>
                                        </p:attrNameLst>
                                      </p:cBhvr>
                                    </p:animRot>
                                    <p:animRot by="240000">
                                      <p:cBhvr>
                                        <p:cTn id="31" dur="150" fill="hold">
                                          <p:stCondLst>
                                            <p:cond delay="300"/>
                                          </p:stCondLst>
                                        </p:cTn>
                                        <p:tgtEl>
                                          <p:spTgt spid="79"/>
                                        </p:tgtEl>
                                        <p:attrNameLst>
                                          <p:attrName>r</p:attrName>
                                        </p:attrNameLst>
                                      </p:cBhvr>
                                    </p:animRot>
                                    <p:animRot by="-240000">
                                      <p:cBhvr>
                                        <p:cTn id="32" dur="150" fill="hold">
                                          <p:stCondLst>
                                            <p:cond delay="450"/>
                                          </p:stCondLst>
                                        </p:cTn>
                                        <p:tgtEl>
                                          <p:spTgt spid="79"/>
                                        </p:tgtEl>
                                        <p:attrNameLst>
                                          <p:attrName>r</p:attrName>
                                        </p:attrNameLst>
                                      </p:cBhvr>
                                    </p:animRot>
                                    <p:animRot by="120000">
                                      <p:cBhvr>
                                        <p:cTn id="33" dur="150" fill="hold">
                                          <p:stCondLst>
                                            <p:cond delay="600"/>
                                          </p:stCondLst>
                                        </p:cTn>
                                        <p:tgtEl>
                                          <p:spTgt spid="79"/>
                                        </p:tgtEl>
                                        <p:attrNameLst>
                                          <p:attrName>r</p:attrName>
                                        </p:attrNameLst>
                                      </p:cBhvr>
                                    </p:animRot>
                                  </p:childTnLst>
                                </p:cTn>
                              </p:par>
                              <p:par>
                                <p:cTn id="34" presetID="1" presetClass="exit" presetSubtype="0" fill="hold" nodeType="withEffect">
                                  <p:stCondLst>
                                    <p:cond delay="900"/>
                                  </p:stCondLst>
                                  <p:childTnLst>
                                    <p:set>
                                      <p:cBhvr>
                                        <p:cTn id="35" dur="1" fill="hold">
                                          <p:stCondLst>
                                            <p:cond delay="0"/>
                                          </p:stCondLst>
                                        </p:cTn>
                                        <p:tgtEl>
                                          <p:spTgt spid="79"/>
                                        </p:tgtEl>
                                        <p:attrNameLst>
                                          <p:attrName>style.visibility</p:attrName>
                                        </p:attrNameLst>
                                      </p:cBhvr>
                                      <p:to>
                                        <p:strVal val="hidden"/>
                                      </p:to>
                                    </p:set>
                                  </p:childTnLst>
                                </p:cTn>
                              </p:par>
                              <p:par>
                                <p:cTn id="36" presetID="1" presetClass="entr" presetSubtype="0" fill="hold" nodeType="withEffect">
                                  <p:stCondLst>
                                    <p:cond delay="1500"/>
                                  </p:stCondLst>
                                  <p:childTnLst>
                                    <p:set>
                                      <p:cBhvr>
                                        <p:cTn id="37" dur="1" fill="hold">
                                          <p:stCondLst>
                                            <p:cond delay="0"/>
                                          </p:stCondLst>
                                        </p:cTn>
                                        <p:tgtEl>
                                          <p:spTgt spid="7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wipe(down)">
                                      <p:cBhvr>
                                        <p:cTn id="42" dur="580">
                                          <p:stCondLst>
                                            <p:cond delay="0"/>
                                          </p:stCondLst>
                                        </p:cTn>
                                        <p:tgtEl>
                                          <p:spTgt spid="96"/>
                                        </p:tgtEl>
                                      </p:cBhvr>
                                    </p:animEffect>
                                    <p:anim calcmode="lin" valueType="num">
                                      <p:cBhvr>
                                        <p:cTn id="43"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48" dur="26">
                                          <p:stCondLst>
                                            <p:cond delay="650"/>
                                          </p:stCondLst>
                                        </p:cTn>
                                        <p:tgtEl>
                                          <p:spTgt spid="96"/>
                                        </p:tgtEl>
                                      </p:cBhvr>
                                      <p:to x="100000" y="60000"/>
                                    </p:animScale>
                                    <p:animScale>
                                      <p:cBhvr>
                                        <p:cTn id="49" dur="166" decel="50000">
                                          <p:stCondLst>
                                            <p:cond delay="676"/>
                                          </p:stCondLst>
                                        </p:cTn>
                                        <p:tgtEl>
                                          <p:spTgt spid="96"/>
                                        </p:tgtEl>
                                      </p:cBhvr>
                                      <p:to x="100000" y="100000"/>
                                    </p:animScale>
                                    <p:animScale>
                                      <p:cBhvr>
                                        <p:cTn id="50" dur="26">
                                          <p:stCondLst>
                                            <p:cond delay="1312"/>
                                          </p:stCondLst>
                                        </p:cTn>
                                        <p:tgtEl>
                                          <p:spTgt spid="96"/>
                                        </p:tgtEl>
                                      </p:cBhvr>
                                      <p:to x="100000" y="80000"/>
                                    </p:animScale>
                                    <p:animScale>
                                      <p:cBhvr>
                                        <p:cTn id="51" dur="166" decel="50000">
                                          <p:stCondLst>
                                            <p:cond delay="1338"/>
                                          </p:stCondLst>
                                        </p:cTn>
                                        <p:tgtEl>
                                          <p:spTgt spid="96"/>
                                        </p:tgtEl>
                                      </p:cBhvr>
                                      <p:to x="100000" y="100000"/>
                                    </p:animScale>
                                    <p:animScale>
                                      <p:cBhvr>
                                        <p:cTn id="52" dur="26">
                                          <p:stCondLst>
                                            <p:cond delay="1642"/>
                                          </p:stCondLst>
                                        </p:cTn>
                                        <p:tgtEl>
                                          <p:spTgt spid="96"/>
                                        </p:tgtEl>
                                      </p:cBhvr>
                                      <p:to x="100000" y="90000"/>
                                    </p:animScale>
                                    <p:animScale>
                                      <p:cBhvr>
                                        <p:cTn id="53" dur="166" decel="50000">
                                          <p:stCondLst>
                                            <p:cond delay="1668"/>
                                          </p:stCondLst>
                                        </p:cTn>
                                        <p:tgtEl>
                                          <p:spTgt spid="96"/>
                                        </p:tgtEl>
                                      </p:cBhvr>
                                      <p:to x="100000" y="100000"/>
                                    </p:animScale>
                                    <p:animScale>
                                      <p:cBhvr>
                                        <p:cTn id="54" dur="26">
                                          <p:stCondLst>
                                            <p:cond delay="1808"/>
                                          </p:stCondLst>
                                        </p:cTn>
                                        <p:tgtEl>
                                          <p:spTgt spid="96"/>
                                        </p:tgtEl>
                                      </p:cBhvr>
                                      <p:to x="100000" y="95000"/>
                                    </p:animScale>
                                    <p:animScale>
                                      <p:cBhvr>
                                        <p:cTn id="55" dur="166" decel="50000">
                                          <p:stCondLst>
                                            <p:cond delay="1834"/>
                                          </p:stCondLst>
                                        </p:cTn>
                                        <p:tgtEl>
                                          <p:spTgt spid="96"/>
                                        </p:tgtEl>
                                      </p:cBhvr>
                                      <p:to x="100000" y="100000"/>
                                    </p:animScale>
                                  </p:childTnLst>
                                </p:cTn>
                              </p:par>
                              <p:par>
                                <p:cTn id="56" presetID="8" presetClass="emph" presetSubtype="0" fill="hold" nodeType="withEffect">
                                  <p:stCondLst>
                                    <p:cond delay="0"/>
                                  </p:stCondLst>
                                  <p:childTnLst>
                                    <p:animRot by="43200000">
                                      <p:cBhvr>
                                        <p:cTn id="57" dur="2000" fill="hold"/>
                                        <p:tgtEl>
                                          <p:spTgt spid="96"/>
                                        </p:tgtEl>
                                        <p:attrNameLst>
                                          <p:attrName>r</p:attrName>
                                        </p:attrNameLst>
                                      </p:cBhvr>
                                    </p:animRot>
                                  </p:childTnLst>
                                </p:cTn>
                              </p:par>
                              <p:par>
                                <p:cTn id="58" presetID="45" presetClass="entr" presetSubtype="0" fill="hold"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2000"/>
                                        <p:tgtEl>
                                          <p:spTgt spid="96"/>
                                        </p:tgtEl>
                                      </p:cBhvr>
                                    </p:animEffect>
                                    <p:anim calcmode="lin" valueType="num">
                                      <p:cBhvr>
                                        <p:cTn id="61" dur="2000" fill="hold"/>
                                        <p:tgtEl>
                                          <p:spTgt spid="96"/>
                                        </p:tgtEl>
                                        <p:attrNameLst>
                                          <p:attrName>ppt_w</p:attrName>
                                        </p:attrNameLst>
                                      </p:cBhvr>
                                      <p:tavLst>
                                        <p:tav tm="0" fmla="#ppt_w*sin(2.5*pi*$)">
                                          <p:val>
                                            <p:fltVal val="0"/>
                                          </p:val>
                                        </p:tav>
                                        <p:tav tm="100000">
                                          <p:val>
                                            <p:fltVal val="1"/>
                                          </p:val>
                                        </p:tav>
                                      </p:tavLst>
                                    </p:anim>
                                    <p:anim calcmode="lin" valueType="num">
                                      <p:cBhvr>
                                        <p:cTn id="62" dur="2000" fill="hold"/>
                                        <p:tgtEl>
                                          <p:spTgt spid="96"/>
                                        </p:tgtEl>
                                        <p:attrNameLst>
                                          <p:attrName>ppt_h</p:attrName>
                                        </p:attrNameLst>
                                      </p:cBhvr>
                                      <p:tavLst>
                                        <p:tav tm="0">
                                          <p:val>
                                            <p:strVal val="#ppt_h"/>
                                          </p:val>
                                        </p:tav>
                                        <p:tav tm="100000">
                                          <p:val>
                                            <p:strVal val="#ppt_h"/>
                                          </p:val>
                                        </p:tav>
                                      </p:tavLst>
                                    </p:anim>
                                  </p:childTnLst>
                                </p:cTn>
                              </p:par>
                              <p:par>
                                <p:cTn id="63" presetID="32" presetClass="emph" presetSubtype="0" repeatCount="3000" fill="hold" nodeType="withEffect">
                                  <p:stCondLst>
                                    <p:cond delay="250"/>
                                  </p:stCondLst>
                                  <p:childTnLst>
                                    <p:animRot by="120000">
                                      <p:cBhvr>
                                        <p:cTn id="64" dur="75" fill="hold">
                                          <p:stCondLst>
                                            <p:cond delay="0"/>
                                          </p:stCondLst>
                                        </p:cTn>
                                        <p:tgtEl>
                                          <p:spTgt spid="96"/>
                                        </p:tgtEl>
                                        <p:attrNameLst>
                                          <p:attrName>r</p:attrName>
                                        </p:attrNameLst>
                                      </p:cBhvr>
                                    </p:animRot>
                                    <p:animRot by="-240000">
                                      <p:cBhvr>
                                        <p:cTn id="65" dur="150" fill="hold">
                                          <p:stCondLst>
                                            <p:cond delay="150"/>
                                          </p:stCondLst>
                                        </p:cTn>
                                        <p:tgtEl>
                                          <p:spTgt spid="96"/>
                                        </p:tgtEl>
                                        <p:attrNameLst>
                                          <p:attrName>r</p:attrName>
                                        </p:attrNameLst>
                                      </p:cBhvr>
                                    </p:animRot>
                                    <p:animRot by="240000">
                                      <p:cBhvr>
                                        <p:cTn id="66" dur="150" fill="hold">
                                          <p:stCondLst>
                                            <p:cond delay="300"/>
                                          </p:stCondLst>
                                        </p:cTn>
                                        <p:tgtEl>
                                          <p:spTgt spid="96"/>
                                        </p:tgtEl>
                                        <p:attrNameLst>
                                          <p:attrName>r</p:attrName>
                                        </p:attrNameLst>
                                      </p:cBhvr>
                                    </p:animRot>
                                    <p:animRot by="-240000">
                                      <p:cBhvr>
                                        <p:cTn id="67" dur="150" fill="hold">
                                          <p:stCondLst>
                                            <p:cond delay="450"/>
                                          </p:stCondLst>
                                        </p:cTn>
                                        <p:tgtEl>
                                          <p:spTgt spid="96"/>
                                        </p:tgtEl>
                                        <p:attrNameLst>
                                          <p:attrName>r</p:attrName>
                                        </p:attrNameLst>
                                      </p:cBhvr>
                                    </p:animRot>
                                    <p:animRot by="120000">
                                      <p:cBhvr>
                                        <p:cTn id="68" dur="150" fill="hold">
                                          <p:stCondLst>
                                            <p:cond delay="600"/>
                                          </p:stCondLst>
                                        </p:cTn>
                                        <p:tgtEl>
                                          <p:spTgt spid="96"/>
                                        </p:tgtEl>
                                        <p:attrNameLst>
                                          <p:attrName>r</p:attrName>
                                        </p:attrNameLst>
                                      </p:cBhvr>
                                    </p:animRot>
                                  </p:childTnLst>
                                </p:cTn>
                              </p:par>
                              <p:par>
                                <p:cTn id="69" presetID="1" presetClass="exit" presetSubtype="0" fill="hold" nodeType="withEffect">
                                  <p:stCondLst>
                                    <p:cond delay="900"/>
                                  </p:stCondLst>
                                  <p:childTnLst>
                                    <p:set>
                                      <p:cBhvr>
                                        <p:cTn id="70" dur="1" fill="hold">
                                          <p:stCondLst>
                                            <p:cond delay="0"/>
                                          </p:stCondLst>
                                        </p:cTn>
                                        <p:tgtEl>
                                          <p:spTgt spid="96"/>
                                        </p:tgtEl>
                                        <p:attrNameLst>
                                          <p:attrName>style.visibility</p:attrName>
                                        </p:attrNameLst>
                                      </p:cBhvr>
                                      <p:to>
                                        <p:strVal val="hidden"/>
                                      </p:to>
                                    </p:set>
                                  </p:childTnLst>
                                </p:cTn>
                              </p:par>
                              <p:par>
                                <p:cTn id="71" presetID="1" presetClass="entr" presetSubtype="0" fill="hold" nodeType="withEffect">
                                  <p:stCondLst>
                                    <p:cond delay="1500"/>
                                  </p:stCondLst>
                                  <p:childTnLst>
                                    <p:set>
                                      <p:cBhvr>
                                        <p:cTn id="72" dur="1" fill="hold">
                                          <p:stCondLst>
                                            <p:cond delay="0"/>
                                          </p:stCondLst>
                                        </p:cTn>
                                        <p:tgtEl>
                                          <p:spTgt spid="9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down)">
                                      <p:cBhvr>
                                        <p:cTn id="77" dur="580">
                                          <p:stCondLst>
                                            <p:cond delay="0"/>
                                          </p:stCondLst>
                                        </p:cTn>
                                        <p:tgtEl>
                                          <p:spTgt spid="62"/>
                                        </p:tgtEl>
                                      </p:cBhvr>
                                    </p:animEffect>
                                    <p:anim calcmode="lin" valueType="num">
                                      <p:cBhvr>
                                        <p:cTn id="78"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83" dur="26">
                                          <p:stCondLst>
                                            <p:cond delay="650"/>
                                          </p:stCondLst>
                                        </p:cTn>
                                        <p:tgtEl>
                                          <p:spTgt spid="62"/>
                                        </p:tgtEl>
                                      </p:cBhvr>
                                      <p:to x="100000" y="60000"/>
                                    </p:animScale>
                                    <p:animScale>
                                      <p:cBhvr>
                                        <p:cTn id="84" dur="166" decel="50000">
                                          <p:stCondLst>
                                            <p:cond delay="676"/>
                                          </p:stCondLst>
                                        </p:cTn>
                                        <p:tgtEl>
                                          <p:spTgt spid="62"/>
                                        </p:tgtEl>
                                      </p:cBhvr>
                                      <p:to x="100000" y="100000"/>
                                    </p:animScale>
                                    <p:animScale>
                                      <p:cBhvr>
                                        <p:cTn id="85" dur="26">
                                          <p:stCondLst>
                                            <p:cond delay="1312"/>
                                          </p:stCondLst>
                                        </p:cTn>
                                        <p:tgtEl>
                                          <p:spTgt spid="62"/>
                                        </p:tgtEl>
                                      </p:cBhvr>
                                      <p:to x="100000" y="80000"/>
                                    </p:animScale>
                                    <p:animScale>
                                      <p:cBhvr>
                                        <p:cTn id="86" dur="166" decel="50000">
                                          <p:stCondLst>
                                            <p:cond delay="1338"/>
                                          </p:stCondLst>
                                        </p:cTn>
                                        <p:tgtEl>
                                          <p:spTgt spid="62"/>
                                        </p:tgtEl>
                                      </p:cBhvr>
                                      <p:to x="100000" y="100000"/>
                                    </p:animScale>
                                    <p:animScale>
                                      <p:cBhvr>
                                        <p:cTn id="87" dur="26">
                                          <p:stCondLst>
                                            <p:cond delay="1642"/>
                                          </p:stCondLst>
                                        </p:cTn>
                                        <p:tgtEl>
                                          <p:spTgt spid="62"/>
                                        </p:tgtEl>
                                      </p:cBhvr>
                                      <p:to x="100000" y="90000"/>
                                    </p:animScale>
                                    <p:animScale>
                                      <p:cBhvr>
                                        <p:cTn id="88" dur="166" decel="50000">
                                          <p:stCondLst>
                                            <p:cond delay="1668"/>
                                          </p:stCondLst>
                                        </p:cTn>
                                        <p:tgtEl>
                                          <p:spTgt spid="62"/>
                                        </p:tgtEl>
                                      </p:cBhvr>
                                      <p:to x="100000" y="100000"/>
                                    </p:animScale>
                                    <p:animScale>
                                      <p:cBhvr>
                                        <p:cTn id="89" dur="26">
                                          <p:stCondLst>
                                            <p:cond delay="1808"/>
                                          </p:stCondLst>
                                        </p:cTn>
                                        <p:tgtEl>
                                          <p:spTgt spid="62"/>
                                        </p:tgtEl>
                                      </p:cBhvr>
                                      <p:to x="100000" y="95000"/>
                                    </p:animScale>
                                    <p:animScale>
                                      <p:cBhvr>
                                        <p:cTn id="90" dur="166" decel="50000">
                                          <p:stCondLst>
                                            <p:cond delay="1834"/>
                                          </p:stCondLst>
                                        </p:cTn>
                                        <p:tgtEl>
                                          <p:spTgt spid="62"/>
                                        </p:tgtEl>
                                      </p:cBhvr>
                                      <p:to x="100000" y="100000"/>
                                    </p:animScale>
                                  </p:childTnLst>
                                </p:cTn>
                              </p:par>
                              <p:par>
                                <p:cTn id="91" presetID="8" presetClass="emph" presetSubtype="0" fill="hold" nodeType="withEffect">
                                  <p:stCondLst>
                                    <p:cond delay="0"/>
                                  </p:stCondLst>
                                  <p:childTnLst>
                                    <p:animRot by="43200000">
                                      <p:cBhvr>
                                        <p:cTn id="92" dur="2000" fill="hold"/>
                                        <p:tgtEl>
                                          <p:spTgt spid="62"/>
                                        </p:tgtEl>
                                        <p:attrNameLst>
                                          <p:attrName>r</p:attrName>
                                        </p:attrNameLst>
                                      </p:cBhvr>
                                    </p:animRot>
                                  </p:childTnLst>
                                </p:cTn>
                              </p:par>
                              <p:par>
                                <p:cTn id="93" presetID="45" presetClass="entr" presetSubtype="0" fill="hold"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2000"/>
                                        <p:tgtEl>
                                          <p:spTgt spid="62"/>
                                        </p:tgtEl>
                                      </p:cBhvr>
                                    </p:animEffect>
                                    <p:anim calcmode="lin" valueType="num">
                                      <p:cBhvr>
                                        <p:cTn id="96" dur="2000" fill="hold"/>
                                        <p:tgtEl>
                                          <p:spTgt spid="62"/>
                                        </p:tgtEl>
                                        <p:attrNameLst>
                                          <p:attrName>ppt_w</p:attrName>
                                        </p:attrNameLst>
                                      </p:cBhvr>
                                      <p:tavLst>
                                        <p:tav tm="0" fmla="#ppt_w*sin(2.5*pi*$)">
                                          <p:val>
                                            <p:fltVal val="0"/>
                                          </p:val>
                                        </p:tav>
                                        <p:tav tm="100000">
                                          <p:val>
                                            <p:fltVal val="1"/>
                                          </p:val>
                                        </p:tav>
                                      </p:tavLst>
                                    </p:anim>
                                    <p:anim calcmode="lin" valueType="num">
                                      <p:cBhvr>
                                        <p:cTn id="97" dur="2000" fill="hold"/>
                                        <p:tgtEl>
                                          <p:spTgt spid="62"/>
                                        </p:tgtEl>
                                        <p:attrNameLst>
                                          <p:attrName>ppt_h</p:attrName>
                                        </p:attrNameLst>
                                      </p:cBhvr>
                                      <p:tavLst>
                                        <p:tav tm="0">
                                          <p:val>
                                            <p:strVal val="#ppt_h"/>
                                          </p:val>
                                        </p:tav>
                                        <p:tav tm="100000">
                                          <p:val>
                                            <p:strVal val="#ppt_h"/>
                                          </p:val>
                                        </p:tav>
                                      </p:tavLst>
                                    </p:anim>
                                  </p:childTnLst>
                                </p:cTn>
                              </p:par>
                              <p:par>
                                <p:cTn id="98" presetID="32" presetClass="emph" presetSubtype="0" repeatCount="3000" fill="hold" nodeType="withEffect">
                                  <p:stCondLst>
                                    <p:cond delay="250"/>
                                  </p:stCondLst>
                                  <p:childTnLst>
                                    <p:animRot by="120000">
                                      <p:cBhvr>
                                        <p:cTn id="99" dur="75" fill="hold">
                                          <p:stCondLst>
                                            <p:cond delay="0"/>
                                          </p:stCondLst>
                                        </p:cTn>
                                        <p:tgtEl>
                                          <p:spTgt spid="62"/>
                                        </p:tgtEl>
                                        <p:attrNameLst>
                                          <p:attrName>r</p:attrName>
                                        </p:attrNameLst>
                                      </p:cBhvr>
                                    </p:animRot>
                                    <p:animRot by="-240000">
                                      <p:cBhvr>
                                        <p:cTn id="100" dur="150" fill="hold">
                                          <p:stCondLst>
                                            <p:cond delay="150"/>
                                          </p:stCondLst>
                                        </p:cTn>
                                        <p:tgtEl>
                                          <p:spTgt spid="62"/>
                                        </p:tgtEl>
                                        <p:attrNameLst>
                                          <p:attrName>r</p:attrName>
                                        </p:attrNameLst>
                                      </p:cBhvr>
                                    </p:animRot>
                                    <p:animRot by="240000">
                                      <p:cBhvr>
                                        <p:cTn id="101" dur="150" fill="hold">
                                          <p:stCondLst>
                                            <p:cond delay="300"/>
                                          </p:stCondLst>
                                        </p:cTn>
                                        <p:tgtEl>
                                          <p:spTgt spid="62"/>
                                        </p:tgtEl>
                                        <p:attrNameLst>
                                          <p:attrName>r</p:attrName>
                                        </p:attrNameLst>
                                      </p:cBhvr>
                                    </p:animRot>
                                    <p:animRot by="-240000">
                                      <p:cBhvr>
                                        <p:cTn id="102" dur="150" fill="hold">
                                          <p:stCondLst>
                                            <p:cond delay="450"/>
                                          </p:stCondLst>
                                        </p:cTn>
                                        <p:tgtEl>
                                          <p:spTgt spid="62"/>
                                        </p:tgtEl>
                                        <p:attrNameLst>
                                          <p:attrName>r</p:attrName>
                                        </p:attrNameLst>
                                      </p:cBhvr>
                                    </p:animRot>
                                    <p:animRot by="120000">
                                      <p:cBhvr>
                                        <p:cTn id="103" dur="150" fill="hold">
                                          <p:stCondLst>
                                            <p:cond delay="600"/>
                                          </p:stCondLst>
                                        </p:cTn>
                                        <p:tgtEl>
                                          <p:spTgt spid="62"/>
                                        </p:tgtEl>
                                        <p:attrNameLst>
                                          <p:attrName>r</p:attrName>
                                        </p:attrNameLst>
                                      </p:cBhvr>
                                    </p:animRot>
                                  </p:childTnLst>
                                </p:cTn>
                              </p:par>
                              <p:par>
                                <p:cTn id="104" presetID="1" presetClass="exit" presetSubtype="0" fill="hold" nodeType="withEffect">
                                  <p:stCondLst>
                                    <p:cond delay="900"/>
                                  </p:stCondLst>
                                  <p:childTnLst>
                                    <p:set>
                                      <p:cBhvr>
                                        <p:cTn id="105" dur="1" fill="hold">
                                          <p:stCondLst>
                                            <p:cond delay="0"/>
                                          </p:stCondLst>
                                        </p:cTn>
                                        <p:tgtEl>
                                          <p:spTgt spid="62"/>
                                        </p:tgtEl>
                                        <p:attrNameLst>
                                          <p:attrName>style.visibility</p:attrName>
                                        </p:attrNameLst>
                                      </p:cBhvr>
                                      <p:to>
                                        <p:strVal val="hidden"/>
                                      </p:to>
                                    </p:set>
                                  </p:childTnLst>
                                </p:cTn>
                              </p:par>
                              <p:par>
                                <p:cTn id="106" presetID="1" presetClass="entr" presetSubtype="0" fill="hold" nodeType="withEffect">
                                  <p:stCondLst>
                                    <p:cond delay="1500"/>
                                  </p:stCondLst>
                                  <p:childTnLst>
                                    <p:set>
                                      <p:cBhvr>
                                        <p:cTn id="107" dur="1" fill="hold">
                                          <p:stCondLst>
                                            <p:cond delay="0"/>
                                          </p:stCondLst>
                                        </p:cTn>
                                        <p:tgtEl>
                                          <p:spTgt spid="62"/>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6" presetClass="entr" presetSubtype="0" fill="hold" nodeType="clickEffect">
                                  <p:stCondLst>
                                    <p:cond delay="0"/>
                                  </p:stCondLst>
                                  <p:childTnLst>
                                    <p:set>
                                      <p:cBhvr>
                                        <p:cTn id="111" dur="1" fill="hold">
                                          <p:stCondLst>
                                            <p:cond delay="0"/>
                                          </p:stCondLst>
                                        </p:cTn>
                                        <p:tgtEl>
                                          <p:spTgt spid="113"/>
                                        </p:tgtEl>
                                        <p:attrNameLst>
                                          <p:attrName>style.visibility</p:attrName>
                                        </p:attrNameLst>
                                      </p:cBhvr>
                                      <p:to>
                                        <p:strVal val="visible"/>
                                      </p:to>
                                    </p:set>
                                    <p:animEffect transition="in" filter="wipe(down)">
                                      <p:cBhvr>
                                        <p:cTn id="112" dur="580">
                                          <p:stCondLst>
                                            <p:cond delay="0"/>
                                          </p:stCondLst>
                                        </p:cTn>
                                        <p:tgtEl>
                                          <p:spTgt spid="113"/>
                                        </p:tgtEl>
                                      </p:cBhvr>
                                    </p:animEffect>
                                    <p:anim calcmode="lin" valueType="num">
                                      <p:cBhvr>
                                        <p:cTn id="113" dur="1822" tmFilter="0,0; 0.14,0.36; 0.43,0.73; 0.71,0.91; 1.0,1.0">
                                          <p:stCondLst>
                                            <p:cond delay="0"/>
                                          </p:stCondLst>
                                        </p:cTn>
                                        <p:tgtEl>
                                          <p:spTgt spid="113"/>
                                        </p:tgtEl>
                                        <p:attrNameLst>
                                          <p:attrName>ppt_x</p:attrName>
                                        </p:attrNameLst>
                                      </p:cBhvr>
                                      <p:tavLst>
                                        <p:tav tm="0">
                                          <p:val>
                                            <p:strVal val="#ppt_x-0.25"/>
                                          </p:val>
                                        </p:tav>
                                        <p:tav tm="100000">
                                          <p:val>
                                            <p:strVal val="#ppt_x"/>
                                          </p:val>
                                        </p:tav>
                                      </p:tavLst>
                                    </p:anim>
                                    <p:anim calcmode="lin" valueType="num">
                                      <p:cBhvr>
                                        <p:cTn id="114" dur="664" tmFilter="0.0,0.0; 0.25,0.07; 0.50,0.2; 0.75,0.467; 1.0,1.0">
                                          <p:stCondLst>
                                            <p:cond delay="0"/>
                                          </p:stCondLst>
                                        </p:cTn>
                                        <p:tgtEl>
                                          <p:spTgt spid="113"/>
                                        </p:tgtEl>
                                        <p:attrNameLst>
                                          <p:attrName>ppt_y</p:attrName>
                                        </p:attrNameLst>
                                      </p:cBhvr>
                                      <p:tavLst>
                                        <p:tav tm="0" fmla="#ppt_y-sin(pi*$)/3">
                                          <p:val>
                                            <p:fltVal val="0.5"/>
                                          </p:val>
                                        </p:tav>
                                        <p:tav tm="100000">
                                          <p:val>
                                            <p:fltVal val="1"/>
                                          </p:val>
                                        </p:tav>
                                      </p:tavLst>
                                    </p:anim>
                                    <p:anim calcmode="lin" valueType="num">
                                      <p:cBhvr>
                                        <p:cTn id="115" dur="664" tmFilter="0, 0; 0.125,0.2665; 0.25,0.4; 0.375,0.465; 0.5,0.5;  0.625,0.535; 0.75,0.6; 0.875,0.7335; 1,1">
                                          <p:stCondLst>
                                            <p:cond delay="664"/>
                                          </p:stCondLst>
                                        </p:cTn>
                                        <p:tgtEl>
                                          <p:spTgt spid="113"/>
                                        </p:tgtEl>
                                        <p:attrNameLst>
                                          <p:attrName>ppt_y</p:attrName>
                                        </p:attrNameLst>
                                      </p:cBhvr>
                                      <p:tavLst>
                                        <p:tav tm="0" fmla="#ppt_y-sin(pi*$)/9">
                                          <p:val>
                                            <p:fltVal val="0"/>
                                          </p:val>
                                        </p:tav>
                                        <p:tav tm="100000">
                                          <p:val>
                                            <p:fltVal val="1"/>
                                          </p:val>
                                        </p:tav>
                                      </p:tavLst>
                                    </p:anim>
                                    <p:anim calcmode="lin" valueType="num">
                                      <p:cBhvr>
                                        <p:cTn id="116" dur="332" tmFilter="0, 0; 0.125,0.2665; 0.25,0.4; 0.375,0.465; 0.5,0.5;  0.625,0.535; 0.75,0.6; 0.875,0.7335; 1,1">
                                          <p:stCondLst>
                                            <p:cond delay="1324"/>
                                          </p:stCondLst>
                                        </p:cTn>
                                        <p:tgtEl>
                                          <p:spTgt spid="113"/>
                                        </p:tgtEl>
                                        <p:attrNameLst>
                                          <p:attrName>ppt_y</p:attrName>
                                        </p:attrNameLst>
                                      </p:cBhvr>
                                      <p:tavLst>
                                        <p:tav tm="0" fmla="#ppt_y-sin(pi*$)/27">
                                          <p:val>
                                            <p:fltVal val="0"/>
                                          </p:val>
                                        </p:tav>
                                        <p:tav tm="100000">
                                          <p:val>
                                            <p:fltVal val="1"/>
                                          </p:val>
                                        </p:tav>
                                      </p:tavLst>
                                    </p:anim>
                                    <p:anim calcmode="lin" valueType="num">
                                      <p:cBhvr>
                                        <p:cTn id="117" dur="164" tmFilter="0, 0; 0.125,0.2665; 0.25,0.4; 0.375,0.465; 0.5,0.5;  0.625,0.535; 0.75,0.6; 0.875,0.7335; 1,1">
                                          <p:stCondLst>
                                            <p:cond delay="1656"/>
                                          </p:stCondLst>
                                        </p:cTn>
                                        <p:tgtEl>
                                          <p:spTgt spid="113"/>
                                        </p:tgtEl>
                                        <p:attrNameLst>
                                          <p:attrName>ppt_y</p:attrName>
                                        </p:attrNameLst>
                                      </p:cBhvr>
                                      <p:tavLst>
                                        <p:tav tm="0" fmla="#ppt_y-sin(pi*$)/81">
                                          <p:val>
                                            <p:fltVal val="0"/>
                                          </p:val>
                                        </p:tav>
                                        <p:tav tm="100000">
                                          <p:val>
                                            <p:fltVal val="1"/>
                                          </p:val>
                                        </p:tav>
                                      </p:tavLst>
                                    </p:anim>
                                    <p:animScale>
                                      <p:cBhvr>
                                        <p:cTn id="118" dur="26">
                                          <p:stCondLst>
                                            <p:cond delay="650"/>
                                          </p:stCondLst>
                                        </p:cTn>
                                        <p:tgtEl>
                                          <p:spTgt spid="113"/>
                                        </p:tgtEl>
                                      </p:cBhvr>
                                      <p:to x="100000" y="60000"/>
                                    </p:animScale>
                                    <p:animScale>
                                      <p:cBhvr>
                                        <p:cTn id="119" dur="166" decel="50000">
                                          <p:stCondLst>
                                            <p:cond delay="676"/>
                                          </p:stCondLst>
                                        </p:cTn>
                                        <p:tgtEl>
                                          <p:spTgt spid="113"/>
                                        </p:tgtEl>
                                      </p:cBhvr>
                                      <p:to x="100000" y="100000"/>
                                    </p:animScale>
                                    <p:animScale>
                                      <p:cBhvr>
                                        <p:cTn id="120" dur="26">
                                          <p:stCondLst>
                                            <p:cond delay="1312"/>
                                          </p:stCondLst>
                                        </p:cTn>
                                        <p:tgtEl>
                                          <p:spTgt spid="113"/>
                                        </p:tgtEl>
                                      </p:cBhvr>
                                      <p:to x="100000" y="80000"/>
                                    </p:animScale>
                                    <p:animScale>
                                      <p:cBhvr>
                                        <p:cTn id="121" dur="166" decel="50000">
                                          <p:stCondLst>
                                            <p:cond delay="1338"/>
                                          </p:stCondLst>
                                        </p:cTn>
                                        <p:tgtEl>
                                          <p:spTgt spid="113"/>
                                        </p:tgtEl>
                                      </p:cBhvr>
                                      <p:to x="100000" y="100000"/>
                                    </p:animScale>
                                    <p:animScale>
                                      <p:cBhvr>
                                        <p:cTn id="122" dur="26">
                                          <p:stCondLst>
                                            <p:cond delay="1642"/>
                                          </p:stCondLst>
                                        </p:cTn>
                                        <p:tgtEl>
                                          <p:spTgt spid="113"/>
                                        </p:tgtEl>
                                      </p:cBhvr>
                                      <p:to x="100000" y="90000"/>
                                    </p:animScale>
                                    <p:animScale>
                                      <p:cBhvr>
                                        <p:cTn id="123" dur="166" decel="50000">
                                          <p:stCondLst>
                                            <p:cond delay="1668"/>
                                          </p:stCondLst>
                                        </p:cTn>
                                        <p:tgtEl>
                                          <p:spTgt spid="113"/>
                                        </p:tgtEl>
                                      </p:cBhvr>
                                      <p:to x="100000" y="100000"/>
                                    </p:animScale>
                                    <p:animScale>
                                      <p:cBhvr>
                                        <p:cTn id="124" dur="26">
                                          <p:stCondLst>
                                            <p:cond delay="1808"/>
                                          </p:stCondLst>
                                        </p:cTn>
                                        <p:tgtEl>
                                          <p:spTgt spid="113"/>
                                        </p:tgtEl>
                                      </p:cBhvr>
                                      <p:to x="100000" y="95000"/>
                                    </p:animScale>
                                    <p:animScale>
                                      <p:cBhvr>
                                        <p:cTn id="125" dur="166" decel="50000">
                                          <p:stCondLst>
                                            <p:cond delay="1834"/>
                                          </p:stCondLst>
                                        </p:cTn>
                                        <p:tgtEl>
                                          <p:spTgt spid="113"/>
                                        </p:tgtEl>
                                      </p:cBhvr>
                                      <p:to x="100000" y="100000"/>
                                    </p:animScale>
                                  </p:childTnLst>
                                </p:cTn>
                              </p:par>
                              <p:par>
                                <p:cTn id="126" presetID="8" presetClass="emph" presetSubtype="0" fill="hold" nodeType="withEffect">
                                  <p:stCondLst>
                                    <p:cond delay="0"/>
                                  </p:stCondLst>
                                  <p:childTnLst>
                                    <p:animRot by="43200000">
                                      <p:cBhvr>
                                        <p:cTn id="127" dur="2000" fill="hold"/>
                                        <p:tgtEl>
                                          <p:spTgt spid="113"/>
                                        </p:tgtEl>
                                        <p:attrNameLst>
                                          <p:attrName>r</p:attrName>
                                        </p:attrNameLst>
                                      </p:cBhvr>
                                    </p:animRot>
                                  </p:childTnLst>
                                </p:cTn>
                              </p:par>
                              <p:par>
                                <p:cTn id="128" presetID="45" presetClass="entr" presetSubtype="0" fill="hold" nodeType="withEffect">
                                  <p:stCondLst>
                                    <p:cond delay="0"/>
                                  </p:stCondLst>
                                  <p:childTnLst>
                                    <p:set>
                                      <p:cBhvr>
                                        <p:cTn id="129" dur="1" fill="hold">
                                          <p:stCondLst>
                                            <p:cond delay="0"/>
                                          </p:stCondLst>
                                        </p:cTn>
                                        <p:tgtEl>
                                          <p:spTgt spid="113"/>
                                        </p:tgtEl>
                                        <p:attrNameLst>
                                          <p:attrName>style.visibility</p:attrName>
                                        </p:attrNameLst>
                                      </p:cBhvr>
                                      <p:to>
                                        <p:strVal val="visible"/>
                                      </p:to>
                                    </p:set>
                                    <p:animEffect transition="in" filter="fade">
                                      <p:cBhvr>
                                        <p:cTn id="130" dur="2000"/>
                                        <p:tgtEl>
                                          <p:spTgt spid="113"/>
                                        </p:tgtEl>
                                      </p:cBhvr>
                                    </p:animEffect>
                                    <p:anim calcmode="lin" valueType="num">
                                      <p:cBhvr>
                                        <p:cTn id="131" dur="2000" fill="hold"/>
                                        <p:tgtEl>
                                          <p:spTgt spid="113"/>
                                        </p:tgtEl>
                                        <p:attrNameLst>
                                          <p:attrName>ppt_w</p:attrName>
                                        </p:attrNameLst>
                                      </p:cBhvr>
                                      <p:tavLst>
                                        <p:tav tm="0" fmla="#ppt_w*sin(2.5*pi*$)">
                                          <p:val>
                                            <p:fltVal val="0"/>
                                          </p:val>
                                        </p:tav>
                                        <p:tav tm="100000">
                                          <p:val>
                                            <p:fltVal val="1"/>
                                          </p:val>
                                        </p:tav>
                                      </p:tavLst>
                                    </p:anim>
                                    <p:anim calcmode="lin" valueType="num">
                                      <p:cBhvr>
                                        <p:cTn id="132" dur="2000" fill="hold"/>
                                        <p:tgtEl>
                                          <p:spTgt spid="113"/>
                                        </p:tgtEl>
                                        <p:attrNameLst>
                                          <p:attrName>ppt_h</p:attrName>
                                        </p:attrNameLst>
                                      </p:cBhvr>
                                      <p:tavLst>
                                        <p:tav tm="0">
                                          <p:val>
                                            <p:strVal val="#ppt_h"/>
                                          </p:val>
                                        </p:tav>
                                        <p:tav tm="100000">
                                          <p:val>
                                            <p:strVal val="#ppt_h"/>
                                          </p:val>
                                        </p:tav>
                                      </p:tavLst>
                                    </p:anim>
                                  </p:childTnLst>
                                </p:cTn>
                              </p:par>
                              <p:par>
                                <p:cTn id="133" presetID="32" presetClass="emph" presetSubtype="0" repeatCount="3000" fill="hold" nodeType="withEffect">
                                  <p:stCondLst>
                                    <p:cond delay="250"/>
                                  </p:stCondLst>
                                  <p:childTnLst>
                                    <p:animRot by="120000">
                                      <p:cBhvr>
                                        <p:cTn id="134" dur="75" fill="hold">
                                          <p:stCondLst>
                                            <p:cond delay="0"/>
                                          </p:stCondLst>
                                        </p:cTn>
                                        <p:tgtEl>
                                          <p:spTgt spid="113"/>
                                        </p:tgtEl>
                                        <p:attrNameLst>
                                          <p:attrName>r</p:attrName>
                                        </p:attrNameLst>
                                      </p:cBhvr>
                                    </p:animRot>
                                    <p:animRot by="-240000">
                                      <p:cBhvr>
                                        <p:cTn id="135" dur="150" fill="hold">
                                          <p:stCondLst>
                                            <p:cond delay="150"/>
                                          </p:stCondLst>
                                        </p:cTn>
                                        <p:tgtEl>
                                          <p:spTgt spid="113"/>
                                        </p:tgtEl>
                                        <p:attrNameLst>
                                          <p:attrName>r</p:attrName>
                                        </p:attrNameLst>
                                      </p:cBhvr>
                                    </p:animRot>
                                    <p:animRot by="240000">
                                      <p:cBhvr>
                                        <p:cTn id="136" dur="150" fill="hold">
                                          <p:stCondLst>
                                            <p:cond delay="300"/>
                                          </p:stCondLst>
                                        </p:cTn>
                                        <p:tgtEl>
                                          <p:spTgt spid="113"/>
                                        </p:tgtEl>
                                        <p:attrNameLst>
                                          <p:attrName>r</p:attrName>
                                        </p:attrNameLst>
                                      </p:cBhvr>
                                    </p:animRot>
                                    <p:animRot by="-240000">
                                      <p:cBhvr>
                                        <p:cTn id="137" dur="150" fill="hold">
                                          <p:stCondLst>
                                            <p:cond delay="450"/>
                                          </p:stCondLst>
                                        </p:cTn>
                                        <p:tgtEl>
                                          <p:spTgt spid="113"/>
                                        </p:tgtEl>
                                        <p:attrNameLst>
                                          <p:attrName>r</p:attrName>
                                        </p:attrNameLst>
                                      </p:cBhvr>
                                    </p:animRot>
                                    <p:animRot by="120000">
                                      <p:cBhvr>
                                        <p:cTn id="138" dur="150" fill="hold">
                                          <p:stCondLst>
                                            <p:cond delay="600"/>
                                          </p:stCondLst>
                                        </p:cTn>
                                        <p:tgtEl>
                                          <p:spTgt spid="113"/>
                                        </p:tgtEl>
                                        <p:attrNameLst>
                                          <p:attrName>r</p:attrName>
                                        </p:attrNameLst>
                                      </p:cBhvr>
                                    </p:animRot>
                                  </p:childTnLst>
                                </p:cTn>
                              </p:par>
                              <p:par>
                                <p:cTn id="139" presetID="1" presetClass="exit" presetSubtype="0" fill="hold" nodeType="withEffect">
                                  <p:stCondLst>
                                    <p:cond delay="900"/>
                                  </p:stCondLst>
                                  <p:childTnLst>
                                    <p:set>
                                      <p:cBhvr>
                                        <p:cTn id="140" dur="1" fill="hold">
                                          <p:stCondLst>
                                            <p:cond delay="0"/>
                                          </p:stCondLst>
                                        </p:cTn>
                                        <p:tgtEl>
                                          <p:spTgt spid="113"/>
                                        </p:tgtEl>
                                        <p:attrNameLst>
                                          <p:attrName>style.visibility</p:attrName>
                                        </p:attrNameLst>
                                      </p:cBhvr>
                                      <p:to>
                                        <p:strVal val="hidden"/>
                                      </p:to>
                                    </p:set>
                                  </p:childTnLst>
                                </p:cTn>
                              </p:par>
                              <p:par>
                                <p:cTn id="141" presetID="1" presetClass="entr" presetSubtype="0" fill="hold" nodeType="withEffect">
                                  <p:stCondLst>
                                    <p:cond delay="1500"/>
                                  </p:stCondLst>
                                  <p:childTnLst>
                                    <p:set>
                                      <p:cBhvr>
                                        <p:cTn id="142" dur="1" fill="hold">
                                          <p:stCondLst>
                                            <p:cond delay="0"/>
                                          </p:stCondLst>
                                        </p:cTn>
                                        <p:tgtEl>
                                          <p:spTgt spid="11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6" presetClass="entr" presetSubtype="0" fill="hold" nodeType="clickEffect">
                                  <p:stCondLst>
                                    <p:cond delay="0"/>
                                  </p:stCondLst>
                                  <p:childTnLst>
                                    <p:set>
                                      <p:cBhvr>
                                        <p:cTn id="146" dur="1" fill="hold">
                                          <p:stCondLst>
                                            <p:cond delay="0"/>
                                          </p:stCondLst>
                                        </p:cTn>
                                        <p:tgtEl>
                                          <p:spTgt spid="11"/>
                                        </p:tgtEl>
                                        <p:attrNameLst>
                                          <p:attrName>style.visibility</p:attrName>
                                        </p:attrNameLst>
                                      </p:cBhvr>
                                      <p:to>
                                        <p:strVal val="visible"/>
                                      </p:to>
                                    </p:set>
                                    <p:animEffect transition="in" filter="wipe(down)">
                                      <p:cBhvr>
                                        <p:cTn id="147" dur="580">
                                          <p:stCondLst>
                                            <p:cond delay="0"/>
                                          </p:stCondLst>
                                        </p:cTn>
                                        <p:tgtEl>
                                          <p:spTgt spid="11"/>
                                        </p:tgtEl>
                                      </p:cBhvr>
                                    </p:animEffect>
                                    <p:anim calcmode="lin" valueType="num">
                                      <p:cBhvr>
                                        <p:cTn id="14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4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5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5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5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53" dur="26">
                                          <p:stCondLst>
                                            <p:cond delay="650"/>
                                          </p:stCondLst>
                                        </p:cTn>
                                        <p:tgtEl>
                                          <p:spTgt spid="11"/>
                                        </p:tgtEl>
                                      </p:cBhvr>
                                      <p:to x="100000" y="60000"/>
                                    </p:animScale>
                                    <p:animScale>
                                      <p:cBhvr>
                                        <p:cTn id="154" dur="166" decel="50000">
                                          <p:stCondLst>
                                            <p:cond delay="676"/>
                                          </p:stCondLst>
                                        </p:cTn>
                                        <p:tgtEl>
                                          <p:spTgt spid="11"/>
                                        </p:tgtEl>
                                      </p:cBhvr>
                                      <p:to x="100000" y="100000"/>
                                    </p:animScale>
                                    <p:animScale>
                                      <p:cBhvr>
                                        <p:cTn id="155" dur="26">
                                          <p:stCondLst>
                                            <p:cond delay="1312"/>
                                          </p:stCondLst>
                                        </p:cTn>
                                        <p:tgtEl>
                                          <p:spTgt spid="11"/>
                                        </p:tgtEl>
                                      </p:cBhvr>
                                      <p:to x="100000" y="80000"/>
                                    </p:animScale>
                                    <p:animScale>
                                      <p:cBhvr>
                                        <p:cTn id="156" dur="166" decel="50000">
                                          <p:stCondLst>
                                            <p:cond delay="1338"/>
                                          </p:stCondLst>
                                        </p:cTn>
                                        <p:tgtEl>
                                          <p:spTgt spid="11"/>
                                        </p:tgtEl>
                                      </p:cBhvr>
                                      <p:to x="100000" y="100000"/>
                                    </p:animScale>
                                    <p:animScale>
                                      <p:cBhvr>
                                        <p:cTn id="157" dur="26">
                                          <p:stCondLst>
                                            <p:cond delay="1642"/>
                                          </p:stCondLst>
                                        </p:cTn>
                                        <p:tgtEl>
                                          <p:spTgt spid="11"/>
                                        </p:tgtEl>
                                      </p:cBhvr>
                                      <p:to x="100000" y="90000"/>
                                    </p:animScale>
                                    <p:animScale>
                                      <p:cBhvr>
                                        <p:cTn id="158" dur="166" decel="50000">
                                          <p:stCondLst>
                                            <p:cond delay="1668"/>
                                          </p:stCondLst>
                                        </p:cTn>
                                        <p:tgtEl>
                                          <p:spTgt spid="11"/>
                                        </p:tgtEl>
                                      </p:cBhvr>
                                      <p:to x="100000" y="100000"/>
                                    </p:animScale>
                                    <p:animScale>
                                      <p:cBhvr>
                                        <p:cTn id="159" dur="26">
                                          <p:stCondLst>
                                            <p:cond delay="1808"/>
                                          </p:stCondLst>
                                        </p:cTn>
                                        <p:tgtEl>
                                          <p:spTgt spid="11"/>
                                        </p:tgtEl>
                                      </p:cBhvr>
                                      <p:to x="100000" y="95000"/>
                                    </p:animScale>
                                    <p:animScale>
                                      <p:cBhvr>
                                        <p:cTn id="160" dur="166" decel="50000">
                                          <p:stCondLst>
                                            <p:cond delay="1834"/>
                                          </p:stCondLst>
                                        </p:cTn>
                                        <p:tgtEl>
                                          <p:spTgt spid="11"/>
                                        </p:tgtEl>
                                      </p:cBhvr>
                                      <p:to x="100000" y="100000"/>
                                    </p:animScale>
                                  </p:childTnLst>
                                </p:cTn>
                              </p:par>
                              <p:par>
                                <p:cTn id="161" presetID="8" presetClass="emph" presetSubtype="0" fill="hold" nodeType="withEffect">
                                  <p:stCondLst>
                                    <p:cond delay="0"/>
                                  </p:stCondLst>
                                  <p:childTnLst>
                                    <p:animRot by="43200000">
                                      <p:cBhvr>
                                        <p:cTn id="162" dur="2000" fill="hold"/>
                                        <p:tgtEl>
                                          <p:spTgt spid="11"/>
                                        </p:tgtEl>
                                        <p:attrNameLst>
                                          <p:attrName>r</p:attrName>
                                        </p:attrNameLst>
                                      </p:cBhvr>
                                    </p:animRot>
                                  </p:childTnLst>
                                </p:cTn>
                              </p:par>
                              <p:par>
                                <p:cTn id="163" presetID="45" presetClass="entr" presetSubtype="0" fill="hold" nodeType="withEffect">
                                  <p:stCondLst>
                                    <p:cond delay="0"/>
                                  </p:stCondLst>
                                  <p:childTnLst>
                                    <p:set>
                                      <p:cBhvr>
                                        <p:cTn id="164" dur="1" fill="hold">
                                          <p:stCondLst>
                                            <p:cond delay="0"/>
                                          </p:stCondLst>
                                        </p:cTn>
                                        <p:tgtEl>
                                          <p:spTgt spid="11"/>
                                        </p:tgtEl>
                                        <p:attrNameLst>
                                          <p:attrName>style.visibility</p:attrName>
                                        </p:attrNameLst>
                                      </p:cBhvr>
                                      <p:to>
                                        <p:strVal val="visible"/>
                                      </p:to>
                                    </p:set>
                                    <p:animEffect transition="in" filter="fade">
                                      <p:cBhvr>
                                        <p:cTn id="165" dur="2000"/>
                                        <p:tgtEl>
                                          <p:spTgt spid="11"/>
                                        </p:tgtEl>
                                      </p:cBhvr>
                                    </p:animEffect>
                                    <p:anim calcmode="lin" valueType="num">
                                      <p:cBhvr>
                                        <p:cTn id="166" dur="2000" fill="hold"/>
                                        <p:tgtEl>
                                          <p:spTgt spid="11"/>
                                        </p:tgtEl>
                                        <p:attrNameLst>
                                          <p:attrName>ppt_w</p:attrName>
                                        </p:attrNameLst>
                                      </p:cBhvr>
                                      <p:tavLst>
                                        <p:tav tm="0" fmla="#ppt_w*sin(2.5*pi*$)">
                                          <p:val>
                                            <p:fltVal val="0"/>
                                          </p:val>
                                        </p:tav>
                                        <p:tav tm="100000">
                                          <p:val>
                                            <p:fltVal val="1"/>
                                          </p:val>
                                        </p:tav>
                                      </p:tavLst>
                                    </p:anim>
                                    <p:anim calcmode="lin" valueType="num">
                                      <p:cBhvr>
                                        <p:cTn id="167" dur="2000" fill="hold"/>
                                        <p:tgtEl>
                                          <p:spTgt spid="11"/>
                                        </p:tgtEl>
                                        <p:attrNameLst>
                                          <p:attrName>ppt_h</p:attrName>
                                        </p:attrNameLst>
                                      </p:cBhvr>
                                      <p:tavLst>
                                        <p:tav tm="0">
                                          <p:val>
                                            <p:strVal val="#ppt_h"/>
                                          </p:val>
                                        </p:tav>
                                        <p:tav tm="100000">
                                          <p:val>
                                            <p:strVal val="#ppt_h"/>
                                          </p:val>
                                        </p:tav>
                                      </p:tavLst>
                                    </p:anim>
                                  </p:childTnLst>
                                </p:cTn>
                              </p:par>
                              <p:par>
                                <p:cTn id="168" presetID="32" presetClass="emph" presetSubtype="0" repeatCount="3000" fill="hold" nodeType="withEffect">
                                  <p:stCondLst>
                                    <p:cond delay="250"/>
                                  </p:stCondLst>
                                  <p:childTnLst>
                                    <p:animRot by="120000">
                                      <p:cBhvr>
                                        <p:cTn id="169" dur="75" fill="hold">
                                          <p:stCondLst>
                                            <p:cond delay="0"/>
                                          </p:stCondLst>
                                        </p:cTn>
                                        <p:tgtEl>
                                          <p:spTgt spid="11"/>
                                        </p:tgtEl>
                                        <p:attrNameLst>
                                          <p:attrName>r</p:attrName>
                                        </p:attrNameLst>
                                      </p:cBhvr>
                                    </p:animRot>
                                    <p:animRot by="-240000">
                                      <p:cBhvr>
                                        <p:cTn id="170" dur="150" fill="hold">
                                          <p:stCondLst>
                                            <p:cond delay="150"/>
                                          </p:stCondLst>
                                        </p:cTn>
                                        <p:tgtEl>
                                          <p:spTgt spid="11"/>
                                        </p:tgtEl>
                                        <p:attrNameLst>
                                          <p:attrName>r</p:attrName>
                                        </p:attrNameLst>
                                      </p:cBhvr>
                                    </p:animRot>
                                    <p:animRot by="240000">
                                      <p:cBhvr>
                                        <p:cTn id="171" dur="150" fill="hold">
                                          <p:stCondLst>
                                            <p:cond delay="300"/>
                                          </p:stCondLst>
                                        </p:cTn>
                                        <p:tgtEl>
                                          <p:spTgt spid="11"/>
                                        </p:tgtEl>
                                        <p:attrNameLst>
                                          <p:attrName>r</p:attrName>
                                        </p:attrNameLst>
                                      </p:cBhvr>
                                    </p:animRot>
                                    <p:animRot by="-240000">
                                      <p:cBhvr>
                                        <p:cTn id="172" dur="150" fill="hold">
                                          <p:stCondLst>
                                            <p:cond delay="450"/>
                                          </p:stCondLst>
                                        </p:cTn>
                                        <p:tgtEl>
                                          <p:spTgt spid="11"/>
                                        </p:tgtEl>
                                        <p:attrNameLst>
                                          <p:attrName>r</p:attrName>
                                        </p:attrNameLst>
                                      </p:cBhvr>
                                    </p:animRot>
                                    <p:animRot by="120000">
                                      <p:cBhvr>
                                        <p:cTn id="173" dur="150" fill="hold">
                                          <p:stCondLst>
                                            <p:cond delay="600"/>
                                          </p:stCondLst>
                                        </p:cTn>
                                        <p:tgtEl>
                                          <p:spTgt spid="11"/>
                                        </p:tgtEl>
                                        <p:attrNameLst>
                                          <p:attrName>r</p:attrName>
                                        </p:attrNameLst>
                                      </p:cBhvr>
                                    </p:animRot>
                                  </p:childTnLst>
                                </p:cTn>
                              </p:par>
                              <p:par>
                                <p:cTn id="174" presetID="1" presetClass="exit" presetSubtype="0" fill="hold" nodeType="withEffect">
                                  <p:stCondLst>
                                    <p:cond delay="900"/>
                                  </p:stCondLst>
                                  <p:childTnLst>
                                    <p:set>
                                      <p:cBhvr>
                                        <p:cTn id="175" dur="1" fill="hold">
                                          <p:stCondLst>
                                            <p:cond delay="0"/>
                                          </p:stCondLst>
                                        </p:cTn>
                                        <p:tgtEl>
                                          <p:spTgt spid="11"/>
                                        </p:tgtEl>
                                        <p:attrNameLst>
                                          <p:attrName>style.visibility</p:attrName>
                                        </p:attrNameLst>
                                      </p:cBhvr>
                                      <p:to>
                                        <p:strVal val="hidden"/>
                                      </p:to>
                                    </p:set>
                                  </p:childTnLst>
                                </p:cTn>
                              </p:par>
                              <p:par>
                                <p:cTn id="176" presetID="1" presetClass="entr" presetSubtype="0" fill="hold" nodeType="withEffect">
                                  <p:stCondLst>
                                    <p:cond delay="1500"/>
                                  </p:stCondLst>
                                  <p:childTnLst>
                                    <p:set>
                                      <p:cBhvr>
                                        <p:cTn id="177" dur="1" fill="hold">
                                          <p:stCondLst>
                                            <p:cond delay="0"/>
                                          </p:stCondLst>
                                        </p:cTn>
                                        <p:tgtEl>
                                          <p:spTgt spid="11"/>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6" presetClass="entr" presetSubtype="0" fill="hold" nodeType="clickEffect">
                                  <p:stCondLst>
                                    <p:cond delay="0"/>
                                  </p:stCondLst>
                                  <p:childTnLst>
                                    <p:set>
                                      <p:cBhvr>
                                        <p:cTn id="181" dur="1" fill="hold">
                                          <p:stCondLst>
                                            <p:cond delay="0"/>
                                          </p:stCondLst>
                                        </p:cTn>
                                        <p:tgtEl>
                                          <p:spTgt spid="28"/>
                                        </p:tgtEl>
                                        <p:attrNameLst>
                                          <p:attrName>style.visibility</p:attrName>
                                        </p:attrNameLst>
                                      </p:cBhvr>
                                      <p:to>
                                        <p:strVal val="visible"/>
                                      </p:to>
                                    </p:set>
                                    <p:animEffect transition="in" filter="wipe(down)">
                                      <p:cBhvr>
                                        <p:cTn id="182" dur="580">
                                          <p:stCondLst>
                                            <p:cond delay="0"/>
                                          </p:stCondLst>
                                        </p:cTn>
                                        <p:tgtEl>
                                          <p:spTgt spid="28"/>
                                        </p:tgtEl>
                                      </p:cBhvr>
                                    </p:animEffect>
                                    <p:anim calcmode="lin" valueType="num">
                                      <p:cBhvr>
                                        <p:cTn id="183"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84"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85"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86"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87"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88" dur="26">
                                          <p:stCondLst>
                                            <p:cond delay="650"/>
                                          </p:stCondLst>
                                        </p:cTn>
                                        <p:tgtEl>
                                          <p:spTgt spid="28"/>
                                        </p:tgtEl>
                                      </p:cBhvr>
                                      <p:to x="100000" y="60000"/>
                                    </p:animScale>
                                    <p:animScale>
                                      <p:cBhvr>
                                        <p:cTn id="189" dur="166" decel="50000">
                                          <p:stCondLst>
                                            <p:cond delay="676"/>
                                          </p:stCondLst>
                                        </p:cTn>
                                        <p:tgtEl>
                                          <p:spTgt spid="28"/>
                                        </p:tgtEl>
                                      </p:cBhvr>
                                      <p:to x="100000" y="100000"/>
                                    </p:animScale>
                                    <p:animScale>
                                      <p:cBhvr>
                                        <p:cTn id="190" dur="26">
                                          <p:stCondLst>
                                            <p:cond delay="1312"/>
                                          </p:stCondLst>
                                        </p:cTn>
                                        <p:tgtEl>
                                          <p:spTgt spid="28"/>
                                        </p:tgtEl>
                                      </p:cBhvr>
                                      <p:to x="100000" y="80000"/>
                                    </p:animScale>
                                    <p:animScale>
                                      <p:cBhvr>
                                        <p:cTn id="191" dur="166" decel="50000">
                                          <p:stCondLst>
                                            <p:cond delay="1338"/>
                                          </p:stCondLst>
                                        </p:cTn>
                                        <p:tgtEl>
                                          <p:spTgt spid="28"/>
                                        </p:tgtEl>
                                      </p:cBhvr>
                                      <p:to x="100000" y="100000"/>
                                    </p:animScale>
                                    <p:animScale>
                                      <p:cBhvr>
                                        <p:cTn id="192" dur="26">
                                          <p:stCondLst>
                                            <p:cond delay="1642"/>
                                          </p:stCondLst>
                                        </p:cTn>
                                        <p:tgtEl>
                                          <p:spTgt spid="28"/>
                                        </p:tgtEl>
                                      </p:cBhvr>
                                      <p:to x="100000" y="90000"/>
                                    </p:animScale>
                                    <p:animScale>
                                      <p:cBhvr>
                                        <p:cTn id="193" dur="166" decel="50000">
                                          <p:stCondLst>
                                            <p:cond delay="1668"/>
                                          </p:stCondLst>
                                        </p:cTn>
                                        <p:tgtEl>
                                          <p:spTgt spid="28"/>
                                        </p:tgtEl>
                                      </p:cBhvr>
                                      <p:to x="100000" y="100000"/>
                                    </p:animScale>
                                    <p:animScale>
                                      <p:cBhvr>
                                        <p:cTn id="194" dur="26">
                                          <p:stCondLst>
                                            <p:cond delay="1808"/>
                                          </p:stCondLst>
                                        </p:cTn>
                                        <p:tgtEl>
                                          <p:spTgt spid="28"/>
                                        </p:tgtEl>
                                      </p:cBhvr>
                                      <p:to x="100000" y="95000"/>
                                    </p:animScale>
                                    <p:animScale>
                                      <p:cBhvr>
                                        <p:cTn id="195" dur="166" decel="50000">
                                          <p:stCondLst>
                                            <p:cond delay="1834"/>
                                          </p:stCondLst>
                                        </p:cTn>
                                        <p:tgtEl>
                                          <p:spTgt spid="28"/>
                                        </p:tgtEl>
                                      </p:cBhvr>
                                      <p:to x="100000" y="100000"/>
                                    </p:animScale>
                                  </p:childTnLst>
                                </p:cTn>
                              </p:par>
                              <p:par>
                                <p:cTn id="196" presetID="8" presetClass="emph" presetSubtype="0" fill="hold" nodeType="withEffect">
                                  <p:stCondLst>
                                    <p:cond delay="0"/>
                                  </p:stCondLst>
                                  <p:childTnLst>
                                    <p:animRot by="43200000">
                                      <p:cBhvr>
                                        <p:cTn id="197" dur="2000" fill="hold"/>
                                        <p:tgtEl>
                                          <p:spTgt spid="28"/>
                                        </p:tgtEl>
                                        <p:attrNameLst>
                                          <p:attrName>r</p:attrName>
                                        </p:attrNameLst>
                                      </p:cBhvr>
                                    </p:animRot>
                                  </p:childTnLst>
                                </p:cTn>
                              </p:par>
                              <p:par>
                                <p:cTn id="198" presetID="45" presetClass="entr" presetSubtype="0" fill="hold" nodeType="withEffect">
                                  <p:stCondLst>
                                    <p:cond delay="0"/>
                                  </p:stCondLst>
                                  <p:childTnLst>
                                    <p:set>
                                      <p:cBhvr>
                                        <p:cTn id="199" dur="1" fill="hold">
                                          <p:stCondLst>
                                            <p:cond delay="0"/>
                                          </p:stCondLst>
                                        </p:cTn>
                                        <p:tgtEl>
                                          <p:spTgt spid="28"/>
                                        </p:tgtEl>
                                        <p:attrNameLst>
                                          <p:attrName>style.visibility</p:attrName>
                                        </p:attrNameLst>
                                      </p:cBhvr>
                                      <p:to>
                                        <p:strVal val="visible"/>
                                      </p:to>
                                    </p:set>
                                    <p:animEffect transition="in" filter="fade">
                                      <p:cBhvr>
                                        <p:cTn id="200" dur="2000"/>
                                        <p:tgtEl>
                                          <p:spTgt spid="28"/>
                                        </p:tgtEl>
                                      </p:cBhvr>
                                    </p:animEffect>
                                    <p:anim calcmode="lin" valueType="num">
                                      <p:cBhvr>
                                        <p:cTn id="201" dur="2000" fill="hold"/>
                                        <p:tgtEl>
                                          <p:spTgt spid="28"/>
                                        </p:tgtEl>
                                        <p:attrNameLst>
                                          <p:attrName>ppt_w</p:attrName>
                                        </p:attrNameLst>
                                      </p:cBhvr>
                                      <p:tavLst>
                                        <p:tav tm="0" fmla="#ppt_w*sin(2.5*pi*$)">
                                          <p:val>
                                            <p:fltVal val="0"/>
                                          </p:val>
                                        </p:tav>
                                        <p:tav tm="100000">
                                          <p:val>
                                            <p:fltVal val="1"/>
                                          </p:val>
                                        </p:tav>
                                      </p:tavLst>
                                    </p:anim>
                                    <p:anim calcmode="lin" valueType="num">
                                      <p:cBhvr>
                                        <p:cTn id="202" dur="2000" fill="hold"/>
                                        <p:tgtEl>
                                          <p:spTgt spid="28"/>
                                        </p:tgtEl>
                                        <p:attrNameLst>
                                          <p:attrName>ppt_h</p:attrName>
                                        </p:attrNameLst>
                                      </p:cBhvr>
                                      <p:tavLst>
                                        <p:tav tm="0">
                                          <p:val>
                                            <p:strVal val="#ppt_h"/>
                                          </p:val>
                                        </p:tav>
                                        <p:tav tm="100000">
                                          <p:val>
                                            <p:strVal val="#ppt_h"/>
                                          </p:val>
                                        </p:tav>
                                      </p:tavLst>
                                    </p:anim>
                                  </p:childTnLst>
                                </p:cTn>
                              </p:par>
                              <p:par>
                                <p:cTn id="203" presetID="32" presetClass="emph" presetSubtype="0" repeatCount="3000" fill="hold" nodeType="withEffect">
                                  <p:stCondLst>
                                    <p:cond delay="250"/>
                                  </p:stCondLst>
                                  <p:childTnLst>
                                    <p:animRot by="120000">
                                      <p:cBhvr>
                                        <p:cTn id="204" dur="75" fill="hold">
                                          <p:stCondLst>
                                            <p:cond delay="0"/>
                                          </p:stCondLst>
                                        </p:cTn>
                                        <p:tgtEl>
                                          <p:spTgt spid="28"/>
                                        </p:tgtEl>
                                        <p:attrNameLst>
                                          <p:attrName>r</p:attrName>
                                        </p:attrNameLst>
                                      </p:cBhvr>
                                    </p:animRot>
                                    <p:animRot by="-240000">
                                      <p:cBhvr>
                                        <p:cTn id="205" dur="150" fill="hold">
                                          <p:stCondLst>
                                            <p:cond delay="150"/>
                                          </p:stCondLst>
                                        </p:cTn>
                                        <p:tgtEl>
                                          <p:spTgt spid="28"/>
                                        </p:tgtEl>
                                        <p:attrNameLst>
                                          <p:attrName>r</p:attrName>
                                        </p:attrNameLst>
                                      </p:cBhvr>
                                    </p:animRot>
                                    <p:animRot by="240000">
                                      <p:cBhvr>
                                        <p:cTn id="206" dur="150" fill="hold">
                                          <p:stCondLst>
                                            <p:cond delay="300"/>
                                          </p:stCondLst>
                                        </p:cTn>
                                        <p:tgtEl>
                                          <p:spTgt spid="28"/>
                                        </p:tgtEl>
                                        <p:attrNameLst>
                                          <p:attrName>r</p:attrName>
                                        </p:attrNameLst>
                                      </p:cBhvr>
                                    </p:animRot>
                                    <p:animRot by="-240000">
                                      <p:cBhvr>
                                        <p:cTn id="207" dur="150" fill="hold">
                                          <p:stCondLst>
                                            <p:cond delay="450"/>
                                          </p:stCondLst>
                                        </p:cTn>
                                        <p:tgtEl>
                                          <p:spTgt spid="28"/>
                                        </p:tgtEl>
                                        <p:attrNameLst>
                                          <p:attrName>r</p:attrName>
                                        </p:attrNameLst>
                                      </p:cBhvr>
                                    </p:animRot>
                                    <p:animRot by="120000">
                                      <p:cBhvr>
                                        <p:cTn id="208" dur="150" fill="hold">
                                          <p:stCondLst>
                                            <p:cond delay="600"/>
                                          </p:stCondLst>
                                        </p:cTn>
                                        <p:tgtEl>
                                          <p:spTgt spid="28"/>
                                        </p:tgtEl>
                                        <p:attrNameLst>
                                          <p:attrName>r</p:attrName>
                                        </p:attrNameLst>
                                      </p:cBhvr>
                                    </p:animRot>
                                  </p:childTnLst>
                                </p:cTn>
                              </p:par>
                              <p:par>
                                <p:cTn id="209" presetID="1" presetClass="exit" presetSubtype="0" fill="hold" nodeType="withEffect">
                                  <p:stCondLst>
                                    <p:cond delay="900"/>
                                  </p:stCondLst>
                                  <p:childTnLst>
                                    <p:set>
                                      <p:cBhvr>
                                        <p:cTn id="210" dur="1" fill="hold">
                                          <p:stCondLst>
                                            <p:cond delay="0"/>
                                          </p:stCondLst>
                                        </p:cTn>
                                        <p:tgtEl>
                                          <p:spTgt spid="28"/>
                                        </p:tgtEl>
                                        <p:attrNameLst>
                                          <p:attrName>style.visibility</p:attrName>
                                        </p:attrNameLst>
                                      </p:cBhvr>
                                      <p:to>
                                        <p:strVal val="hidden"/>
                                      </p:to>
                                    </p:set>
                                  </p:childTnLst>
                                </p:cTn>
                              </p:par>
                              <p:par>
                                <p:cTn id="211" presetID="1" presetClass="entr" presetSubtype="0" fill="hold" nodeType="withEffect">
                                  <p:stCondLst>
                                    <p:cond delay="1500"/>
                                  </p:stCondLst>
                                  <p:childTnLst>
                                    <p:set>
                                      <p:cBhvr>
                                        <p:cTn id="212" dur="1" fill="hold">
                                          <p:stCondLst>
                                            <p:cond delay="0"/>
                                          </p:stCondLst>
                                        </p:cTn>
                                        <p:tgtEl>
                                          <p:spTgt spid="28"/>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26" presetClass="entr" presetSubtype="0" fill="hold" nodeType="clickEffect">
                                  <p:stCondLst>
                                    <p:cond delay="0"/>
                                  </p:stCondLst>
                                  <p:childTnLst>
                                    <p:set>
                                      <p:cBhvr>
                                        <p:cTn id="216" dur="1" fill="hold">
                                          <p:stCondLst>
                                            <p:cond delay="0"/>
                                          </p:stCondLst>
                                        </p:cTn>
                                        <p:tgtEl>
                                          <p:spTgt spid="45"/>
                                        </p:tgtEl>
                                        <p:attrNameLst>
                                          <p:attrName>style.visibility</p:attrName>
                                        </p:attrNameLst>
                                      </p:cBhvr>
                                      <p:to>
                                        <p:strVal val="visible"/>
                                      </p:to>
                                    </p:set>
                                    <p:animEffect transition="in" filter="wipe(down)">
                                      <p:cBhvr>
                                        <p:cTn id="217" dur="580">
                                          <p:stCondLst>
                                            <p:cond delay="0"/>
                                          </p:stCondLst>
                                        </p:cTn>
                                        <p:tgtEl>
                                          <p:spTgt spid="45"/>
                                        </p:tgtEl>
                                      </p:cBhvr>
                                    </p:animEffect>
                                    <p:anim calcmode="lin" valueType="num">
                                      <p:cBhvr>
                                        <p:cTn id="218"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223" dur="26">
                                          <p:stCondLst>
                                            <p:cond delay="650"/>
                                          </p:stCondLst>
                                        </p:cTn>
                                        <p:tgtEl>
                                          <p:spTgt spid="45"/>
                                        </p:tgtEl>
                                      </p:cBhvr>
                                      <p:to x="100000" y="60000"/>
                                    </p:animScale>
                                    <p:animScale>
                                      <p:cBhvr>
                                        <p:cTn id="224" dur="166" decel="50000">
                                          <p:stCondLst>
                                            <p:cond delay="676"/>
                                          </p:stCondLst>
                                        </p:cTn>
                                        <p:tgtEl>
                                          <p:spTgt spid="45"/>
                                        </p:tgtEl>
                                      </p:cBhvr>
                                      <p:to x="100000" y="100000"/>
                                    </p:animScale>
                                    <p:animScale>
                                      <p:cBhvr>
                                        <p:cTn id="225" dur="26">
                                          <p:stCondLst>
                                            <p:cond delay="1312"/>
                                          </p:stCondLst>
                                        </p:cTn>
                                        <p:tgtEl>
                                          <p:spTgt spid="45"/>
                                        </p:tgtEl>
                                      </p:cBhvr>
                                      <p:to x="100000" y="80000"/>
                                    </p:animScale>
                                    <p:animScale>
                                      <p:cBhvr>
                                        <p:cTn id="226" dur="166" decel="50000">
                                          <p:stCondLst>
                                            <p:cond delay="1338"/>
                                          </p:stCondLst>
                                        </p:cTn>
                                        <p:tgtEl>
                                          <p:spTgt spid="45"/>
                                        </p:tgtEl>
                                      </p:cBhvr>
                                      <p:to x="100000" y="100000"/>
                                    </p:animScale>
                                    <p:animScale>
                                      <p:cBhvr>
                                        <p:cTn id="227" dur="26">
                                          <p:stCondLst>
                                            <p:cond delay="1642"/>
                                          </p:stCondLst>
                                        </p:cTn>
                                        <p:tgtEl>
                                          <p:spTgt spid="45"/>
                                        </p:tgtEl>
                                      </p:cBhvr>
                                      <p:to x="100000" y="90000"/>
                                    </p:animScale>
                                    <p:animScale>
                                      <p:cBhvr>
                                        <p:cTn id="228" dur="166" decel="50000">
                                          <p:stCondLst>
                                            <p:cond delay="1668"/>
                                          </p:stCondLst>
                                        </p:cTn>
                                        <p:tgtEl>
                                          <p:spTgt spid="45"/>
                                        </p:tgtEl>
                                      </p:cBhvr>
                                      <p:to x="100000" y="100000"/>
                                    </p:animScale>
                                    <p:animScale>
                                      <p:cBhvr>
                                        <p:cTn id="229" dur="26">
                                          <p:stCondLst>
                                            <p:cond delay="1808"/>
                                          </p:stCondLst>
                                        </p:cTn>
                                        <p:tgtEl>
                                          <p:spTgt spid="45"/>
                                        </p:tgtEl>
                                      </p:cBhvr>
                                      <p:to x="100000" y="95000"/>
                                    </p:animScale>
                                    <p:animScale>
                                      <p:cBhvr>
                                        <p:cTn id="230" dur="166" decel="50000">
                                          <p:stCondLst>
                                            <p:cond delay="1834"/>
                                          </p:stCondLst>
                                        </p:cTn>
                                        <p:tgtEl>
                                          <p:spTgt spid="45"/>
                                        </p:tgtEl>
                                      </p:cBhvr>
                                      <p:to x="100000" y="100000"/>
                                    </p:animScale>
                                  </p:childTnLst>
                                </p:cTn>
                              </p:par>
                              <p:par>
                                <p:cTn id="231" presetID="8" presetClass="emph" presetSubtype="0" fill="hold" nodeType="withEffect">
                                  <p:stCondLst>
                                    <p:cond delay="0"/>
                                  </p:stCondLst>
                                  <p:childTnLst>
                                    <p:animRot by="43200000">
                                      <p:cBhvr>
                                        <p:cTn id="232" dur="2000" fill="hold"/>
                                        <p:tgtEl>
                                          <p:spTgt spid="45"/>
                                        </p:tgtEl>
                                        <p:attrNameLst>
                                          <p:attrName>r</p:attrName>
                                        </p:attrNameLst>
                                      </p:cBhvr>
                                    </p:animRot>
                                  </p:childTnLst>
                                </p:cTn>
                              </p:par>
                              <p:par>
                                <p:cTn id="233" presetID="45" presetClass="entr" presetSubtype="0" fill="hold" nodeType="withEffect">
                                  <p:stCondLst>
                                    <p:cond delay="0"/>
                                  </p:stCondLst>
                                  <p:childTnLst>
                                    <p:set>
                                      <p:cBhvr>
                                        <p:cTn id="234" dur="1" fill="hold">
                                          <p:stCondLst>
                                            <p:cond delay="0"/>
                                          </p:stCondLst>
                                        </p:cTn>
                                        <p:tgtEl>
                                          <p:spTgt spid="45"/>
                                        </p:tgtEl>
                                        <p:attrNameLst>
                                          <p:attrName>style.visibility</p:attrName>
                                        </p:attrNameLst>
                                      </p:cBhvr>
                                      <p:to>
                                        <p:strVal val="visible"/>
                                      </p:to>
                                    </p:set>
                                    <p:animEffect transition="in" filter="fade">
                                      <p:cBhvr>
                                        <p:cTn id="235" dur="2000"/>
                                        <p:tgtEl>
                                          <p:spTgt spid="45"/>
                                        </p:tgtEl>
                                      </p:cBhvr>
                                    </p:animEffect>
                                    <p:anim calcmode="lin" valueType="num">
                                      <p:cBhvr>
                                        <p:cTn id="236" dur="2000" fill="hold"/>
                                        <p:tgtEl>
                                          <p:spTgt spid="45"/>
                                        </p:tgtEl>
                                        <p:attrNameLst>
                                          <p:attrName>ppt_w</p:attrName>
                                        </p:attrNameLst>
                                      </p:cBhvr>
                                      <p:tavLst>
                                        <p:tav tm="0" fmla="#ppt_w*sin(2.5*pi*$)">
                                          <p:val>
                                            <p:fltVal val="0"/>
                                          </p:val>
                                        </p:tav>
                                        <p:tav tm="100000">
                                          <p:val>
                                            <p:fltVal val="1"/>
                                          </p:val>
                                        </p:tav>
                                      </p:tavLst>
                                    </p:anim>
                                    <p:anim calcmode="lin" valueType="num">
                                      <p:cBhvr>
                                        <p:cTn id="237" dur="2000" fill="hold"/>
                                        <p:tgtEl>
                                          <p:spTgt spid="45"/>
                                        </p:tgtEl>
                                        <p:attrNameLst>
                                          <p:attrName>ppt_h</p:attrName>
                                        </p:attrNameLst>
                                      </p:cBhvr>
                                      <p:tavLst>
                                        <p:tav tm="0">
                                          <p:val>
                                            <p:strVal val="#ppt_h"/>
                                          </p:val>
                                        </p:tav>
                                        <p:tav tm="100000">
                                          <p:val>
                                            <p:strVal val="#ppt_h"/>
                                          </p:val>
                                        </p:tav>
                                      </p:tavLst>
                                    </p:anim>
                                  </p:childTnLst>
                                </p:cTn>
                              </p:par>
                              <p:par>
                                <p:cTn id="238" presetID="32" presetClass="emph" presetSubtype="0" repeatCount="3000" fill="hold" nodeType="withEffect">
                                  <p:stCondLst>
                                    <p:cond delay="250"/>
                                  </p:stCondLst>
                                  <p:childTnLst>
                                    <p:animRot by="120000">
                                      <p:cBhvr>
                                        <p:cTn id="239" dur="75" fill="hold">
                                          <p:stCondLst>
                                            <p:cond delay="0"/>
                                          </p:stCondLst>
                                        </p:cTn>
                                        <p:tgtEl>
                                          <p:spTgt spid="45"/>
                                        </p:tgtEl>
                                        <p:attrNameLst>
                                          <p:attrName>r</p:attrName>
                                        </p:attrNameLst>
                                      </p:cBhvr>
                                    </p:animRot>
                                    <p:animRot by="-240000">
                                      <p:cBhvr>
                                        <p:cTn id="240" dur="150" fill="hold">
                                          <p:stCondLst>
                                            <p:cond delay="150"/>
                                          </p:stCondLst>
                                        </p:cTn>
                                        <p:tgtEl>
                                          <p:spTgt spid="45"/>
                                        </p:tgtEl>
                                        <p:attrNameLst>
                                          <p:attrName>r</p:attrName>
                                        </p:attrNameLst>
                                      </p:cBhvr>
                                    </p:animRot>
                                    <p:animRot by="240000">
                                      <p:cBhvr>
                                        <p:cTn id="241" dur="150" fill="hold">
                                          <p:stCondLst>
                                            <p:cond delay="300"/>
                                          </p:stCondLst>
                                        </p:cTn>
                                        <p:tgtEl>
                                          <p:spTgt spid="45"/>
                                        </p:tgtEl>
                                        <p:attrNameLst>
                                          <p:attrName>r</p:attrName>
                                        </p:attrNameLst>
                                      </p:cBhvr>
                                    </p:animRot>
                                    <p:animRot by="-240000">
                                      <p:cBhvr>
                                        <p:cTn id="242" dur="150" fill="hold">
                                          <p:stCondLst>
                                            <p:cond delay="450"/>
                                          </p:stCondLst>
                                        </p:cTn>
                                        <p:tgtEl>
                                          <p:spTgt spid="45"/>
                                        </p:tgtEl>
                                        <p:attrNameLst>
                                          <p:attrName>r</p:attrName>
                                        </p:attrNameLst>
                                      </p:cBhvr>
                                    </p:animRot>
                                    <p:animRot by="120000">
                                      <p:cBhvr>
                                        <p:cTn id="243" dur="150" fill="hold">
                                          <p:stCondLst>
                                            <p:cond delay="600"/>
                                          </p:stCondLst>
                                        </p:cTn>
                                        <p:tgtEl>
                                          <p:spTgt spid="45"/>
                                        </p:tgtEl>
                                        <p:attrNameLst>
                                          <p:attrName>r</p:attrName>
                                        </p:attrNameLst>
                                      </p:cBhvr>
                                    </p:animRot>
                                  </p:childTnLst>
                                </p:cTn>
                              </p:par>
                              <p:par>
                                <p:cTn id="244" presetID="1" presetClass="exit" presetSubtype="0" fill="hold" nodeType="withEffect">
                                  <p:stCondLst>
                                    <p:cond delay="900"/>
                                  </p:stCondLst>
                                  <p:childTnLst>
                                    <p:set>
                                      <p:cBhvr>
                                        <p:cTn id="245" dur="1" fill="hold">
                                          <p:stCondLst>
                                            <p:cond delay="0"/>
                                          </p:stCondLst>
                                        </p:cTn>
                                        <p:tgtEl>
                                          <p:spTgt spid="45"/>
                                        </p:tgtEl>
                                        <p:attrNameLst>
                                          <p:attrName>style.visibility</p:attrName>
                                        </p:attrNameLst>
                                      </p:cBhvr>
                                      <p:to>
                                        <p:strVal val="hidden"/>
                                      </p:to>
                                    </p:set>
                                  </p:childTnLst>
                                </p:cTn>
                              </p:par>
                              <p:par>
                                <p:cTn id="246" presetID="1" presetClass="entr" presetSubtype="0" fill="hold" nodeType="withEffect">
                                  <p:stCondLst>
                                    <p:cond delay="1500"/>
                                  </p:stCondLst>
                                  <p:childTnLst>
                                    <p:set>
                                      <p:cBhvr>
                                        <p:cTn id="247" dur="1" fill="hold">
                                          <p:stCondLst>
                                            <p:cond delay="0"/>
                                          </p:stCondLst>
                                        </p:cTn>
                                        <p:tgtEl>
                                          <p:spTgt spid="45"/>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26" presetClass="entr" presetSubtype="0" fill="hold" nodeType="clickEffect">
                                  <p:stCondLst>
                                    <p:cond delay="0"/>
                                  </p:stCondLst>
                                  <p:childTnLst>
                                    <p:set>
                                      <p:cBhvr>
                                        <p:cTn id="251" dur="1" fill="hold">
                                          <p:stCondLst>
                                            <p:cond delay="0"/>
                                          </p:stCondLst>
                                        </p:cTn>
                                        <p:tgtEl>
                                          <p:spTgt spid="130"/>
                                        </p:tgtEl>
                                        <p:attrNameLst>
                                          <p:attrName>style.visibility</p:attrName>
                                        </p:attrNameLst>
                                      </p:cBhvr>
                                      <p:to>
                                        <p:strVal val="visible"/>
                                      </p:to>
                                    </p:set>
                                    <p:animEffect transition="in" filter="wipe(down)">
                                      <p:cBhvr>
                                        <p:cTn id="252" dur="580">
                                          <p:stCondLst>
                                            <p:cond delay="0"/>
                                          </p:stCondLst>
                                        </p:cTn>
                                        <p:tgtEl>
                                          <p:spTgt spid="130"/>
                                        </p:tgtEl>
                                      </p:cBhvr>
                                    </p:animEffect>
                                    <p:anim calcmode="lin" valueType="num">
                                      <p:cBhvr>
                                        <p:cTn id="253" dur="1822" tmFilter="0,0; 0.14,0.36; 0.43,0.73; 0.71,0.91; 1.0,1.0">
                                          <p:stCondLst>
                                            <p:cond delay="0"/>
                                          </p:stCondLst>
                                        </p:cTn>
                                        <p:tgtEl>
                                          <p:spTgt spid="130"/>
                                        </p:tgtEl>
                                        <p:attrNameLst>
                                          <p:attrName>ppt_x</p:attrName>
                                        </p:attrNameLst>
                                      </p:cBhvr>
                                      <p:tavLst>
                                        <p:tav tm="0">
                                          <p:val>
                                            <p:strVal val="#ppt_x-0.25"/>
                                          </p:val>
                                        </p:tav>
                                        <p:tav tm="100000">
                                          <p:val>
                                            <p:strVal val="#ppt_x"/>
                                          </p:val>
                                        </p:tav>
                                      </p:tavLst>
                                    </p:anim>
                                    <p:anim calcmode="lin" valueType="num">
                                      <p:cBhvr>
                                        <p:cTn id="254" dur="664" tmFilter="0.0,0.0; 0.25,0.07; 0.50,0.2; 0.75,0.467; 1.0,1.0">
                                          <p:stCondLst>
                                            <p:cond delay="0"/>
                                          </p:stCondLst>
                                        </p:cTn>
                                        <p:tgtEl>
                                          <p:spTgt spid="130"/>
                                        </p:tgtEl>
                                        <p:attrNameLst>
                                          <p:attrName>ppt_y</p:attrName>
                                        </p:attrNameLst>
                                      </p:cBhvr>
                                      <p:tavLst>
                                        <p:tav tm="0" fmla="#ppt_y-sin(pi*$)/3">
                                          <p:val>
                                            <p:fltVal val="0.5"/>
                                          </p:val>
                                        </p:tav>
                                        <p:tav tm="100000">
                                          <p:val>
                                            <p:fltVal val="1"/>
                                          </p:val>
                                        </p:tav>
                                      </p:tavLst>
                                    </p:anim>
                                    <p:anim calcmode="lin" valueType="num">
                                      <p:cBhvr>
                                        <p:cTn id="255" dur="664" tmFilter="0, 0; 0.125,0.2665; 0.25,0.4; 0.375,0.465; 0.5,0.5;  0.625,0.535; 0.75,0.6; 0.875,0.7335; 1,1">
                                          <p:stCondLst>
                                            <p:cond delay="664"/>
                                          </p:stCondLst>
                                        </p:cTn>
                                        <p:tgtEl>
                                          <p:spTgt spid="130"/>
                                        </p:tgtEl>
                                        <p:attrNameLst>
                                          <p:attrName>ppt_y</p:attrName>
                                        </p:attrNameLst>
                                      </p:cBhvr>
                                      <p:tavLst>
                                        <p:tav tm="0" fmla="#ppt_y-sin(pi*$)/9">
                                          <p:val>
                                            <p:fltVal val="0"/>
                                          </p:val>
                                        </p:tav>
                                        <p:tav tm="100000">
                                          <p:val>
                                            <p:fltVal val="1"/>
                                          </p:val>
                                        </p:tav>
                                      </p:tavLst>
                                    </p:anim>
                                    <p:anim calcmode="lin" valueType="num">
                                      <p:cBhvr>
                                        <p:cTn id="256" dur="332" tmFilter="0, 0; 0.125,0.2665; 0.25,0.4; 0.375,0.465; 0.5,0.5;  0.625,0.535; 0.75,0.6; 0.875,0.7335; 1,1">
                                          <p:stCondLst>
                                            <p:cond delay="1324"/>
                                          </p:stCondLst>
                                        </p:cTn>
                                        <p:tgtEl>
                                          <p:spTgt spid="130"/>
                                        </p:tgtEl>
                                        <p:attrNameLst>
                                          <p:attrName>ppt_y</p:attrName>
                                        </p:attrNameLst>
                                      </p:cBhvr>
                                      <p:tavLst>
                                        <p:tav tm="0" fmla="#ppt_y-sin(pi*$)/27">
                                          <p:val>
                                            <p:fltVal val="0"/>
                                          </p:val>
                                        </p:tav>
                                        <p:tav tm="100000">
                                          <p:val>
                                            <p:fltVal val="1"/>
                                          </p:val>
                                        </p:tav>
                                      </p:tavLst>
                                    </p:anim>
                                    <p:anim calcmode="lin" valueType="num">
                                      <p:cBhvr>
                                        <p:cTn id="257" dur="164" tmFilter="0, 0; 0.125,0.2665; 0.25,0.4; 0.375,0.465; 0.5,0.5;  0.625,0.535; 0.75,0.6; 0.875,0.7335; 1,1">
                                          <p:stCondLst>
                                            <p:cond delay="1656"/>
                                          </p:stCondLst>
                                        </p:cTn>
                                        <p:tgtEl>
                                          <p:spTgt spid="130"/>
                                        </p:tgtEl>
                                        <p:attrNameLst>
                                          <p:attrName>ppt_y</p:attrName>
                                        </p:attrNameLst>
                                      </p:cBhvr>
                                      <p:tavLst>
                                        <p:tav tm="0" fmla="#ppt_y-sin(pi*$)/81">
                                          <p:val>
                                            <p:fltVal val="0"/>
                                          </p:val>
                                        </p:tav>
                                        <p:tav tm="100000">
                                          <p:val>
                                            <p:fltVal val="1"/>
                                          </p:val>
                                        </p:tav>
                                      </p:tavLst>
                                    </p:anim>
                                    <p:animScale>
                                      <p:cBhvr>
                                        <p:cTn id="258" dur="26">
                                          <p:stCondLst>
                                            <p:cond delay="650"/>
                                          </p:stCondLst>
                                        </p:cTn>
                                        <p:tgtEl>
                                          <p:spTgt spid="130"/>
                                        </p:tgtEl>
                                      </p:cBhvr>
                                      <p:to x="100000" y="60000"/>
                                    </p:animScale>
                                    <p:animScale>
                                      <p:cBhvr>
                                        <p:cTn id="259" dur="166" decel="50000">
                                          <p:stCondLst>
                                            <p:cond delay="676"/>
                                          </p:stCondLst>
                                        </p:cTn>
                                        <p:tgtEl>
                                          <p:spTgt spid="130"/>
                                        </p:tgtEl>
                                      </p:cBhvr>
                                      <p:to x="100000" y="100000"/>
                                    </p:animScale>
                                    <p:animScale>
                                      <p:cBhvr>
                                        <p:cTn id="260" dur="26">
                                          <p:stCondLst>
                                            <p:cond delay="1312"/>
                                          </p:stCondLst>
                                        </p:cTn>
                                        <p:tgtEl>
                                          <p:spTgt spid="130"/>
                                        </p:tgtEl>
                                      </p:cBhvr>
                                      <p:to x="100000" y="80000"/>
                                    </p:animScale>
                                    <p:animScale>
                                      <p:cBhvr>
                                        <p:cTn id="261" dur="166" decel="50000">
                                          <p:stCondLst>
                                            <p:cond delay="1338"/>
                                          </p:stCondLst>
                                        </p:cTn>
                                        <p:tgtEl>
                                          <p:spTgt spid="130"/>
                                        </p:tgtEl>
                                      </p:cBhvr>
                                      <p:to x="100000" y="100000"/>
                                    </p:animScale>
                                    <p:animScale>
                                      <p:cBhvr>
                                        <p:cTn id="262" dur="26">
                                          <p:stCondLst>
                                            <p:cond delay="1642"/>
                                          </p:stCondLst>
                                        </p:cTn>
                                        <p:tgtEl>
                                          <p:spTgt spid="130"/>
                                        </p:tgtEl>
                                      </p:cBhvr>
                                      <p:to x="100000" y="90000"/>
                                    </p:animScale>
                                    <p:animScale>
                                      <p:cBhvr>
                                        <p:cTn id="263" dur="166" decel="50000">
                                          <p:stCondLst>
                                            <p:cond delay="1668"/>
                                          </p:stCondLst>
                                        </p:cTn>
                                        <p:tgtEl>
                                          <p:spTgt spid="130"/>
                                        </p:tgtEl>
                                      </p:cBhvr>
                                      <p:to x="100000" y="100000"/>
                                    </p:animScale>
                                    <p:animScale>
                                      <p:cBhvr>
                                        <p:cTn id="264" dur="26">
                                          <p:stCondLst>
                                            <p:cond delay="1808"/>
                                          </p:stCondLst>
                                        </p:cTn>
                                        <p:tgtEl>
                                          <p:spTgt spid="130"/>
                                        </p:tgtEl>
                                      </p:cBhvr>
                                      <p:to x="100000" y="95000"/>
                                    </p:animScale>
                                    <p:animScale>
                                      <p:cBhvr>
                                        <p:cTn id="265" dur="166" decel="50000">
                                          <p:stCondLst>
                                            <p:cond delay="1834"/>
                                          </p:stCondLst>
                                        </p:cTn>
                                        <p:tgtEl>
                                          <p:spTgt spid="130"/>
                                        </p:tgtEl>
                                      </p:cBhvr>
                                      <p:to x="100000" y="100000"/>
                                    </p:animScale>
                                  </p:childTnLst>
                                </p:cTn>
                              </p:par>
                              <p:par>
                                <p:cTn id="266" presetID="8" presetClass="emph" presetSubtype="0" fill="hold" nodeType="withEffect">
                                  <p:stCondLst>
                                    <p:cond delay="0"/>
                                  </p:stCondLst>
                                  <p:childTnLst>
                                    <p:animRot by="43200000">
                                      <p:cBhvr>
                                        <p:cTn id="267" dur="2000" fill="hold"/>
                                        <p:tgtEl>
                                          <p:spTgt spid="130"/>
                                        </p:tgtEl>
                                        <p:attrNameLst>
                                          <p:attrName>r</p:attrName>
                                        </p:attrNameLst>
                                      </p:cBhvr>
                                    </p:animRot>
                                  </p:childTnLst>
                                </p:cTn>
                              </p:par>
                              <p:par>
                                <p:cTn id="268" presetID="45" presetClass="entr" presetSubtype="0" fill="hold" nodeType="withEffect">
                                  <p:stCondLst>
                                    <p:cond delay="0"/>
                                  </p:stCondLst>
                                  <p:childTnLst>
                                    <p:set>
                                      <p:cBhvr>
                                        <p:cTn id="269" dur="1" fill="hold">
                                          <p:stCondLst>
                                            <p:cond delay="0"/>
                                          </p:stCondLst>
                                        </p:cTn>
                                        <p:tgtEl>
                                          <p:spTgt spid="130"/>
                                        </p:tgtEl>
                                        <p:attrNameLst>
                                          <p:attrName>style.visibility</p:attrName>
                                        </p:attrNameLst>
                                      </p:cBhvr>
                                      <p:to>
                                        <p:strVal val="visible"/>
                                      </p:to>
                                    </p:set>
                                    <p:animEffect transition="in" filter="fade">
                                      <p:cBhvr>
                                        <p:cTn id="270" dur="2000"/>
                                        <p:tgtEl>
                                          <p:spTgt spid="130"/>
                                        </p:tgtEl>
                                      </p:cBhvr>
                                    </p:animEffect>
                                    <p:anim calcmode="lin" valueType="num">
                                      <p:cBhvr>
                                        <p:cTn id="271" dur="2000" fill="hold"/>
                                        <p:tgtEl>
                                          <p:spTgt spid="130"/>
                                        </p:tgtEl>
                                        <p:attrNameLst>
                                          <p:attrName>ppt_w</p:attrName>
                                        </p:attrNameLst>
                                      </p:cBhvr>
                                      <p:tavLst>
                                        <p:tav tm="0" fmla="#ppt_w*sin(2.5*pi*$)">
                                          <p:val>
                                            <p:fltVal val="0"/>
                                          </p:val>
                                        </p:tav>
                                        <p:tav tm="100000">
                                          <p:val>
                                            <p:fltVal val="1"/>
                                          </p:val>
                                        </p:tav>
                                      </p:tavLst>
                                    </p:anim>
                                    <p:anim calcmode="lin" valueType="num">
                                      <p:cBhvr>
                                        <p:cTn id="272" dur="2000" fill="hold"/>
                                        <p:tgtEl>
                                          <p:spTgt spid="130"/>
                                        </p:tgtEl>
                                        <p:attrNameLst>
                                          <p:attrName>ppt_h</p:attrName>
                                        </p:attrNameLst>
                                      </p:cBhvr>
                                      <p:tavLst>
                                        <p:tav tm="0">
                                          <p:val>
                                            <p:strVal val="#ppt_h"/>
                                          </p:val>
                                        </p:tav>
                                        <p:tav tm="100000">
                                          <p:val>
                                            <p:strVal val="#ppt_h"/>
                                          </p:val>
                                        </p:tav>
                                      </p:tavLst>
                                    </p:anim>
                                  </p:childTnLst>
                                </p:cTn>
                              </p:par>
                              <p:par>
                                <p:cTn id="273" presetID="32" presetClass="emph" presetSubtype="0" repeatCount="3000" fill="hold" nodeType="withEffect">
                                  <p:stCondLst>
                                    <p:cond delay="250"/>
                                  </p:stCondLst>
                                  <p:childTnLst>
                                    <p:animRot by="120000">
                                      <p:cBhvr>
                                        <p:cTn id="274" dur="75" fill="hold">
                                          <p:stCondLst>
                                            <p:cond delay="0"/>
                                          </p:stCondLst>
                                        </p:cTn>
                                        <p:tgtEl>
                                          <p:spTgt spid="130"/>
                                        </p:tgtEl>
                                        <p:attrNameLst>
                                          <p:attrName>r</p:attrName>
                                        </p:attrNameLst>
                                      </p:cBhvr>
                                    </p:animRot>
                                    <p:animRot by="-240000">
                                      <p:cBhvr>
                                        <p:cTn id="275" dur="150" fill="hold">
                                          <p:stCondLst>
                                            <p:cond delay="150"/>
                                          </p:stCondLst>
                                        </p:cTn>
                                        <p:tgtEl>
                                          <p:spTgt spid="130"/>
                                        </p:tgtEl>
                                        <p:attrNameLst>
                                          <p:attrName>r</p:attrName>
                                        </p:attrNameLst>
                                      </p:cBhvr>
                                    </p:animRot>
                                    <p:animRot by="240000">
                                      <p:cBhvr>
                                        <p:cTn id="276" dur="150" fill="hold">
                                          <p:stCondLst>
                                            <p:cond delay="300"/>
                                          </p:stCondLst>
                                        </p:cTn>
                                        <p:tgtEl>
                                          <p:spTgt spid="130"/>
                                        </p:tgtEl>
                                        <p:attrNameLst>
                                          <p:attrName>r</p:attrName>
                                        </p:attrNameLst>
                                      </p:cBhvr>
                                    </p:animRot>
                                    <p:animRot by="-240000">
                                      <p:cBhvr>
                                        <p:cTn id="277" dur="150" fill="hold">
                                          <p:stCondLst>
                                            <p:cond delay="450"/>
                                          </p:stCondLst>
                                        </p:cTn>
                                        <p:tgtEl>
                                          <p:spTgt spid="130"/>
                                        </p:tgtEl>
                                        <p:attrNameLst>
                                          <p:attrName>r</p:attrName>
                                        </p:attrNameLst>
                                      </p:cBhvr>
                                    </p:animRot>
                                    <p:animRot by="120000">
                                      <p:cBhvr>
                                        <p:cTn id="278" dur="150" fill="hold">
                                          <p:stCondLst>
                                            <p:cond delay="600"/>
                                          </p:stCondLst>
                                        </p:cTn>
                                        <p:tgtEl>
                                          <p:spTgt spid="130"/>
                                        </p:tgtEl>
                                        <p:attrNameLst>
                                          <p:attrName>r</p:attrName>
                                        </p:attrNameLst>
                                      </p:cBhvr>
                                    </p:animRot>
                                  </p:childTnLst>
                                </p:cTn>
                              </p:par>
                              <p:par>
                                <p:cTn id="279" presetID="1" presetClass="exit" presetSubtype="0" fill="hold" nodeType="withEffect">
                                  <p:stCondLst>
                                    <p:cond delay="900"/>
                                  </p:stCondLst>
                                  <p:childTnLst>
                                    <p:set>
                                      <p:cBhvr>
                                        <p:cTn id="280" dur="1" fill="hold">
                                          <p:stCondLst>
                                            <p:cond delay="0"/>
                                          </p:stCondLst>
                                        </p:cTn>
                                        <p:tgtEl>
                                          <p:spTgt spid="130"/>
                                        </p:tgtEl>
                                        <p:attrNameLst>
                                          <p:attrName>style.visibility</p:attrName>
                                        </p:attrNameLst>
                                      </p:cBhvr>
                                      <p:to>
                                        <p:strVal val="hidden"/>
                                      </p:to>
                                    </p:set>
                                  </p:childTnLst>
                                </p:cTn>
                              </p:par>
                              <p:par>
                                <p:cTn id="281" presetID="1" presetClass="entr" presetSubtype="0" fill="hold" nodeType="withEffect">
                                  <p:stCondLst>
                                    <p:cond delay="1500"/>
                                  </p:stCondLst>
                                  <p:childTnLst>
                                    <p:set>
                                      <p:cBhvr>
                                        <p:cTn id="282" dur="1" fill="hold">
                                          <p:stCondLst>
                                            <p:cond delay="0"/>
                                          </p:stCondLst>
                                        </p:cTn>
                                        <p:tgtEl>
                                          <p:spTgt spid="130"/>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47"/>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48"/>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149"/>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50"/>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51"/>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52"/>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5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8" grpId="0"/>
      <p:bldP spid="149" grpId="0"/>
      <p:bldP spid="150" grpId="0"/>
      <p:bldP spid="151" grpId="0"/>
      <p:bldP spid="152" grpId="0"/>
      <p:bldP spid="153" grpId="0"/>
      <p:bldP spid="15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1FD1-BB14-9AEB-ED4A-7F1A6BA934FA}"/>
              </a:ext>
            </a:extLst>
          </p:cNvPr>
          <p:cNvSpPr>
            <a:spLocks noGrp="1"/>
          </p:cNvSpPr>
          <p:nvPr>
            <p:ph type="title"/>
          </p:nvPr>
        </p:nvSpPr>
        <p:spPr/>
        <p:txBody>
          <a:bodyPr>
            <a:normAutofit/>
          </a:bodyPr>
          <a:lstStyle/>
          <a:p>
            <a:r>
              <a:rPr lang="en-US" sz="8000" dirty="0">
                <a:latin typeface="Chalk Board" panose="02000500000000000000" pitchFamily="2" charset="0"/>
              </a:rPr>
              <a:t>PGP</a:t>
            </a:r>
            <a:endParaRPr lang="en-US" sz="8000" dirty="0"/>
          </a:p>
        </p:txBody>
      </p:sp>
      <p:sp>
        <p:nvSpPr>
          <p:cNvPr id="6" name="TextBox 5">
            <a:extLst>
              <a:ext uri="{FF2B5EF4-FFF2-40B4-BE49-F238E27FC236}">
                <a16:creationId xmlns:a16="http://schemas.microsoft.com/office/drawing/2014/main" id="{08D3FCBF-817B-B716-4860-C2843614C6F5}"/>
              </a:ext>
            </a:extLst>
          </p:cNvPr>
          <p:cNvSpPr txBox="1"/>
          <p:nvPr/>
        </p:nvSpPr>
        <p:spPr>
          <a:xfrm>
            <a:off x="579344" y="1926117"/>
            <a:ext cx="6824382" cy="646331"/>
          </a:xfrm>
          <a:prstGeom prst="rect">
            <a:avLst/>
          </a:prstGeom>
          <a:noFill/>
        </p:spPr>
        <p:txBody>
          <a:bodyPr wrap="square">
            <a:spAutoFit/>
          </a:bodyPr>
          <a:lstStyle/>
          <a:p>
            <a:r>
              <a:rPr lang="en-US" sz="3600" dirty="0">
                <a:effectLst/>
                <a:latin typeface="Chalk Board" panose="02000500000000000000" pitchFamily="2" charset="0"/>
              </a:rPr>
              <a:t>PGP’s main functions:</a:t>
            </a:r>
            <a:endParaRPr lang="en-US" sz="3600" dirty="0"/>
          </a:p>
        </p:txBody>
      </p:sp>
      <p:sp>
        <p:nvSpPr>
          <p:cNvPr id="8" name="TextBox 7">
            <a:extLst>
              <a:ext uri="{FF2B5EF4-FFF2-40B4-BE49-F238E27FC236}">
                <a16:creationId xmlns:a16="http://schemas.microsoft.com/office/drawing/2014/main" id="{E599657F-84E8-2823-5E70-DB663A945A42}"/>
              </a:ext>
            </a:extLst>
          </p:cNvPr>
          <p:cNvSpPr txBox="1"/>
          <p:nvPr/>
        </p:nvSpPr>
        <p:spPr>
          <a:xfrm>
            <a:off x="579344" y="2581946"/>
            <a:ext cx="4370294" cy="646331"/>
          </a:xfrm>
          <a:prstGeom prst="rect">
            <a:avLst/>
          </a:prstGeom>
          <a:noFill/>
        </p:spPr>
        <p:txBody>
          <a:bodyPr wrap="square">
            <a:spAutoFit/>
          </a:bodyPr>
          <a:lstStyle/>
          <a:p>
            <a:r>
              <a:rPr lang="en-US" sz="3600" dirty="0">
                <a:effectLst/>
                <a:latin typeface="Chalk Board" panose="02000500000000000000" pitchFamily="2" charset="0"/>
              </a:rPr>
              <a:t>Create these four kinds of keys </a:t>
            </a:r>
            <a:endParaRPr lang="en-US" sz="3600" dirty="0"/>
          </a:p>
        </p:txBody>
      </p:sp>
      <p:sp>
        <p:nvSpPr>
          <p:cNvPr id="10" name="TextBox 9">
            <a:extLst>
              <a:ext uri="{FF2B5EF4-FFF2-40B4-BE49-F238E27FC236}">
                <a16:creationId xmlns:a16="http://schemas.microsoft.com/office/drawing/2014/main" id="{D4B56DE0-20D2-C500-3BA4-CFA2141E31B2}"/>
              </a:ext>
            </a:extLst>
          </p:cNvPr>
          <p:cNvSpPr txBox="1"/>
          <p:nvPr/>
        </p:nvSpPr>
        <p:spPr>
          <a:xfrm>
            <a:off x="4949638" y="2590414"/>
            <a:ext cx="6824382" cy="646331"/>
          </a:xfrm>
          <a:prstGeom prst="rect">
            <a:avLst/>
          </a:prstGeom>
          <a:noFill/>
        </p:spPr>
        <p:txBody>
          <a:bodyPr wrap="square">
            <a:spAutoFit/>
          </a:bodyPr>
          <a:lstStyle/>
          <a:p>
            <a:r>
              <a:rPr lang="en-US" sz="3600" dirty="0">
                <a:solidFill>
                  <a:schemeClr val="accent6">
                    <a:lumMod val="75000"/>
                  </a:schemeClr>
                </a:solidFill>
                <a:effectLst/>
                <a:latin typeface="Chalk Board" panose="02000500000000000000" pitchFamily="2" charset="0"/>
              </a:rPr>
              <a:t>encryption, decryption, signature, verification </a:t>
            </a:r>
            <a:endParaRPr lang="en-US" sz="3600" dirty="0">
              <a:solidFill>
                <a:schemeClr val="accent6">
                  <a:lumMod val="75000"/>
                </a:schemeClr>
              </a:solidFill>
            </a:endParaRPr>
          </a:p>
        </p:txBody>
      </p:sp>
      <p:sp>
        <p:nvSpPr>
          <p:cNvPr id="12" name="TextBox 11">
            <a:extLst>
              <a:ext uri="{FF2B5EF4-FFF2-40B4-BE49-F238E27FC236}">
                <a16:creationId xmlns:a16="http://schemas.microsoft.com/office/drawing/2014/main" id="{5887AEE5-C42C-6870-0D3C-24BDEA388698}"/>
              </a:ext>
            </a:extLst>
          </p:cNvPr>
          <p:cNvSpPr txBox="1"/>
          <p:nvPr/>
        </p:nvSpPr>
        <p:spPr>
          <a:xfrm>
            <a:off x="579344" y="3428737"/>
            <a:ext cx="6561044" cy="584775"/>
          </a:xfrm>
          <a:prstGeom prst="rect">
            <a:avLst/>
          </a:prstGeom>
          <a:noFill/>
        </p:spPr>
        <p:txBody>
          <a:bodyPr wrap="square">
            <a:spAutoFit/>
          </a:bodyPr>
          <a:lstStyle/>
          <a:p>
            <a:r>
              <a:rPr lang="en-US" sz="3200" dirty="0">
                <a:effectLst/>
                <a:latin typeface="Chalk Board" panose="02000500000000000000" pitchFamily="2" charset="0"/>
              </a:rPr>
              <a:t>Encrypt messages using someone else’s encryption key </a:t>
            </a:r>
            <a:endParaRPr lang="en-US" sz="3200" dirty="0"/>
          </a:p>
        </p:txBody>
      </p:sp>
      <p:sp>
        <p:nvSpPr>
          <p:cNvPr id="14" name="TextBox 13">
            <a:extLst>
              <a:ext uri="{FF2B5EF4-FFF2-40B4-BE49-F238E27FC236}">
                <a16:creationId xmlns:a16="http://schemas.microsoft.com/office/drawing/2014/main" id="{8BB34F46-C972-2E23-A5D8-5D137F2942C4}"/>
              </a:ext>
            </a:extLst>
          </p:cNvPr>
          <p:cNvSpPr txBox="1"/>
          <p:nvPr/>
        </p:nvSpPr>
        <p:spPr>
          <a:xfrm>
            <a:off x="579343" y="3993781"/>
            <a:ext cx="6211421" cy="584775"/>
          </a:xfrm>
          <a:prstGeom prst="rect">
            <a:avLst/>
          </a:prstGeom>
          <a:noFill/>
        </p:spPr>
        <p:txBody>
          <a:bodyPr wrap="square">
            <a:spAutoFit/>
          </a:bodyPr>
          <a:lstStyle/>
          <a:p>
            <a:r>
              <a:rPr lang="en-US" sz="3200" dirty="0">
                <a:effectLst/>
                <a:latin typeface="Chalk Board" panose="02000500000000000000" pitchFamily="2" charset="0"/>
              </a:rPr>
              <a:t>Decrypt messages using your own decryption key</a:t>
            </a:r>
            <a:endParaRPr lang="en-US" sz="3200" dirty="0"/>
          </a:p>
        </p:txBody>
      </p:sp>
      <p:sp>
        <p:nvSpPr>
          <p:cNvPr id="16" name="TextBox 15">
            <a:extLst>
              <a:ext uri="{FF2B5EF4-FFF2-40B4-BE49-F238E27FC236}">
                <a16:creationId xmlns:a16="http://schemas.microsoft.com/office/drawing/2014/main" id="{DA9392FA-48AB-6C94-41A3-CC326A57A1C8}"/>
              </a:ext>
            </a:extLst>
          </p:cNvPr>
          <p:cNvSpPr txBox="1"/>
          <p:nvPr/>
        </p:nvSpPr>
        <p:spPr>
          <a:xfrm>
            <a:off x="579344" y="4558688"/>
            <a:ext cx="5929032" cy="584775"/>
          </a:xfrm>
          <a:prstGeom prst="rect">
            <a:avLst/>
          </a:prstGeom>
          <a:noFill/>
        </p:spPr>
        <p:txBody>
          <a:bodyPr wrap="square">
            <a:spAutoFit/>
          </a:bodyPr>
          <a:lstStyle/>
          <a:p>
            <a:r>
              <a:rPr lang="en-US" sz="3200" dirty="0">
                <a:effectLst/>
                <a:latin typeface="Chalk Board" panose="02000500000000000000" pitchFamily="2" charset="0"/>
              </a:rPr>
              <a:t>Sign messages using your own signature key</a:t>
            </a:r>
            <a:endParaRPr lang="en-US" sz="3200" dirty="0"/>
          </a:p>
        </p:txBody>
      </p:sp>
      <p:sp>
        <p:nvSpPr>
          <p:cNvPr id="18" name="TextBox 17">
            <a:extLst>
              <a:ext uri="{FF2B5EF4-FFF2-40B4-BE49-F238E27FC236}">
                <a16:creationId xmlns:a16="http://schemas.microsoft.com/office/drawing/2014/main" id="{3A590798-3CC3-7DD2-B4A0-B0F397422A1C}"/>
              </a:ext>
            </a:extLst>
          </p:cNvPr>
          <p:cNvSpPr txBox="1"/>
          <p:nvPr/>
        </p:nvSpPr>
        <p:spPr>
          <a:xfrm>
            <a:off x="579344" y="5153503"/>
            <a:ext cx="7125821" cy="584775"/>
          </a:xfrm>
          <a:prstGeom prst="rect">
            <a:avLst/>
          </a:prstGeom>
          <a:noFill/>
        </p:spPr>
        <p:txBody>
          <a:bodyPr wrap="square">
            <a:spAutoFit/>
          </a:bodyPr>
          <a:lstStyle/>
          <a:p>
            <a:r>
              <a:rPr lang="en-US" sz="3200" dirty="0">
                <a:effectLst/>
                <a:latin typeface="Chalk Board" panose="02000500000000000000" pitchFamily="2" charset="0"/>
              </a:rPr>
              <a:t>Verify signatures using someone else’s verification key </a:t>
            </a:r>
            <a:endParaRPr lang="en-US" sz="3200" dirty="0"/>
          </a:p>
        </p:txBody>
      </p:sp>
      <p:sp>
        <p:nvSpPr>
          <p:cNvPr id="20" name="TextBox 19">
            <a:extLst>
              <a:ext uri="{FF2B5EF4-FFF2-40B4-BE49-F238E27FC236}">
                <a16:creationId xmlns:a16="http://schemas.microsoft.com/office/drawing/2014/main" id="{C84AEAB4-19E1-0F63-EA65-6834A4E35C9C}"/>
              </a:ext>
            </a:extLst>
          </p:cNvPr>
          <p:cNvSpPr txBox="1"/>
          <p:nvPr/>
        </p:nvSpPr>
        <p:spPr>
          <a:xfrm>
            <a:off x="579343" y="5938336"/>
            <a:ext cx="6655175" cy="584775"/>
          </a:xfrm>
          <a:prstGeom prst="rect">
            <a:avLst/>
          </a:prstGeom>
          <a:noFill/>
        </p:spPr>
        <p:txBody>
          <a:bodyPr wrap="square">
            <a:spAutoFit/>
          </a:bodyPr>
          <a:lstStyle/>
          <a:p>
            <a:r>
              <a:rPr lang="en-US" sz="3200" dirty="0">
                <a:solidFill>
                  <a:srgbClr val="FF0000"/>
                </a:solidFill>
                <a:effectLst/>
                <a:latin typeface="Chalk Board" panose="02000500000000000000" pitchFamily="2" charset="0"/>
              </a:rPr>
              <a:t>Sign other people’s keys using your own signature key </a:t>
            </a:r>
            <a:endParaRPr lang="en-US" sz="3200" dirty="0">
              <a:effectLst/>
              <a:latin typeface="Chalk Board" panose="02000500000000000000" pitchFamily="2" charset="0"/>
            </a:endParaRPr>
          </a:p>
        </p:txBody>
      </p:sp>
    </p:spTree>
    <p:extLst>
      <p:ext uri="{BB962C8B-B14F-4D97-AF65-F5344CB8AC3E}">
        <p14:creationId xmlns:p14="http://schemas.microsoft.com/office/powerpoint/2010/main" val="201848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P spid="18" grpId="0"/>
      <p:bldP spid="2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47E5-0501-E059-9E92-AB522D8D62F3}"/>
              </a:ext>
            </a:extLst>
          </p:cNvPr>
          <p:cNvSpPr>
            <a:spLocks noGrp="1"/>
          </p:cNvSpPr>
          <p:nvPr>
            <p:ph type="title"/>
          </p:nvPr>
        </p:nvSpPr>
        <p:spPr/>
        <p:txBody>
          <a:bodyPr>
            <a:normAutofit/>
          </a:bodyPr>
          <a:lstStyle/>
          <a:p>
            <a:r>
              <a:rPr lang="en-US" sz="7200" dirty="0">
                <a:latin typeface="Chalk Board" panose="02000500000000000000" pitchFamily="2" charset="0"/>
              </a:rPr>
              <a:t>PGP</a:t>
            </a:r>
            <a:endParaRPr lang="en-US" sz="7200" dirty="0"/>
          </a:p>
        </p:txBody>
      </p:sp>
      <p:sp>
        <p:nvSpPr>
          <p:cNvPr id="6" name="TextBox 5">
            <a:extLst>
              <a:ext uri="{FF2B5EF4-FFF2-40B4-BE49-F238E27FC236}">
                <a16:creationId xmlns:a16="http://schemas.microsoft.com/office/drawing/2014/main" id="{23883068-23A3-02A9-D5B4-E4FDD96317F8}"/>
              </a:ext>
            </a:extLst>
          </p:cNvPr>
          <p:cNvSpPr txBox="1"/>
          <p:nvPr/>
        </p:nvSpPr>
        <p:spPr>
          <a:xfrm>
            <a:off x="269775" y="1656808"/>
            <a:ext cx="10105461" cy="1323439"/>
          </a:xfrm>
          <a:prstGeom prst="rect">
            <a:avLst/>
          </a:prstGeom>
          <a:noFill/>
        </p:spPr>
        <p:txBody>
          <a:bodyPr wrap="square">
            <a:spAutoFit/>
          </a:bodyPr>
          <a:lstStyle/>
          <a:p>
            <a:r>
              <a:rPr lang="en-US" sz="4000" dirty="0">
                <a:effectLst/>
                <a:latin typeface="Chalk Board" panose="02000500000000000000" pitchFamily="2" charset="0"/>
              </a:rPr>
              <a:t>Earlier, we said that Alice needs to get an </a:t>
            </a:r>
            <a:r>
              <a:rPr lang="en-US" sz="4000" dirty="0">
                <a:solidFill>
                  <a:srgbClr val="FF0000"/>
                </a:solidFill>
                <a:effectLst/>
                <a:latin typeface="Chalk Board" panose="02000500000000000000" pitchFamily="2" charset="0"/>
              </a:rPr>
              <a:t>authentic </a:t>
            </a:r>
            <a:r>
              <a:rPr lang="en-US" sz="4000" dirty="0">
                <a:effectLst/>
                <a:latin typeface="Chalk Board" panose="02000500000000000000" pitchFamily="2" charset="0"/>
              </a:rPr>
              <a:t>copy of Bob’s public key in order to send him an encrypted message. </a:t>
            </a:r>
          </a:p>
        </p:txBody>
      </p:sp>
      <p:sp>
        <p:nvSpPr>
          <p:cNvPr id="8" name="TextBox 7">
            <a:extLst>
              <a:ext uri="{FF2B5EF4-FFF2-40B4-BE49-F238E27FC236}">
                <a16:creationId xmlns:a16="http://schemas.microsoft.com/office/drawing/2014/main" id="{55483E61-12A7-1221-554F-173DABB31D5A}"/>
              </a:ext>
            </a:extLst>
          </p:cNvPr>
          <p:cNvSpPr txBox="1"/>
          <p:nvPr/>
        </p:nvSpPr>
        <p:spPr>
          <a:xfrm>
            <a:off x="290506" y="3050492"/>
            <a:ext cx="7400605" cy="1200329"/>
          </a:xfrm>
          <a:prstGeom prst="rect">
            <a:avLst/>
          </a:prstGeom>
          <a:noFill/>
        </p:spPr>
        <p:txBody>
          <a:bodyPr wrap="square">
            <a:spAutoFit/>
          </a:bodyPr>
          <a:lstStyle/>
          <a:p>
            <a:r>
              <a:rPr lang="en-US" sz="3600" dirty="0">
                <a:effectLst/>
                <a:latin typeface="Chalk Board" panose="02000500000000000000" pitchFamily="2" charset="0"/>
              </a:rPr>
              <a:t>How does Alice do this?</a:t>
            </a:r>
            <a:br>
              <a:rPr lang="en-US" sz="3600" dirty="0">
                <a:effectLst/>
                <a:latin typeface="Chalk Board" panose="02000500000000000000" pitchFamily="2" charset="0"/>
              </a:rPr>
            </a:br>
            <a:endParaRPr lang="en-US" sz="3600" dirty="0">
              <a:latin typeface="Chalk Board" panose="02000500000000000000" pitchFamily="2" charset="0"/>
            </a:endParaRPr>
          </a:p>
        </p:txBody>
      </p:sp>
      <p:sp>
        <p:nvSpPr>
          <p:cNvPr id="10" name="TextBox 9">
            <a:extLst>
              <a:ext uri="{FF2B5EF4-FFF2-40B4-BE49-F238E27FC236}">
                <a16:creationId xmlns:a16="http://schemas.microsoft.com/office/drawing/2014/main" id="{25775FBD-9780-08F7-55C5-E9E390125C9A}"/>
              </a:ext>
            </a:extLst>
          </p:cNvPr>
          <p:cNvSpPr txBox="1"/>
          <p:nvPr/>
        </p:nvSpPr>
        <p:spPr>
          <a:xfrm>
            <a:off x="290506" y="3874112"/>
            <a:ext cx="7379874" cy="646331"/>
          </a:xfrm>
          <a:prstGeom prst="rect">
            <a:avLst/>
          </a:prstGeom>
          <a:noFill/>
        </p:spPr>
        <p:txBody>
          <a:bodyPr wrap="square">
            <a:spAutoFit/>
          </a:bodyPr>
          <a:lstStyle/>
          <a:p>
            <a:r>
              <a:rPr lang="en-US" sz="3600" dirty="0">
                <a:solidFill>
                  <a:srgbClr val="FF0000"/>
                </a:solidFill>
                <a:effectLst/>
                <a:latin typeface="Chalk Board" panose="02000500000000000000" pitchFamily="2" charset="0"/>
              </a:rPr>
              <a:t>Q: </a:t>
            </a:r>
            <a:r>
              <a:rPr lang="en-US" sz="3600" dirty="0">
                <a:solidFill>
                  <a:srgbClr val="C00000"/>
                </a:solidFill>
                <a:effectLst/>
                <a:latin typeface="Chalk Board" panose="02000500000000000000" pitchFamily="2" charset="0"/>
              </a:rPr>
              <a:t>We could use Certificate Authorities (CAs), like in... </a:t>
            </a:r>
          </a:p>
        </p:txBody>
      </p:sp>
      <p:sp>
        <p:nvSpPr>
          <p:cNvPr id="12" name="TextBox 11">
            <a:extLst>
              <a:ext uri="{FF2B5EF4-FFF2-40B4-BE49-F238E27FC236}">
                <a16:creationId xmlns:a16="http://schemas.microsoft.com/office/drawing/2014/main" id="{A9E25265-E0C6-D199-594B-CB886101E7CB}"/>
              </a:ext>
            </a:extLst>
          </p:cNvPr>
          <p:cNvSpPr txBox="1"/>
          <p:nvPr/>
        </p:nvSpPr>
        <p:spPr>
          <a:xfrm>
            <a:off x="7863239" y="3863327"/>
            <a:ext cx="1980080" cy="646331"/>
          </a:xfrm>
          <a:prstGeom prst="rect">
            <a:avLst/>
          </a:prstGeom>
          <a:noFill/>
        </p:spPr>
        <p:txBody>
          <a:bodyPr wrap="square">
            <a:spAutoFit/>
          </a:bodyPr>
          <a:lstStyle/>
          <a:p>
            <a:r>
              <a:rPr lang="en-US" sz="3600" dirty="0">
                <a:solidFill>
                  <a:schemeClr val="accent6">
                    <a:lumMod val="50000"/>
                  </a:schemeClr>
                </a:solidFill>
                <a:effectLst/>
                <a:latin typeface="Chalk Board" panose="02000500000000000000" pitchFamily="2" charset="0"/>
              </a:rPr>
              <a:t>A: TLS / SSL</a:t>
            </a:r>
            <a:endParaRPr lang="en-US" sz="3600" dirty="0">
              <a:solidFill>
                <a:schemeClr val="accent6">
                  <a:lumMod val="50000"/>
                </a:schemeClr>
              </a:solidFill>
              <a:latin typeface="Chalk Board" panose="02000500000000000000" pitchFamily="2" charset="0"/>
            </a:endParaRPr>
          </a:p>
        </p:txBody>
      </p:sp>
      <p:sp>
        <p:nvSpPr>
          <p:cNvPr id="14" name="TextBox 13">
            <a:extLst>
              <a:ext uri="{FF2B5EF4-FFF2-40B4-BE49-F238E27FC236}">
                <a16:creationId xmlns:a16="http://schemas.microsoft.com/office/drawing/2014/main" id="{72DD4562-8035-7C4C-8596-E1D799CAB1F5}"/>
              </a:ext>
            </a:extLst>
          </p:cNvPr>
          <p:cNvSpPr txBox="1"/>
          <p:nvPr/>
        </p:nvSpPr>
        <p:spPr>
          <a:xfrm>
            <a:off x="269775" y="4683894"/>
            <a:ext cx="4259918" cy="646331"/>
          </a:xfrm>
          <a:prstGeom prst="rect">
            <a:avLst/>
          </a:prstGeom>
          <a:noFill/>
        </p:spPr>
        <p:txBody>
          <a:bodyPr wrap="square">
            <a:spAutoFit/>
          </a:bodyPr>
          <a:lstStyle/>
          <a:p>
            <a:r>
              <a:rPr lang="en-US" sz="3600" dirty="0">
                <a:solidFill>
                  <a:srgbClr val="FF0000"/>
                </a:solidFill>
                <a:effectLst/>
                <a:latin typeface="Chalk Board" panose="02000500000000000000" pitchFamily="2" charset="0"/>
              </a:rPr>
              <a:t>Q: </a:t>
            </a:r>
            <a:r>
              <a:rPr lang="en-US" sz="3600" dirty="0">
                <a:solidFill>
                  <a:srgbClr val="C00000"/>
                </a:solidFill>
                <a:effectLst/>
                <a:latin typeface="Chalk Board" panose="02000500000000000000" pitchFamily="2" charset="0"/>
              </a:rPr>
              <a:t>... or manual keying like in... </a:t>
            </a:r>
            <a:endParaRPr lang="en-US" sz="3600" dirty="0">
              <a:solidFill>
                <a:srgbClr val="C00000"/>
              </a:solidFill>
              <a:latin typeface="Chalk Board" panose="02000500000000000000" pitchFamily="2" charset="0"/>
            </a:endParaRPr>
          </a:p>
        </p:txBody>
      </p:sp>
      <p:sp>
        <p:nvSpPr>
          <p:cNvPr id="16" name="TextBox 15">
            <a:extLst>
              <a:ext uri="{FF2B5EF4-FFF2-40B4-BE49-F238E27FC236}">
                <a16:creationId xmlns:a16="http://schemas.microsoft.com/office/drawing/2014/main" id="{11FD047C-3274-08ED-5BCD-7AAC552751BB}"/>
              </a:ext>
            </a:extLst>
          </p:cNvPr>
          <p:cNvSpPr txBox="1"/>
          <p:nvPr/>
        </p:nvSpPr>
        <p:spPr>
          <a:xfrm>
            <a:off x="4529693" y="4681606"/>
            <a:ext cx="1790130" cy="646331"/>
          </a:xfrm>
          <a:prstGeom prst="rect">
            <a:avLst/>
          </a:prstGeom>
          <a:noFill/>
        </p:spPr>
        <p:txBody>
          <a:bodyPr wrap="square">
            <a:spAutoFit/>
          </a:bodyPr>
          <a:lstStyle/>
          <a:p>
            <a:r>
              <a:rPr lang="en-US" sz="3600" dirty="0">
                <a:solidFill>
                  <a:schemeClr val="accent6">
                    <a:lumMod val="50000"/>
                  </a:schemeClr>
                </a:solidFill>
                <a:effectLst/>
                <a:latin typeface="Chalk Board" panose="02000500000000000000" pitchFamily="2" charset="0"/>
              </a:rPr>
              <a:t>A: SSH </a:t>
            </a:r>
          </a:p>
        </p:txBody>
      </p:sp>
      <p:sp>
        <p:nvSpPr>
          <p:cNvPr id="18" name="TextBox 17">
            <a:extLst>
              <a:ext uri="{FF2B5EF4-FFF2-40B4-BE49-F238E27FC236}">
                <a16:creationId xmlns:a16="http://schemas.microsoft.com/office/drawing/2014/main" id="{3329D02C-375F-FEEA-D5B5-C2743AA7059B}"/>
              </a:ext>
            </a:extLst>
          </p:cNvPr>
          <p:cNvSpPr txBox="1"/>
          <p:nvPr/>
        </p:nvSpPr>
        <p:spPr>
          <a:xfrm>
            <a:off x="269775" y="5476837"/>
            <a:ext cx="7400605" cy="1200329"/>
          </a:xfrm>
          <a:prstGeom prst="rect">
            <a:avLst/>
          </a:prstGeom>
          <a:noFill/>
        </p:spPr>
        <p:txBody>
          <a:bodyPr wrap="square">
            <a:spAutoFit/>
          </a:bodyPr>
          <a:lstStyle/>
          <a:p>
            <a:r>
              <a:rPr lang="en-US" sz="3600" dirty="0">
                <a:effectLst/>
                <a:latin typeface="Chalk Board" panose="02000500000000000000" pitchFamily="2" charset="0"/>
              </a:rPr>
              <a:t>What if we don’t involve CAs?</a:t>
            </a:r>
            <a:br>
              <a:rPr lang="en-US" sz="3600" dirty="0">
                <a:effectLst/>
                <a:latin typeface="Chalk Board" panose="02000500000000000000" pitchFamily="2" charset="0"/>
              </a:rPr>
            </a:br>
            <a:endParaRPr lang="en-US" sz="3600" dirty="0">
              <a:latin typeface="Chalk Board" panose="02000500000000000000" pitchFamily="2" charset="0"/>
            </a:endParaRPr>
          </a:p>
        </p:txBody>
      </p:sp>
      <p:sp>
        <p:nvSpPr>
          <p:cNvPr id="20" name="TextBox 19">
            <a:extLst>
              <a:ext uri="{FF2B5EF4-FFF2-40B4-BE49-F238E27FC236}">
                <a16:creationId xmlns:a16="http://schemas.microsoft.com/office/drawing/2014/main" id="{3EFD674E-C0C3-A768-877A-1C6A57280A8F}"/>
              </a:ext>
            </a:extLst>
          </p:cNvPr>
          <p:cNvSpPr txBox="1"/>
          <p:nvPr/>
        </p:nvSpPr>
        <p:spPr>
          <a:xfrm>
            <a:off x="269775" y="6211669"/>
            <a:ext cx="7216875" cy="646331"/>
          </a:xfrm>
          <a:prstGeom prst="rect">
            <a:avLst/>
          </a:prstGeom>
          <a:noFill/>
        </p:spPr>
        <p:txBody>
          <a:bodyPr wrap="square">
            <a:spAutoFit/>
          </a:bodyPr>
          <a:lstStyle/>
          <a:p>
            <a:r>
              <a:rPr lang="en-US" sz="3600" dirty="0">
                <a:effectLst/>
                <a:latin typeface="Chalk Board" panose="02000500000000000000" pitchFamily="2" charset="0"/>
              </a:rPr>
              <a:t>Bob could put a copy of his public key on his webpage </a:t>
            </a:r>
            <a:endParaRPr lang="en-US" sz="3600" dirty="0">
              <a:latin typeface="Chalk Board" panose="02000500000000000000" pitchFamily="2" charset="0"/>
            </a:endParaRPr>
          </a:p>
        </p:txBody>
      </p:sp>
      <p:sp>
        <p:nvSpPr>
          <p:cNvPr id="22" name="TextBox 21">
            <a:extLst>
              <a:ext uri="{FF2B5EF4-FFF2-40B4-BE49-F238E27FC236}">
                <a16:creationId xmlns:a16="http://schemas.microsoft.com/office/drawing/2014/main" id="{0319E180-4C1F-B3DA-34A6-3846A8BF7348}"/>
              </a:ext>
            </a:extLst>
          </p:cNvPr>
          <p:cNvSpPr txBox="1"/>
          <p:nvPr/>
        </p:nvSpPr>
        <p:spPr>
          <a:xfrm>
            <a:off x="7755591" y="6181800"/>
            <a:ext cx="2827244" cy="646331"/>
          </a:xfrm>
          <a:prstGeom prst="rect">
            <a:avLst/>
          </a:prstGeom>
          <a:noFill/>
        </p:spPr>
        <p:txBody>
          <a:bodyPr wrap="square">
            <a:spAutoFit/>
          </a:bodyPr>
          <a:lstStyle/>
          <a:p>
            <a:r>
              <a:rPr lang="en-US" sz="3600" dirty="0">
                <a:solidFill>
                  <a:schemeClr val="accent6">
                    <a:lumMod val="75000"/>
                  </a:schemeClr>
                </a:solidFill>
                <a:effectLst/>
                <a:latin typeface="Chalk Board" panose="02000500000000000000" pitchFamily="2" charset="0"/>
              </a:rPr>
              <a:t>Is this good enough? </a:t>
            </a:r>
          </a:p>
        </p:txBody>
      </p:sp>
    </p:spTree>
    <p:extLst>
      <p:ext uri="{BB962C8B-B14F-4D97-AF65-F5344CB8AC3E}">
        <p14:creationId xmlns:p14="http://schemas.microsoft.com/office/powerpoint/2010/main" val="309634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P spid="18" grpId="0"/>
      <p:bldP spid="20" grpId="0"/>
      <p:bldP spid="2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84BD6-474B-97F2-0624-175959751075}"/>
              </a:ext>
            </a:extLst>
          </p:cNvPr>
          <p:cNvSpPr>
            <a:spLocks noGrp="1"/>
          </p:cNvSpPr>
          <p:nvPr>
            <p:ph type="title"/>
          </p:nvPr>
        </p:nvSpPr>
        <p:spPr/>
        <p:txBody>
          <a:bodyPr/>
          <a:lstStyle/>
          <a:p>
            <a:r>
              <a:rPr lang="en-US" sz="4400" dirty="0">
                <a:latin typeface="Chalk Board" panose="02000500000000000000" pitchFamily="2" charset="0"/>
              </a:rPr>
              <a:t>PGP</a:t>
            </a:r>
            <a:endParaRPr lang="en-US" dirty="0"/>
          </a:p>
        </p:txBody>
      </p:sp>
      <p:sp>
        <p:nvSpPr>
          <p:cNvPr id="4" name="TextBox 3">
            <a:extLst>
              <a:ext uri="{FF2B5EF4-FFF2-40B4-BE49-F238E27FC236}">
                <a16:creationId xmlns:a16="http://schemas.microsoft.com/office/drawing/2014/main" id="{F47515D2-F80D-71E9-0D07-CE47CD26E017}"/>
              </a:ext>
            </a:extLst>
          </p:cNvPr>
          <p:cNvSpPr txBox="1"/>
          <p:nvPr/>
        </p:nvSpPr>
        <p:spPr>
          <a:xfrm>
            <a:off x="642097" y="1995912"/>
            <a:ext cx="6098240" cy="523220"/>
          </a:xfrm>
          <a:prstGeom prst="rect">
            <a:avLst/>
          </a:prstGeom>
          <a:noFill/>
        </p:spPr>
        <p:txBody>
          <a:bodyPr wrap="square">
            <a:spAutoFit/>
          </a:bodyPr>
          <a:lstStyle/>
          <a:p>
            <a:r>
              <a:rPr lang="en-US" sz="2800" dirty="0">
                <a:effectLst/>
                <a:latin typeface="Chalk Board" panose="02000500000000000000" pitchFamily="2" charset="0"/>
              </a:rPr>
              <a:t>The key in Bob’s website would look something like this: </a:t>
            </a:r>
          </a:p>
        </p:txBody>
      </p:sp>
      <p:pic>
        <p:nvPicPr>
          <p:cNvPr id="6" name="Picture 5">
            <a:extLst>
              <a:ext uri="{FF2B5EF4-FFF2-40B4-BE49-F238E27FC236}">
                <a16:creationId xmlns:a16="http://schemas.microsoft.com/office/drawing/2014/main" id="{45C8D0B1-5A81-77C2-E640-929477E76E90}"/>
              </a:ext>
            </a:extLst>
          </p:cNvPr>
          <p:cNvPicPr>
            <a:picLocks noChangeAspect="1"/>
          </p:cNvPicPr>
          <p:nvPr/>
        </p:nvPicPr>
        <p:blipFill>
          <a:blip r:embed="rId2"/>
          <a:stretch>
            <a:fillRect/>
          </a:stretch>
        </p:blipFill>
        <p:spPr>
          <a:xfrm>
            <a:off x="642097" y="2519132"/>
            <a:ext cx="5813717" cy="1662903"/>
          </a:xfrm>
          <a:prstGeom prst="rect">
            <a:avLst/>
          </a:prstGeom>
        </p:spPr>
      </p:pic>
      <p:sp>
        <p:nvSpPr>
          <p:cNvPr id="8" name="TextBox 7">
            <a:extLst>
              <a:ext uri="{FF2B5EF4-FFF2-40B4-BE49-F238E27FC236}">
                <a16:creationId xmlns:a16="http://schemas.microsoft.com/office/drawing/2014/main" id="{2D008CF8-4777-DD28-0D53-9F272934A9B5}"/>
              </a:ext>
            </a:extLst>
          </p:cNvPr>
          <p:cNvSpPr txBox="1"/>
          <p:nvPr/>
        </p:nvSpPr>
        <p:spPr>
          <a:xfrm>
            <a:off x="642097" y="4338869"/>
            <a:ext cx="5453904" cy="584775"/>
          </a:xfrm>
          <a:prstGeom prst="rect">
            <a:avLst/>
          </a:prstGeom>
          <a:noFill/>
        </p:spPr>
        <p:txBody>
          <a:bodyPr wrap="square">
            <a:spAutoFit/>
          </a:bodyPr>
          <a:lstStyle/>
          <a:p>
            <a:r>
              <a:rPr lang="en-US" sz="3200" dirty="0">
                <a:effectLst/>
                <a:latin typeface="Chalk Board" panose="02000500000000000000" pitchFamily="2" charset="0"/>
              </a:rPr>
              <a:t>If Alice knows Bob personally, she could: </a:t>
            </a:r>
          </a:p>
        </p:txBody>
      </p:sp>
      <p:sp>
        <p:nvSpPr>
          <p:cNvPr id="10" name="TextBox 9">
            <a:extLst>
              <a:ext uri="{FF2B5EF4-FFF2-40B4-BE49-F238E27FC236}">
                <a16:creationId xmlns:a16="http://schemas.microsoft.com/office/drawing/2014/main" id="{9A2099E3-6E58-5D6D-71CA-B6A4AB3150C3}"/>
              </a:ext>
            </a:extLst>
          </p:cNvPr>
          <p:cNvSpPr txBox="1"/>
          <p:nvPr/>
        </p:nvSpPr>
        <p:spPr>
          <a:xfrm>
            <a:off x="499835" y="6170528"/>
            <a:ext cx="6098240" cy="646331"/>
          </a:xfrm>
          <a:prstGeom prst="rect">
            <a:avLst/>
          </a:prstGeom>
          <a:noFill/>
        </p:spPr>
        <p:txBody>
          <a:bodyPr wrap="square">
            <a:spAutoFit/>
          </a:bodyPr>
          <a:lstStyle/>
          <a:p>
            <a:r>
              <a:rPr lang="en-US" sz="3600" dirty="0">
                <a:effectLst/>
                <a:latin typeface="Chalk Board" panose="02000500000000000000" pitchFamily="2" charset="0"/>
              </a:rPr>
              <a:t>Problem: keys are big and unwieldy! </a:t>
            </a:r>
          </a:p>
        </p:txBody>
      </p:sp>
      <p:sp>
        <p:nvSpPr>
          <p:cNvPr id="12" name="TextBox 11">
            <a:extLst>
              <a:ext uri="{FF2B5EF4-FFF2-40B4-BE49-F238E27FC236}">
                <a16:creationId xmlns:a16="http://schemas.microsoft.com/office/drawing/2014/main" id="{7125F5DA-9466-D4EF-FB0D-79EFF71D52BA}"/>
              </a:ext>
            </a:extLst>
          </p:cNvPr>
          <p:cNvSpPr txBox="1"/>
          <p:nvPr/>
        </p:nvSpPr>
        <p:spPr>
          <a:xfrm>
            <a:off x="2013697" y="4948305"/>
            <a:ext cx="4266079" cy="523220"/>
          </a:xfrm>
          <a:prstGeom prst="rect">
            <a:avLst/>
          </a:prstGeom>
          <a:noFill/>
        </p:spPr>
        <p:txBody>
          <a:bodyPr wrap="square">
            <a:spAutoFit/>
          </a:bodyPr>
          <a:lstStyle/>
          <a:p>
            <a:r>
              <a:rPr lang="en-US" sz="2800" dirty="0">
                <a:effectLst/>
                <a:latin typeface="Chalk Board" panose="02000500000000000000" pitchFamily="2" charset="0"/>
              </a:rPr>
              <a:t>Download the key from Bob’s web page. </a:t>
            </a:r>
          </a:p>
        </p:txBody>
      </p:sp>
      <p:sp>
        <p:nvSpPr>
          <p:cNvPr id="14" name="TextBox 13">
            <a:extLst>
              <a:ext uri="{FF2B5EF4-FFF2-40B4-BE49-F238E27FC236}">
                <a16:creationId xmlns:a16="http://schemas.microsoft.com/office/drawing/2014/main" id="{A019A640-477F-1BFE-0867-2458257E13B4}"/>
              </a:ext>
            </a:extLst>
          </p:cNvPr>
          <p:cNvSpPr txBox="1"/>
          <p:nvPr/>
        </p:nvSpPr>
        <p:spPr>
          <a:xfrm>
            <a:off x="2040591" y="5495188"/>
            <a:ext cx="5193927" cy="523220"/>
          </a:xfrm>
          <a:prstGeom prst="rect">
            <a:avLst/>
          </a:prstGeom>
          <a:noFill/>
        </p:spPr>
        <p:txBody>
          <a:bodyPr wrap="square">
            <a:spAutoFit/>
          </a:bodyPr>
          <a:lstStyle/>
          <a:p>
            <a:r>
              <a:rPr lang="en-US" sz="2800" dirty="0">
                <a:effectLst/>
                <a:latin typeface="Chalk Board" panose="02000500000000000000" pitchFamily="2" charset="0"/>
              </a:rPr>
              <a:t>Phone up Bob, and verify she’s got the right key </a:t>
            </a:r>
            <a:endParaRPr lang="en-US" sz="2800" dirty="0"/>
          </a:p>
        </p:txBody>
      </p:sp>
    </p:spTree>
    <p:extLst>
      <p:ext uri="{BB962C8B-B14F-4D97-AF65-F5344CB8AC3E}">
        <p14:creationId xmlns:p14="http://schemas.microsoft.com/office/powerpoint/2010/main" val="30104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4"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F54D0-74A1-22EA-9228-358688D430CD}"/>
              </a:ext>
            </a:extLst>
          </p:cNvPr>
          <p:cNvSpPr>
            <a:spLocks noGrp="1"/>
          </p:cNvSpPr>
          <p:nvPr>
            <p:ph type="title"/>
          </p:nvPr>
        </p:nvSpPr>
        <p:spPr/>
        <p:txBody>
          <a:bodyPr/>
          <a:lstStyle/>
          <a:p>
            <a:r>
              <a:rPr lang="en-US" sz="4400" dirty="0">
                <a:latin typeface="Chalk Board" panose="02000500000000000000" pitchFamily="2" charset="0"/>
              </a:rPr>
              <a:t>PGP</a:t>
            </a:r>
            <a:endParaRPr lang="en-US" dirty="0"/>
          </a:p>
        </p:txBody>
      </p:sp>
      <p:sp>
        <p:nvSpPr>
          <p:cNvPr id="6" name="TextBox 5">
            <a:extLst>
              <a:ext uri="{FF2B5EF4-FFF2-40B4-BE49-F238E27FC236}">
                <a16:creationId xmlns:a16="http://schemas.microsoft.com/office/drawing/2014/main" id="{3170F0D2-FAEC-5FFC-AEF9-C54208D7A553}"/>
              </a:ext>
            </a:extLst>
          </p:cNvPr>
          <p:cNvSpPr txBox="1"/>
          <p:nvPr/>
        </p:nvSpPr>
        <p:spPr>
          <a:xfrm>
            <a:off x="695884" y="2294109"/>
            <a:ext cx="6098240" cy="584775"/>
          </a:xfrm>
          <a:prstGeom prst="rect">
            <a:avLst/>
          </a:prstGeom>
          <a:noFill/>
        </p:spPr>
        <p:txBody>
          <a:bodyPr wrap="square">
            <a:spAutoFit/>
          </a:bodyPr>
          <a:lstStyle/>
          <a:p>
            <a:r>
              <a:rPr lang="en-US" sz="3200" dirty="0">
                <a:effectLst/>
                <a:latin typeface="Chalk Board" panose="02000500000000000000" pitchFamily="2" charset="0"/>
              </a:rPr>
              <a:t>Luckily, there’s a better way!</a:t>
            </a:r>
            <a:endParaRPr lang="en-US" sz="3200" dirty="0">
              <a:latin typeface="Chalk Board" panose="02000500000000000000" pitchFamily="2" charset="0"/>
            </a:endParaRPr>
          </a:p>
        </p:txBody>
      </p:sp>
      <p:sp>
        <p:nvSpPr>
          <p:cNvPr id="8" name="TextBox 7">
            <a:extLst>
              <a:ext uri="{FF2B5EF4-FFF2-40B4-BE49-F238E27FC236}">
                <a16:creationId xmlns:a16="http://schemas.microsoft.com/office/drawing/2014/main" id="{F3FC1878-C1D1-5EB3-A0A5-7CDDE1FB818E}"/>
              </a:ext>
            </a:extLst>
          </p:cNvPr>
          <p:cNvSpPr txBox="1"/>
          <p:nvPr/>
        </p:nvSpPr>
        <p:spPr>
          <a:xfrm>
            <a:off x="695884" y="3105834"/>
            <a:ext cx="8528797" cy="523220"/>
          </a:xfrm>
          <a:prstGeom prst="rect">
            <a:avLst/>
          </a:prstGeom>
          <a:noFill/>
        </p:spPr>
        <p:txBody>
          <a:bodyPr wrap="square">
            <a:spAutoFit/>
          </a:bodyPr>
          <a:lstStyle/>
          <a:p>
            <a:r>
              <a:rPr lang="en-US" sz="2800" dirty="0">
                <a:effectLst/>
                <a:latin typeface="Chalk Board" panose="02000500000000000000" pitchFamily="2" charset="0"/>
              </a:rPr>
              <a:t>A </a:t>
            </a:r>
            <a:r>
              <a:rPr lang="en-US" sz="2800" dirty="0">
                <a:solidFill>
                  <a:srgbClr val="FF0000"/>
                </a:solidFill>
                <a:effectLst/>
                <a:latin typeface="Chalk Board" panose="02000500000000000000" pitchFamily="2" charset="0"/>
              </a:rPr>
              <a:t>fingerprint </a:t>
            </a:r>
            <a:r>
              <a:rPr lang="en-US" sz="2800" dirty="0">
                <a:effectLst/>
                <a:latin typeface="Chalk Board" panose="02000500000000000000" pitchFamily="2" charset="0"/>
              </a:rPr>
              <a:t>is a cryptographic hash of a key</a:t>
            </a:r>
          </a:p>
        </p:txBody>
      </p:sp>
      <p:sp>
        <p:nvSpPr>
          <p:cNvPr id="10" name="TextBox 9">
            <a:extLst>
              <a:ext uri="{FF2B5EF4-FFF2-40B4-BE49-F238E27FC236}">
                <a16:creationId xmlns:a16="http://schemas.microsoft.com/office/drawing/2014/main" id="{EFE8B54F-C427-13BC-95C8-6BBE2C634823}"/>
              </a:ext>
            </a:extLst>
          </p:cNvPr>
          <p:cNvSpPr txBox="1"/>
          <p:nvPr/>
        </p:nvSpPr>
        <p:spPr>
          <a:xfrm>
            <a:off x="695884" y="3755686"/>
            <a:ext cx="4077822" cy="584775"/>
          </a:xfrm>
          <a:prstGeom prst="rect">
            <a:avLst/>
          </a:prstGeom>
          <a:noFill/>
        </p:spPr>
        <p:txBody>
          <a:bodyPr wrap="square">
            <a:spAutoFit/>
          </a:bodyPr>
          <a:lstStyle/>
          <a:p>
            <a:r>
              <a:rPr lang="en-US" sz="3200" dirty="0">
                <a:effectLst/>
                <a:latin typeface="Chalk Board" panose="02000500000000000000" pitchFamily="2" charset="0"/>
              </a:rPr>
              <a:t>This, of course, is much shorter: </a:t>
            </a:r>
            <a:endParaRPr lang="en-US" sz="3200" dirty="0">
              <a:latin typeface="Chalk Board" panose="02000500000000000000" pitchFamily="2" charset="0"/>
            </a:endParaRPr>
          </a:p>
        </p:txBody>
      </p:sp>
      <p:sp>
        <p:nvSpPr>
          <p:cNvPr id="12" name="TextBox 11">
            <a:extLst>
              <a:ext uri="{FF2B5EF4-FFF2-40B4-BE49-F238E27FC236}">
                <a16:creationId xmlns:a16="http://schemas.microsoft.com/office/drawing/2014/main" id="{12F70EBC-6746-C4C3-D87E-F2D5E2346616}"/>
              </a:ext>
            </a:extLst>
          </p:cNvPr>
          <p:cNvSpPr txBox="1"/>
          <p:nvPr/>
        </p:nvSpPr>
        <p:spPr>
          <a:xfrm>
            <a:off x="4960282" y="3854693"/>
            <a:ext cx="6098240" cy="369332"/>
          </a:xfrm>
          <a:prstGeom prst="rect">
            <a:avLst/>
          </a:prstGeom>
          <a:noFill/>
        </p:spPr>
        <p:txBody>
          <a:bodyPr wrap="square">
            <a:spAutoFit/>
          </a:bodyPr>
          <a:lstStyle/>
          <a:p>
            <a:r>
              <a:rPr lang="en-US" sz="1800" dirty="0">
                <a:effectLst/>
                <a:latin typeface="CMSS9"/>
              </a:rPr>
              <a:t>B117 2656 DFF9 83C3 042B C699 EB5A 896A 2898 8BF5 </a:t>
            </a:r>
            <a:endParaRPr lang="en-US" dirty="0"/>
          </a:p>
        </p:txBody>
      </p:sp>
      <p:sp>
        <p:nvSpPr>
          <p:cNvPr id="14" name="TextBox 13">
            <a:extLst>
              <a:ext uri="{FF2B5EF4-FFF2-40B4-BE49-F238E27FC236}">
                <a16:creationId xmlns:a16="http://schemas.microsoft.com/office/drawing/2014/main" id="{C98B6B27-2772-03BE-9718-91E9C7D2D2DF}"/>
              </a:ext>
            </a:extLst>
          </p:cNvPr>
          <p:cNvSpPr txBox="1"/>
          <p:nvPr/>
        </p:nvSpPr>
        <p:spPr>
          <a:xfrm>
            <a:off x="574861" y="4651758"/>
            <a:ext cx="8864974" cy="523220"/>
          </a:xfrm>
          <a:prstGeom prst="rect">
            <a:avLst/>
          </a:prstGeom>
          <a:noFill/>
        </p:spPr>
        <p:txBody>
          <a:bodyPr wrap="square">
            <a:spAutoFit/>
          </a:bodyPr>
          <a:lstStyle/>
          <a:p>
            <a:r>
              <a:rPr lang="en-US" sz="2800" dirty="0">
                <a:solidFill>
                  <a:srgbClr val="C00000"/>
                </a:solidFill>
                <a:effectLst/>
                <a:latin typeface="Chalk Board" panose="02000500000000000000" pitchFamily="2" charset="0"/>
              </a:rPr>
              <a:t>Q: Can Eve generate another key-pair whose public key has the same fingerprint? </a:t>
            </a:r>
          </a:p>
        </p:txBody>
      </p:sp>
      <p:sp>
        <p:nvSpPr>
          <p:cNvPr id="16" name="TextBox 15">
            <a:extLst>
              <a:ext uri="{FF2B5EF4-FFF2-40B4-BE49-F238E27FC236}">
                <a16:creationId xmlns:a16="http://schemas.microsoft.com/office/drawing/2014/main" id="{B5A74FC6-B0EB-8140-B056-08AE893FA02C}"/>
              </a:ext>
            </a:extLst>
          </p:cNvPr>
          <p:cNvSpPr txBox="1"/>
          <p:nvPr/>
        </p:nvSpPr>
        <p:spPr>
          <a:xfrm>
            <a:off x="574860" y="5262700"/>
            <a:ext cx="10061763" cy="1077218"/>
          </a:xfrm>
          <a:prstGeom prst="rect">
            <a:avLst/>
          </a:prstGeom>
          <a:noFill/>
        </p:spPr>
        <p:txBody>
          <a:bodyPr wrap="square">
            <a:spAutoFit/>
          </a:bodyPr>
          <a:lstStyle/>
          <a:p>
            <a:r>
              <a:rPr lang="en-US" sz="3200" dirty="0">
                <a:solidFill>
                  <a:schemeClr val="accent6">
                    <a:lumMod val="50000"/>
                  </a:schemeClr>
                </a:solidFill>
                <a:effectLst/>
                <a:latin typeface="Chalk Board" panose="02000500000000000000" pitchFamily="2" charset="0"/>
              </a:rPr>
              <a:t>A: Collision-resistant hash functions: there’s no (known) way to make two different keys that have the same fingerprint </a:t>
            </a:r>
          </a:p>
        </p:txBody>
      </p:sp>
    </p:spTree>
    <p:extLst>
      <p:ext uri="{BB962C8B-B14F-4D97-AF65-F5344CB8AC3E}">
        <p14:creationId xmlns:p14="http://schemas.microsoft.com/office/powerpoint/2010/main" val="422628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AB15-EBC2-4EBB-0EF2-84170017EFCF}"/>
              </a:ext>
            </a:extLst>
          </p:cNvPr>
          <p:cNvSpPr>
            <a:spLocks noGrp="1"/>
          </p:cNvSpPr>
          <p:nvPr>
            <p:ph type="title"/>
          </p:nvPr>
        </p:nvSpPr>
        <p:spPr/>
        <p:txBody>
          <a:bodyPr/>
          <a:lstStyle/>
          <a:p>
            <a:r>
              <a:rPr lang="en-US" sz="4400" dirty="0">
                <a:latin typeface="Chalk Board" panose="02000500000000000000" pitchFamily="2" charset="0"/>
              </a:rPr>
              <a:t>PGP</a:t>
            </a:r>
            <a:endParaRPr lang="en-US" dirty="0"/>
          </a:p>
        </p:txBody>
      </p:sp>
      <p:sp>
        <p:nvSpPr>
          <p:cNvPr id="4" name="TextBox 3">
            <a:extLst>
              <a:ext uri="{FF2B5EF4-FFF2-40B4-BE49-F238E27FC236}">
                <a16:creationId xmlns:a16="http://schemas.microsoft.com/office/drawing/2014/main" id="{26D9B9EB-8A0B-52D7-62BB-45C0F79D359E}"/>
              </a:ext>
            </a:extLst>
          </p:cNvPr>
          <p:cNvSpPr txBox="1"/>
          <p:nvPr/>
        </p:nvSpPr>
        <p:spPr>
          <a:xfrm>
            <a:off x="713813" y="4593256"/>
            <a:ext cx="9657229" cy="2062103"/>
          </a:xfrm>
          <a:prstGeom prst="rect">
            <a:avLst/>
          </a:prstGeom>
          <a:noFill/>
        </p:spPr>
        <p:txBody>
          <a:bodyPr wrap="square">
            <a:spAutoFit/>
          </a:bodyPr>
          <a:lstStyle/>
          <a:p>
            <a:br>
              <a:rPr lang="en-US" sz="3600" dirty="0">
                <a:effectLst/>
                <a:latin typeface="Chalk Board" panose="02000500000000000000" pitchFamily="2" charset="0"/>
              </a:rPr>
            </a:br>
            <a:r>
              <a:rPr lang="en-US" sz="3600" dirty="0">
                <a:effectLst/>
                <a:latin typeface="Chalk Board" panose="02000500000000000000" pitchFamily="2" charset="0"/>
              </a:rPr>
              <a:t>That’s great for Alice, but what about Carol? </a:t>
            </a:r>
            <a:endParaRPr lang="en-US" sz="2800" dirty="0">
              <a:effectLst/>
              <a:latin typeface="Chalk Board" panose="02000500000000000000" pitchFamily="2" charset="0"/>
            </a:endParaRPr>
          </a:p>
          <a:p>
            <a:r>
              <a:rPr lang="en-US" sz="2800" dirty="0">
                <a:effectLst/>
                <a:latin typeface="Chalk Board" panose="02000500000000000000" pitchFamily="2" charset="0"/>
              </a:rPr>
              <a:t>Carol might not know Bob</a:t>
            </a:r>
            <a:br>
              <a:rPr lang="en-US" sz="2800" dirty="0">
                <a:effectLst/>
                <a:latin typeface="Chalk Board" panose="02000500000000000000" pitchFamily="2" charset="0"/>
              </a:rPr>
            </a:br>
            <a:r>
              <a:rPr lang="en-US" sz="2800" dirty="0">
                <a:effectLst/>
                <a:latin typeface="Chalk Board" panose="02000500000000000000" pitchFamily="2" charset="0"/>
              </a:rPr>
              <a:t>At least not well enough to phone him </a:t>
            </a:r>
          </a:p>
        </p:txBody>
      </p:sp>
      <p:sp>
        <p:nvSpPr>
          <p:cNvPr id="6" name="TextBox 5">
            <a:extLst>
              <a:ext uri="{FF2B5EF4-FFF2-40B4-BE49-F238E27FC236}">
                <a16:creationId xmlns:a16="http://schemas.microsoft.com/office/drawing/2014/main" id="{18241EBB-E799-EB0F-06D0-266D5262C4C8}"/>
              </a:ext>
            </a:extLst>
          </p:cNvPr>
          <p:cNvSpPr txBox="1"/>
          <p:nvPr/>
        </p:nvSpPr>
        <p:spPr>
          <a:xfrm>
            <a:off x="713813" y="2144731"/>
            <a:ext cx="6716624" cy="584775"/>
          </a:xfrm>
          <a:prstGeom prst="rect">
            <a:avLst/>
          </a:prstGeom>
          <a:noFill/>
        </p:spPr>
        <p:txBody>
          <a:bodyPr wrap="square">
            <a:spAutoFit/>
          </a:bodyPr>
          <a:lstStyle/>
          <a:p>
            <a:r>
              <a:rPr lang="en-US" sz="3200" dirty="0">
                <a:effectLst/>
                <a:latin typeface="Chalk Board" panose="02000500000000000000" pitchFamily="2" charset="0"/>
              </a:rPr>
              <a:t>So now we can try this:</a:t>
            </a:r>
            <a:endParaRPr lang="en-US" sz="3200" dirty="0">
              <a:latin typeface="Chalk Board" panose="02000500000000000000" pitchFamily="2" charset="0"/>
            </a:endParaRPr>
          </a:p>
        </p:txBody>
      </p:sp>
      <p:sp>
        <p:nvSpPr>
          <p:cNvPr id="8" name="TextBox 7">
            <a:extLst>
              <a:ext uri="{FF2B5EF4-FFF2-40B4-BE49-F238E27FC236}">
                <a16:creationId xmlns:a16="http://schemas.microsoft.com/office/drawing/2014/main" id="{8023B9FD-9069-52AB-2D3C-F0EDBEFC3228}"/>
              </a:ext>
            </a:extLst>
          </p:cNvPr>
          <p:cNvSpPr txBox="1"/>
          <p:nvPr/>
        </p:nvSpPr>
        <p:spPr>
          <a:xfrm>
            <a:off x="1090331" y="2729506"/>
            <a:ext cx="9408459" cy="2062103"/>
          </a:xfrm>
          <a:prstGeom prst="rect">
            <a:avLst/>
          </a:prstGeom>
          <a:noFill/>
        </p:spPr>
        <p:txBody>
          <a:bodyPr wrap="square">
            <a:spAutoFit/>
          </a:bodyPr>
          <a:lstStyle/>
          <a:p>
            <a:r>
              <a:rPr lang="en-US" sz="3200" dirty="0">
                <a:effectLst/>
                <a:latin typeface="Chalk Board" panose="02000500000000000000" pitchFamily="2" charset="0"/>
              </a:rPr>
              <a:t>Alice downloads Bob’s key from his webpage </a:t>
            </a:r>
          </a:p>
          <a:p>
            <a:r>
              <a:rPr lang="en-US" sz="3200" dirty="0">
                <a:effectLst/>
                <a:latin typeface="Chalk Board" panose="02000500000000000000" pitchFamily="2" charset="0"/>
              </a:rPr>
              <a:t>Alice’s software calculates the fingerprint</a:t>
            </a:r>
            <a:br>
              <a:rPr lang="en-US" sz="3200" dirty="0">
                <a:effectLst/>
                <a:latin typeface="Chalk Board" panose="02000500000000000000" pitchFamily="2" charset="0"/>
              </a:rPr>
            </a:br>
            <a:r>
              <a:rPr lang="en-US" sz="3200" dirty="0">
                <a:effectLst/>
                <a:latin typeface="Chalk Board" panose="02000500000000000000" pitchFamily="2" charset="0"/>
              </a:rPr>
              <a:t>Alice phones up Bob, and asks him to read his key’s actual fingerprint to her If they match, Alice knows she’s got an authentic copy of Bob’s key </a:t>
            </a:r>
          </a:p>
        </p:txBody>
      </p:sp>
    </p:spTree>
    <p:extLst>
      <p:ext uri="{BB962C8B-B14F-4D97-AF65-F5344CB8AC3E}">
        <p14:creationId xmlns:p14="http://schemas.microsoft.com/office/powerpoint/2010/main" val="124680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E086-5916-9F51-C7EE-82B292DB9B7B}"/>
              </a:ext>
            </a:extLst>
          </p:cNvPr>
          <p:cNvSpPr>
            <a:spLocks noGrp="1"/>
          </p:cNvSpPr>
          <p:nvPr>
            <p:ph type="title"/>
          </p:nvPr>
        </p:nvSpPr>
        <p:spPr/>
        <p:txBody>
          <a:bodyPr>
            <a:normAutofit fontScale="90000"/>
          </a:bodyPr>
          <a:lstStyle/>
          <a:p>
            <a:r>
              <a:rPr lang="en-US" sz="8800" dirty="0">
                <a:latin typeface="Chalk Board" panose="02000500000000000000" pitchFamily="2" charset="0"/>
              </a:rPr>
              <a:t>PGP</a:t>
            </a:r>
            <a:endParaRPr lang="en-US" sz="8800" dirty="0"/>
          </a:p>
        </p:txBody>
      </p:sp>
      <p:sp>
        <p:nvSpPr>
          <p:cNvPr id="6" name="TextBox 5">
            <a:extLst>
              <a:ext uri="{FF2B5EF4-FFF2-40B4-BE49-F238E27FC236}">
                <a16:creationId xmlns:a16="http://schemas.microsoft.com/office/drawing/2014/main" id="{D4A500AF-B1B0-DC7E-1F78-5074E39B9013}"/>
              </a:ext>
            </a:extLst>
          </p:cNvPr>
          <p:cNvSpPr txBox="1"/>
          <p:nvPr/>
        </p:nvSpPr>
        <p:spPr>
          <a:xfrm>
            <a:off x="292473" y="1690688"/>
            <a:ext cx="10303809" cy="1446550"/>
          </a:xfrm>
          <a:prstGeom prst="rect">
            <a:avLst/>
          </a:prstGeom>
          <a:noFill/>
        </p:spPr>
        <p:txBody>
          <a:bodyPr wrap="square">
            <a:spAutoFit/>
          </a:bodyPr>
          <a:lstStyle/>
          <a:p>
            <a:r>
              <a:rPr lang="en-US" sz="4400" dirty="0">
                <a:effectLst/>
                <a:latin typeface="Chalk Board" panose="02000500000000000000" pitchFamily="2" charset="0"/>
              </a:rPr>
              <a:t>Once Alice has verified Bob’s key, she uses her signature key to sign Bob’s key, and link it to Bob’s email address. </a:t>
            </a:r>
          </a:p>
        </p:txBody>
      </p:sp>
      <p:sp>
        <p:nvSpPr>
          <p:cNvPr id="8" name="TextBox 7">
            <a:extLst>
              <a:ext uri="{FF2B5EF4-FFF2-40B4-BE49-F238E27FC236}">
                <a16:creationId xmlns:a16="http://schemas.microsoft.com/office/drawing/2014/main" id="{8DA8992B-DC06-A76B-5D63-A79FBA95812E}"/>
              </a:ext>
            </a:extLst>
          </p:cNvPr>
          <p:cNvSpPr txBox="1"/>
          <p:nvPr/>
        </p:nvSpPr>
        <p:spPr>
          <a:xfrm>
            <a:off x="426943" y="3308481"/>
            <a:ext cx="8703611" cy="1846659"/>
          </a:xfrm>
          <a:prstGeom prst="rect">
            <a:avLst/>
          </a:prstGeom>
          <a:noFill/>
        </p:spPr>
        <p:txBody>
          <a:bodyPr wrap="square">
            <a:spAutoFit/>
          </a:bodyPr>
          <a:lstStyle/>
          <a:p>
            <a:r>
              <a:rPr lang="en-US" sz="2400" dirty="0">
                <a:effectLst/>
                <a:latin typeface="Chalk Board" panose="02000500000000000000" pitchFamily="2" charset="0"/>
              </a:rPr>
              <a:t>This is effectively the same as Alice signing a message that says: </a:t>
            </a:r>
          </a:p>
          <a:p>
            <a:r>
              <a:rPr lang="en-US" sz="2400" dirty="0">
                <a:effectLst/>
                <a:latin typeface="Chalk Board" panose="02000500000000000000" pitchFamily="2" charset="0"/>
              </a:rPr>
              <a:t>“I have verified that the key with fingerprint </a:t>
            </a:r>
          </a:p>
          <a:p>
            <a:r>
              <a:rPr lang="en-US" dirty="0">
                <a:effectLst/>
                <a:latin typeface="Chalk Board" panose="02000500000000000000" pitchFamily="2" charset="0"/>
              </a:rPr>
              <a:t>B117 2656 DFF9 83C3 042B C699 EB5A 896A 2898 8BF5 </a:t>
            </a:r>
            <a:r>
              <a:rPr lang="en-US" sz="2400" dirty="0">
                <a:effectLst/>
                <a:latin typeface="Chalk Board" panose="02000500000000000000" pitchFamily="2" charset="0"/>
              </a:rPr>
              <a:t>really belongs to Bob (</a:t>
            </a:r>
            <a:r>
              <a:rPr lang="en-US" sz="2400" dirty="0" err="1">
                <a:effectLst/>
                <a:latin typeface="Chalk Board" panose="02000500000000000000" pitchFamily="2" charset="0"/>
              </a:rPr>
              <a:t>bob@bobmail.com</a:t>
            </a:r>
            <a:r>
              <a:rPr lang="en-US" sz="2400" dirty="0">
                <a:effectLst/>
                <a:latin typeface="Chalk Board" panose="02000500000000000000" pitchFamily="2" charset="0"/>
              </a:rPr>
              <a:t>).” </a:t>
            </a:r>
          </a:p>
          <a:p>
            <a:r>
              <a:rPr lang="en-US" sz="2400" dirty="0">
                <a:effectLst/>
                <a:latin typeface="Chalk Board" panose="02000500000000000000" pitchFamily="2" charset="0"/>
              </a:rPr>
              <a:t>Bob can attach Alice’s signature to the key on his webpage </a:t>
            </a:r>
          </a:p>
          <a:p>
            <a:r>
              <a:rPr lang="en-US" dirty="0">
                <a:effectLst/>
                <a:latin typeface="Chalk Board" panose="02000500000000000000" pitchFamily="2" charset="0"/>
              </a:rPr>
              <a:t>If Bob wants, he can get many people to sign his key...</a:t>
            </a:r>
          </a:p>
        </p:txBody>
      </p:sp>
      <p:sp>
        <p:nvSpPr>
          <p:cNvPr id="10" name="TextBox 9">
            <a:extLst>
              <a:ext uri="{FF2B5EF4-FFF2-40B4-BE49-F238E27FC236}">
                <a16:creationId xmlns:a16="http://schemas.microsoft.com/office/drawing/2014/main" id="{3A0C663E-ADEE-2B5A-AEAF-5848896BFFA5}"/>
              </a:ext>
            </a:extLst>
          </p:cNvPr>
          <p:cNvSpPr txBox="1"/>
          <p:nvPr/>
        </p:nvSpPr>
        <p:spPr>
          <a:xfrm>
            <a:off x="426943" y="5490824"/>
            <a:ext cx="7579659" cy="584775"/>
          </a:xfrm>
          <a:prstGeom prst="rect">
            <a:avLst/>
          </a:prstGeom>
          <a:noFill/>
        </p:spPr>
        <p:txBody>
          <a:bodyPr wrap="square">
            <a:spAutoFit/>
          </a:bodyPr>
          <a:lstStyle/>
          <a:p>
            <a:r>
              <a:rPr lang="en-US" sz="3200" dirty="0">
                <a:solidFill>
                  <a:schemeClr val="accent2">
                    <a:lumMod val="75000"/>
                  </a:schemeClr>
                </a:solidFill>
                <a:effectLst/>
                <a:latin typeface="Chalk Board" panose="02000500000000000000" pitchFamily="2" charset="0"/>
              </a:rPr>
              <a:t>Q: Can you see some potential issue with key signing? </a:t>
            </a:r>
            <a:endParaRPr lang="en-US" sz="3200" dirty="0">
              <a:solidFill>
                <a:schemeClr val="accent2">
                  <a:lumMod val="75000"/>
                </a:schemeClr>
              </a:solidFill>
              <a:latin typeface="Chalk Board" panose="02000500000000000000" pitchFamily="2" charset="0"/>
            </a:endParaRPr>
          </a:p>
        </p:txBody>
      </p:sp>
      <p:sp>
        <p:nvSpPr>
          <p:cNvPr id="12" name="TextBox 11">
            <a:extLst>
              <a:ext uri="{FF2B5EF4-FFF2-40B4-BE49-F238E27FC236}">
                <a16:creationId xmlns:a16="http://schemas.microsoft.com/office/drawing/2014/main" id="{4C694775-961F-A336-EFDD-93E13BD4D3E1}"/>
              </a:ext>
            </a:extLst>
          </p:cNvPr>
          <p:cNvSpPr txBox="1"/>
          <p:nvPr/>
        </p:nvSpPr>
        <p:spPr>
          <a:xfrm>
            <a:off x="426943" y="6081340"/>
            <a:ext cx="7579659" cy="584775"/>
          </a:xfrm>
          <a:prstGeom prst="rect">
            <a:avLst/>
          </a:prstGeom>
          <a:noFill/>
        </p:spPr>
        <p:txBody>
          <a:bodyPr wrap="square">
            <a:spAutoFit/>
          </a:bodyPr>
          <a:lstStyle/>
          <a:p>
            <a:r>
              <a:rPr lang="en-US" sz="3200" dirty="0">
                <a:solidFill>
                  <a:schemeClr val="accent6">
                    <a:lumMod val="75000"/>
                  </a:schemeClr>
                </a:solidFill>
                <a:effectLst/>
                <a:latin typeface="Chalk Board" panose="02000500000000000000" pitchFamily="2" charset="0"/>
              </a:rPr>
              <a:t>A: Once you sign a key... you cannot take that back... </a:t>
            </a:r>
          </a:p>
        </p:txBody>
      </p:sp>
    </p:spTree>
    <p:extLst>
      <p:ext uri="{BB962C8B-B14F-4D97-AF65-F5344CB8AC3E}">
        <p14:creationId xmlns:p14="http://schemas.microsoft.com/office/powerpoint/2010/main" val="407140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6C8FC-64A7-2804-17A0-1E31F73A52A6}"/>
              </a:ext>
            </a:extLst>
          </p:cNvPr>
          <p:cNvSpPr>
            <a:spLocks noGrp="1"/>
          </p:cNvSpPr>
          <p:nvPr>
            <p:ph type="title"/>
          </p:nvPr>
        </p:nvSpPr>
        <p:spPr/>
        <p:txBody>
          <a:bodyPr/>
          <a:lstStyle/>
          <a:p>
            <a:r>
              <a:rPr lang="en-US" sz="4400" dirty="0">
                <a:latin typeface="Chalk Board" panose="02000500000000000000" pitchFamily="2" charset="0"/>
              </a:rPr>
              <a:t>PGP</a:t>
            </a:r>
            <a:endParaRPr lang="en-US" dirty="0"/>
          </a:p>
        </p:txBody>
      </p:sp>
      <p:sp>
        <p:nvSpPr>
          <p:cNvPr id="6" name="TextBox 5">
            <a:extLst>
              <a:ext uri="{FF2B5EF4-FFF2-40B4-BE49-F238E27FC236}">
                <a16:creationId xmlns:a16="http://schemas.microsoft.com/office/drawing/2014/main" id="{40F522A5-AD55-8639-4074-2802DBFEFF30}"/>
              </a:ext>
            </a:extLst>
          </p:cNvPr>
          <p:cNvSpPr txBox="1"/>
          <p:nvPr/>
        </p:nvSpPr>
        <p:spPr>
          <a:xfrm>
            <a:off x="252130" y="1974482"/>
            <a:ext cx="6098240" cy="584775"/>
          </a:xfrm>
          <a:prstGeom prst="rect">
            <a:avLst/>
          </a:prstGeom>
          <a:noFill/>
        </p:spPr>
        <p:txBody>
          <a:bodyPr wrap="square">
            <a:spAutoFit/>
          </a:bodyPr>
          <a:lstStyle/>
          <a:p>
            <a:r>
              <a:rPr lang="en-US" sz="3200" dirty="0">
                <a:effectLst/>
                <a:latin typeface="Chalk Board" panose="02000500000000000000" pitchFamily="2" charset="0"/>
              </a:rPr>
              <a:t>Now Alice can act as an introducer for Bob </a:t>
            </a:r>
          </a:p>
        </p:txBody>
      </p:sp>
      <p:sp>
        <p:nvSpPr>
          <p:cNvPr id="8" name="TextBox 7">
            <a:extLst>
              <a:ext uri="{FF2B5EF4-FFF2-40B4-BE49-F238E27FC236}">
                <a16:creationId xmlns:a16="http://schemas.microsoft.com/office/drawing/2014/main" id="{5FB92D07-FCCA-4177-8F9E-98444598CF88}"/>
              </a:ext>
            </a:extLst>
          </p:cNvPr>
          <p:cNvSpPr txBox="1"/>
          <p:nvPr/>
        </p:nvSpPr>
        <p:spPr>
          <a:xfrm>
            <a:off x="494178" y="2494725"/>
            <a:ext cx="9443198" cy="830997"/>
          </a:xfrm>
          <a:prstGeom prst="rect">
            <a:avLst/>
          </a:prstGeom>
          <a:noFill/>
        </p:spPr>
        <p:txBody>
          <a:bodyPr wrap="square">
            <a:spAutoFit/>
          </a:bodyPr>
          <a:lstStyle/>
          <a:p>
            <a:r>
              <a:rPr lang="en-US" sz="2400" dirty="0">
                <a:effectLst/>
                <a:latin typeface="Chalk Board" panose="02000500000000000000" pitchFamily="2" charset="0"/>
              </a:rPr>
              <a:t>If Carol doesn’t know Bob, but does know Alice (and has already verified Alice’s key, and trusts her to introduce other people): </a:t>
            </a:r>
          </a:p>
        </p:txBody>
      </p:sp>
      <p:sp>
        <p:nvSpPr>
          <p:cNvPr id="10" name="TextBox 9">
            <a:extLst>
              <a:ext uri="{FF2B5EF4-FFF2-40B4-BE49-F238E27FC236}">
                <a16:creationId xmlns:a16="http://schemas.microsoft.com/office/drawing/2014/main" id="{DB67E51A-B169-43B3-3A71-9EFCBD1C3CC2}"/>
              </a:ext>
            </a:extLst>
          </p:cNvPr>
          <p:cNvSpPr txBox="1"/>
          <p:nvPr/>
        </p:nvSpPr>
        <p:spPr>
          <a:xfrm>
            <a:off x="252130" y="3425413"/>
            <a:ext cx="6098240" cy="584775"/>
          </a:xfrm>
          <a:prstGeom prst="rect">
            <a:avLst/>
          </a:prstGeom>
          <a:noFill/>
        </p:spPr>
        <p:txBody>
          <a:bodyPr wrap="square">
            <a:spAutoFit/>
          </a:bodyPr>
          <a:lstStyle/>
          <a:p>
            <a:r>
              <a:rPr lang="en-US" sz="3200" dirty="0">
                <a:effectLst/>
                <a:latin typeface="Chalk Board" panose="02000500000000000000" pitchFamily="2" charset="0"/>
              </a:rPr>
              <a:t>She downloads Bob’s key from his website</a:t>
            </a:r>
            <a:endParaRPr lang="en-US" sz="3200" dirty="0"/>
          </a:p>
        </p:txBody>
      </p:sp>
      <p:sp>
        <p:nvSpPr>
          <p:cNvPr id="14" name="TextBox 13">
            <a:extLst>
              <a:ext uri="{FF2B5EF4-FFF2-40B4-BE49-F238E27FC236}">
                <a16:creationId xmlns:a16="http://schemas.microsoft.com/office/drawing/2014/main" id="{C4D4AA7F-D755-D8A6-A176-FC6A512A243B}"/>
              </a:ext>
            </a:extLst>
          </p:cNvPr>
          <p:cNvSpPr txBox="1"/>
          <p:nvPr/>
        </p:nvSpPr>
        <p:spPr>
          <a:xfrm>
            <a:off x="252130" y="5001810"/>
            <a:ext cx="9063318" cy="584775"/>
          </a:xfrm>
          <a:prstGeom prst="rect">
            <a:avLst/>
          </a:prstGeom>
          <a:noFill/>
        </p:spPr>
        <p:txBody>
          <a:bodyPr wrap="square">
            <a:spAutoFit/>
          </a:bodyPr>
          <a:lstStyle/>
          <a:p>
            <a:r>
              <a:rPr lang="en-US" sz="3200" dirty="0">
                <a:effectLst/>
                <a:latin typeface="Chalk Board" panose="02000500000000000000" pitchFamily="2" charset="0"/>
              </a:rPr>
              <a:t>She is able to use Bob’s key without having to check with Bob personally </a:t>
            </a:r>
            <a:endParaRPr lang="en-US" sz="3200" dirty="0"/>
          </a:p>
        </p:txBody>
      </p:sp>
      <p:sp>
        <p:nvSpPr>
          <p:cNvPr id="16" name="TextBox 15">
            <a:extLst>
              <a:ext uri="{FF2B5EF4-FFF2-40B4-BE49-F238E27FC236}">
                <a16:creationId xmlns:a16="http://schemas.microsoft.com/office/drawing/2014/main" id="{78C74B0D-D004-CB0C-EB06-C53C0ACBE499}"/>
              </a:ext>
            </a:extLst>
          </p:cNvPr>
          <p:cNvSpPr txBox="1"/>
          <p:nvPr/>
        </p:nvSpPr>
        <p:spPr>
          <a:xfrm>
            <a:off x="252130" y="5925140"/>
            <a:ext cx="10515599" cy="584775"/>
          </a:xfrm>
          <a:prstGeom prst="rect">
            <a:avLst/>
          </a:prstGeom>
          <a:noFill/>
        </p:spPr>
        <p:txBody>
          <a:bodyPr wrap="square">
            <a:spAutoFit/>
          </a:bodyPr>
          <a:lstStyle/>
          <a:p>
            <a:r>
              <a:rPr lang="en-US" sz="3200" dirty="0">
                <a:effectLst/>
                <a:latin typeface="Chalk Board" panose="02000500000000000000" pitchFamily="2" charset="0"/>
              </a:rPr>
              <a:t>This is called the Web of Trust, and the PGP software handles it mostly automatically </a:t>
            </a:r>
          </a:p>
        </p:txBody>
      </p:sp>
      <p:sp>
        <p:nvSpPr>
          <p:cNvPr id="18" name="TextBox 17">
            <a:extLst>
              <a:ext uri="{FF2B5EF4-FFF2-40B4-BE49-F238E27FC236}">
                <a16:creationId xmlns:a16="http://schemas.microsoft.com/office/drawing/2014/main" id="{CF6BC38D-F3EF-F129-172D-834AFAB16EDB}"/>
              </a:ext>
            </a:extLst>
          </p:cNvPr>
          <p:cNvSpPr txBox="1"/>
          <p:nvPr/>
        </p:nvSpPr>
        <p:spPr>
          <a:xfrm>
            <a:off x="304236" y="4129759"/>
            <a:ext cx="6098240" cy="646331"/>
          </a:xfrm>
          <a:prstGeom prst="rect">
            <a:avLst/>
          </a:prstGeom>
          <a:noFill/>
        </p:spPr>
        <p:txBody>
          <a:bodyPr wrap="square">
            <a:spAutoFit/>
          </a:bodyPr>
          <a:lstStyle/>
          <a:p>
            <a:r>
              <a:rPr lang="en-US" sz="3600" dirty="0">
                <a:effectLst/>
                <a:latin typeface="Chalk Board" panose="02000500000000000000" pitchFamily="2" charset="0"/>
              </a:rPr>
              <a:t>She sees Alice’s signature on it</a:t>
            </a:r>
            <a:endParaRPr lang="en-US" sz="3600" dirty="0"/>
          </a:p>
        </p:txBody>
      </p:sp>
    </p:spTree>
    <p:extLst>
      <p:ext uri="{BB962C8B-B14F-4D97-AF65-F5344CB8AC3E}">
        <p14:creationId xmlns:p14="http://schemas.microsoft.com/office/powerpoint/2010/main" val="37353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P spid="16" grpId="0"/>
      <p:bldP spid="1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9BB5-4322-D365-92F4-BDCD3CD0FACC}"/>
              </a:ext>
            </a:extLst>
          </p:cNvPr>
          <p:cNvSpPr>
            <a:spLocks noGrp="1"/>
          </p:cNvSpPr>
          <p:nvPr>
            <p:ph type="title"/>
          </p:nvPr>
        </p:nvSpPr>
        <p:spPr/>
        <p:txBody>
          <a:bodyPr/>
          <a:lstStyle/>
          <a:p>
            <a:r>
              <a:rPr lang="en-US" sz="4400" dirty="0">
                <a:latin typeface="Chalk Board" panose="02000500000000000000" pitchFamily="2" charset="0"/>
              </a:rPr>
              <a:t>PGP</a:t>
            </a:r>
            <a:endParaRPr lang="en-US" dirty="0"/>
          </a:p>
        </p:txBody>
      </p:sp>
      <p:sp>
        <p:nvSpPr>
          <p:cNvPr id="4" name="TextBox 3">
            <a:extLst>
              <a:ext uri="{FF2B5EF4-FFF2-40B4-BE49-F238E27FC236}">
                <a16:creationId xmlns:a16="http://schemas.microsoft.com/office/drawing/2014/main" id="{AF2D8CC8-5796-1A7C-E2B7-93CF3FF5731E}"/>
              </a:ext>
            </a:extLst>
          </p:cNvPr>
          <p:cNvSpPr txBox="1"/>
          <p:nvPr/>
        </p:nvSpPr>
        <p:spPr>
          <a:xfrm>
            <a:off x="838200" y="1779687"/>
            <a:ext cx="9206753" cy="5078313"/>
          </a:xfrm>
          <a:prstGeom prst="rect">
            <a:avLst/>
          </a:prstGeom>
          <a:noFill/>
        </p:spPr>
        <p:txBody>
          <a:bodyPr wrap="square">
            <a:spAutoFit/>
          </a:bodyPr>
          <a:lstStyle/>
          <a:p>
            <a:r>
              <a:rPr lang="en-US" sz="3600" dirty="0">
                <a:effectLst/>
                <a:latin typeface="Chalk Board" panose="02000500000000000000" pitchFamily="2" charset="0"/>
              </a:rPr>
              <a:t>So if Alice and Bob want to have a private conversation by email: </a:t>
            </a:r>
          </a:p>
          <a:p>
            <a:endParaRPr lang="en-US" sz="3600" dirty="0">
              <a:effectLst/>
              <a:latin typeface="Chalk Board" panose="02000500000000000000" pitchFamily="2" charset="0"/>
            </a:endParaRPr>
          </a:p>
          <a:p>
            <a:r>
              <a:rPr lang="en-US" sz="3600" dirty="0">
                <a:effectLst/>
                <a:latin typeface="Chalk Board" panose="02000500000000000000" pitchFamily="2" charset="0"/>
              </a:rPr>
              <a:t>They each create their sets of keys</a:t>
            </a:r>
            <a:br>
              <a:rPr lang="en-US" sz="3600" dirty="0">
                <a:effectLst/>
                <a:latin typeface="Chalk Board" panose="02000500000000000000" pitchFamily="2" charset="0"/>
              </a:rPr>
            </a:br>
            <a:endParaRPr lang="en-US" sz="3600" dirty="0">
              <a:effectLst/>
              <a:latin typeface="Chalk Board" panose="02000500000000000000" pitchFamily="2" charset="0"/>
            </a:endParaRPr>
          </a:p>
          <a:p>
            <a:r>
              <a:rPr lang="en-US" sz="3600" dirty="0">
                <a:effectLst/>
                <a:latin typeface="Chalk Board" panose="02000500000000000000" pitchFamily="2" charset="0"/>
              </a:rPr>
              <a:t>They exchange public encryption keys and verification keys They send signed and encrypted messages back and forth</a:t>
            </a:r>
          </a:p>
          <a:p>
            <a:r>
              <a:rPr lang="en-US" sz="3600" dirty="0">
                <a:effectLst/>
                <a:latin typeface="Chalk Board" panose="02000500000000000000" pitchFamily="2" charset="0"/>
              </a:rPr>
              <a:t> (You can also use encryption or signing independently) </a:t>
            </a:r>
          </a:p>
          <a:p>
            <a:endParaRPr lang="en-US" sz="3600" dirty="0">
              <a:effectLst/>
              <a:latin typeface="Chalk Board" panose="02000500000000000000" pitchFamily="2" charset="0"/>
            </a:endParaRPr>
          </a:p>
          <a:p>
            <a:r>
              <a:rPr lang="en-US" sz="3600" dirty="0">
                <a:effectLst/>
                <a:latin typeface="Chalk Board" panose="02000500000000000000" pitchFamily="2" charset="0"/>
              </a:rPr>
              <a:t>Pretty Good, no? </a:t>
            </a:r>
          </a:p>
        </p:txBody>
      </p:sp>
    </p:spTree>
    <p:extLst>
      <p:ext uri="{BB962C8B-B14F-4D97-AF65-F5344CB8AC3E}">
        <p14:creationId xmlns:p14="http://schemas.microsoft.com/office/powerpoint/2010/main" val="26638135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EAE56-C5B9-5820-7287-731424182CD2}"/>
              </a:ext>
            </a:extLst>
          </p:cNvPr>
          <p:cNvSpPr>
            <a:spLocks noGrp="1"/>
          </p:cNvSpPr>
          <p:nvPr>
            <p:ph type="title"/>
          </p:nvPr>
        </p:nvSpPr>
        <p:spPr/>
        <p:txBody>
          <a:bodyPr/>
          <a:lstStyle/>
          <a:p>
            <a:r>
              <a:rPr lang="en-US" sz="4400" dirty="0">
                <a:latin typeface="Chalk Board" panose="02000500000000000000" pitchFamily="2" charset="0"/>
              </a:rPr>
              <a:t>PGP</a:t>
            </a:r>
            <a:endParaRPr lang="en-US" dirty="0"/>
          </a:p>
        </p:txBody>
      </p:sp>
      <p:sp>
        <p:nvSpPr>
          <p:cNvPr id="6" name="TextBox 5">
            <a:extLst>
              <a:ext uri="{FF2B5EF4-FFF2-40B4-BE49-F238E27FC236}">
                <a16:creationId xmlns:a16="http://schemas.microsoft.com/office/drawing/2014/main" id="{4CD033A8-A3BC-E059-6D65-619940AA821F}"/>
              </a:ext>
            </a:extLst>
          </p:cNvPr>
          <p:cNvSpPr txBox="1"/>
          <p:nvPr/>
        </p:nvSpPr>
        <p:spPr>
          <a:xfrm>
            <a:off x="284596" y="1755014"/>
            <a:ext cx="9854485" cy="1200329"/>
          </a:xfrm>
          <a:prstGeom prst="rect">
            <a:avLst/>
          </a:prstGeom>
          <a:noFill/>
        </p:spPr>
        <p:txBody>
          <a:bodyPr wrap="square">
            <a:spAutoFit/>
          </a:bodyPr>
          <a:lstStyle/>
          <a:p>
            <a:r>
              <a:rPr lang="en-US" sz="3600" dirty="0">
                <a:effectLst/>
                <a:latin typeface="Chalk Board" panose="02000500000000000000" pitchFamily="2" charset="0"/>
              </a:rPr>
              <a:t>Suppose (encrypted) communications between Alice and Bob are recorded by the “bad guys” </a:t>
            </a:r>
          </a:p>
        </p:txBody>
      </p:sp>
      <p:sp>
        <p:nvSpPr>
          <p:cNvPr id="8" name="TextBox 7">
            <a:extLst>
              <a:ext uri="{FF2B5EF4-FFF2-40B4-BE49-F238E27FC236}">
                <a16:creationId xmlns:a16="http://schemas.microsoft.com/office/drawing/2014/main" id="{2F08F970-8710-0A2B-AA4E-0BE03FCE3342}"/>
              </a:ext>
            </a:extLst>
          </p:cNvPr>
          <p:cNvSpPr txBox="1"/>
          <p:nvPr/>
        </p:nvSpPr>
        <p:spPr>
          <a:xfrm>
            <a:off x="386602" y="2903931"/>
            <a:ext cx="3956798" cy="646331"/>
          </a:xfrm>
          <a:prstGeom prst="rect">
            <a:avLst/>
          </a:prstGeom>
          <a:noFill/>
        </p:spPr>
        <p:txBody>
          <a:bodyPr wrap="square">
            <a:spAutoFit/>
          </a:bodyPr>
          <a:lstStyle/>
          <a:p>
            <a:r>
              <a:rPr lang="en-US" sz="3600" dirty="0">
                <a:effectLst/>
                <a:latin typeface="Chalk Board" panose="02000500000000000000" pitchFamily="2" charset="0"/>
              </a:rPr>
              <a:t>(criminals, competitors, </a:t>
            </a:r>
            <a:r>
              <a:rPr lang="en-US" sz="3600" dirty="0" err="1">
                <a:effectLst/>
                <a:latin typeface="Chalk Board" panose="02000500000000000000" pitchFamily="2" charset="0"/>
              </a:rPr>
              <a:t>etc</a:t>
            </a:r>
            <a:r>
              <a:rPr lang="en-US" sz="3600" dirty="0">
                <a:effectLst/>
                <a:latin typeface="Chalk Board" panose="02000500000000000000" pitchFamily="2" charset="0"/>
              </a:rPr>
              <a:t>)</a:t>
            </a:r>
            <a:endParaRPr lang="en-US" sz="3600" dirty="0"/>
          </a:p>
        </p:txBody>
      </p:sp>
      <p:sp>
        <p:nvSpPr>
          <p:cNvPr id="10" name="TextBox 9">
            <a:extLst>
              <a:ext uri="{FF2B5EF4-FFF2-40B4-BE49-F238E27FC236}">
                <a16:creationId xmlns:a16="http://schemas.microsoft.com/office/drawing/2014/main" id="{761F043C-682B-7523-A862-678C32725144}"/>
              </a:ext>
            </a:extLst>
          </p:cNvPr>
          <p:cNvSpPr txBox="1"/>
          <p:nvPr/>
        </p:nvSpPr>
        <p:spPr>
          <a:xfrm>
            <a:off x="386602" y="4174305"/>
            <a:ext cx="8824633" cy="646331"/>
          </a:xfrm>
          <a:prstGeom prst="rect">
            <a:avLst/>
          </a:prstGeom>
          <a:noFill/>
        </p:spPr>
        <p:txBody>
          <a:bodyPr wrap="square">
            <a:spAutoFit/>
          </a:bodyPr>
          <a:lstStyle/>
          <a:p>
            <a:r>
              <a:rPr lang="en-US" sz="3600" dirty="0">
                <a:effectLst/>
                <a:latin typeface="Chalk Board" panose="02000500000000000000" pitchFamily="2" charset="0"/>
              </a:rPr>
              <a:t>Later, Bob’s computer is stolen by the same bad guys,</a:t>
            </a:r>
          </a:p>
        </p:txBody>
      </p:sp>
      <p:sp>
        <p:nvSpPr>
          <p:cNvPr id="12" name="TextBox 11">
            <a:extLst>
              <a:ext uri="{FF2B5EF4-FFF2-40B4-BE49-F238E27FC236}">
                <a16:creationId xmlns:a16="http://schemas.microsoft.com/office/drawing/2014/main" id="{0E300522-A7CC-E334-0021-616847A3CF18}"/>
              </a:ext>
            </a:extLst>
          </p:cNvPr>
          <p:cNvSpPr txBox="1"/>
          <p:nvPr/>
        </p:nvSpPr>
        <p:spPr>
          <a:xfrm>
            <a:off x="386602" y="5092390"/>
            <a:ext cx="5765628" cy="646331"/>
          </a:xfrm>
          <a:prstGeom prst="rect">
            <a:avLst/>
          </a:prstGeom>
          <a:noFill/>
        </p:spPr>
        <p:txBody>
          <a:bodyPr wrap="square">
            <a:spAutoFit/>
          </a:bodyPr>
          <a:lstStyle/>
          <a:p>
            <a:r>
              <a:rPr lang="en-US" sz="3600" dirty="0">
                <a:effectLst/>
                <a:latin typeface="Chalk Board" panose="02000500000000000000" pitchFamily="2" charset="0"/>
              </a:rPr>
              <a:t>Or just broken into  </a:t>
            </a:r>
            <a:r>
              <a:rPr lang="en-US" sz="2800" dirty="0">
                <a:effectLst/>
                <a:latin typeface="Chalk Board" panose="02000500000000000000" pitchFamily="2" charset="0"/>
              </a:rPr>
              <a:t>Virus, trojan, </a:t>
            </a:r>
            <a:r>
              <a:rPr lang="en-US" sz="2800" dirty="0" err="1">
                <a:effectLst/>
                <a:latin typeface="Chalk Board" panose="02000500000000000000" pitchFamily="2" charset="0"/>
              </a:rPr>
              <a:t>etc</a:t>
            </a:r>
            <a:endParaRPr lang="en-US" sz="3600" dirty="0"/>
          </a:p>
        </p:txBody>
      </p:sp>
      <p:sp>
        <p:nvSpPr>
          <p:cNvPr id="14" name="TextBox 13">
            <a:extLst>
              <a:ext uri="{FF2B5EF4-FFF2-40B4-BE49-F238E27FC236}">
                <a16:creationId xmlns:a16="http://schemas.microsoft.com/office/drawing/2014/main" id="{FF143C07-5521-4DE9-42B4-C5F16A0A360B}"/>
              </a:ext>
            </a:extLst>
          </p:cNvPr>
          <p:cNvSpPr txBox="1"/>
          <p:nvPr/>
        </p:nvSpPr>
        <p:spPr>
          <a:xfrm>
            <a:off x="386602" y="6010475"/>
            <a:ext cx="6185491" cy="646331"/>
          </a:xfrm>
          <a:prstGeom prst="rect">
            <a:avLst/>
          </a:prstGeom>
          <a:noFill/>
        </p:spPr>
        <p:txBody>
          <a:bodyPr wrap="square">
            <a:spAutoFit/>
          </a:bodyPr>
          <a:lstStyle/>
          <a:p>
            <a:r>
              <a:rPr lang="en-US" sz="3600" dirty="0">
                <a:effectLst/>
                <a:latin typeface="Chalk Board" panose="02000500000000000000" pitchFamily="2" charset="0"/>
              </a:rPr>
              <a:t>All of Bob’s key material is recovered </a:t>
            </a:r>
            <a:endParaRPr lang="en-US" sz="3600" dirty="0"/>
          </a:p>
        </p:txBody>
      </p:sp>
    </p:spTree>
    <p:extLst>
      <p:ext uri="{BB962C8B-B14F-4D97-AF65-F5344CB8AC3E}">
        <p14:creationId xmlns:p14="http://schemas.microsoft.com/office/powerpoint/2010/main" val="10043981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A9E0D-2B77-105D-2457-4E478A2CC3FB}"/>
              </a:ext>
            </a:extLst>
          </p:cNvPr>
          <p:cNvSpPr>
            <a:spLocks noGrp="1"/>
          </p:cNvSpPr>
          <p:nvPr>
            <p:ph type="title"/>
          </p:nvPr>
        </p:nvSpPr>
        <p:spPr/>
        <p:txBody>
          <a:bodyPr>
            <a:normAutofit/>
          </a:bodyPr>
          <a:lstStyle/>
          <a:p>
            <a:r>
              <a:rPr lang="en-US" sz="7200" dirty="0">
                <a:latin typeface="Chalk Board" panose="02000500000000000000" pitchFamily="2" charset="0"/>
              </a:rPr>
              <a:t>PGP</a:t>
            </a:r>
            <a:endParaRPr lang="en-US" sz="7200" dirty="0"/>
          </a:p>
        </p:txBody>
      </p:sp>
      <p:sp>
        <p:nvSpPr>
          <p:cNvPr id="6" name="TextBox 5">
            <a:extLst>
              <a:ext uri="{FF2B5EF4-FFF2-40B4-BE49-F238E27FC236}">
                <a16:creationId xmlns:a16="http://schemas.microsoft.com/office/drawing/2014/main" id="{89D548BD-BEF9-512C-5579-8CAB9DC811E9}"/>
              </a:ext>
            </a:extLst>
          </p:cNvPr>
          <p:cNvSpPr txBox="1"/>
          <p:nvPr/>
        </p:nvSpPr>
        <p:spPr>
          <a:xfrm>
            <a:off x="883024" y="2276171"/>
            <a:ext cx="6098240" cy="646331"/>
          </a:xfrm>
          <a:prstGeom prst="rect">
            <a:avLst/>
          </a:prstGeom>
          <a:noFill/>
        </p:spPr>
        <p:txBody>
          <a:bodyPr wrap="square">
            <a:spAutoFit/>
          </a:bodyPr>
          <a:lstStyle/>
          <a:p>
            <a:r>
              <a:rPr lang="en-US" sz="3600" dirty="0">
                <a:effectLst/>
                <a:latin typeface="Chalk Board" panose="02000500000000000000" pitchFamily="2" charset="0"/>
              </a:rPr>
              <a:t>Decrypt past messages</a:t>
            </a:r>
            <a:endParaRPr lang="en-US" sz="3600" dirty="0"/>
          </a:p>
        </p:txBody>
      </p:sp>
      <p:sp>
        <p:nvSpPr>
          <p:cNvPr id="8" name="TextBox 7">
            <a:extLst>
              <a:ext uri="{FF2B5EF4-FFF2-40B4-BE49-F238E27FC236}">
                <a16:creationId xmlns:a16="http://schemas.microsoft.com/office/drawing/2014/main" id="{98A0F0A7-DF99-9B49-9031-4FFE7A04F9BF}"/>
              </a:ext>
            </a:extLst>
          </p:cNvPr>
          <p:cNvSpPr txBox="1"/>
          <p:nvPr/>
        </p:nvSpPr>
        <p:spPr>
          <a:xfrm>
            <a:off x="838200" y="3105834"/>
            <a:ext cx="6098240" cy="646331"/>
          </a:xfrm>
          <a:prstGeom prst="rect">
            <a:avLst/>
          </a:prstGeom>
          <a:noFill/>
        </p:spPr>
        <p:txBody>
          <a:bodyPr wrap="square">
            <a:spAutoFit/>
          </a:bodyPr>
          <a:lstStyle/>
          <a:p>
            <a:r>
              <a:rPr lang="en-US" sz="3600" dirty="0">
                <a:effectLst/>
                <a:latin typeface="Chalk Board" panose="02000500000000000000" pitchFamily="2" charset="0"/>
              </a:rPr>
              <a:t>Learn their content</a:t>
            </a:r>
            <a:endParaRPr lang="en-US" sz="3600" dirty="0"/>
          </a:p>
        </p:txBody>
      </p:sp>
      <p:sp>
        <p:nvSpPr>
          <p:cNvPr id="10" name="TextBox 9">
            <a:extLst>
              <a:ext uri="{FF2B5EF4-FFF2-40B4-BE49-F238E27FC236}">
                <a16:creationId xmlns:a16="http://schemas.microsoft.com/office/drawing/2014/main" id="{A763E1A4-4C61-ECB8-61C4-732B32F1410E}"/>
              </a:ext>
            </a:extLst>
          </p:cNvPr>
          <p:cNvSpPr txBox="1"/>
          <p:nvPr/>
        </p:nvSpPr>
        <p:spPr>
          <a:xfrm>
            <a:off x="838200" y="4049729"/>
            <a:ext cx="6098240" cy="646331"/>
          </a:xfrm>
          <a:prstGeom prst="rect">
            <a:avLst/>
          </a:prstGeom>
          <a:noFill/>
        </p:spPr>
        <p:txBody>
          <a:bodyPr wrap="square">
            <a:spAutoFit/>
          </a:bodyPr>
          <a:lstStyle/>
          <a:p>
            <a:r>
              <a:rPr lang="en-US" sz="3600" dirty="0">
                <a:effectLst/>
                <a:latin typeface="Chalk Board" panose="02000500000000000000" pitchFamily="2" charset="0"/>
              </a:rPr>
              <a:t>Learn that Alice sent them</a:t>
            </a:r>
            <a:endParaRPr lang="en-US" sz="3600" dirty="0"/>
          </a:p>
        </p:txBody>
      </p:sp>
      <p:sp>
        <p:nvSpPr>
          <p:cNvPr id="12" name="TextBox 11">
            <a:extLst>
              <a:ext uri="{FF2B5EF4-FFF2-40B4-BE49-F238E27FC236}">
                <a16:creationId xmlns:a16="http://schemas.microsoft.com/office/drawing/2014/main" id="{9520A5CF-6B2B-3380-0229-E0133371F2E1}"/>
              </a:ext>
            </a:extLst>
          </p:cNvPr>
          <p:cNvSpPr txBox="1"/>
          <p:nvPr/>
        </p:nvSpPr>
        <p:spPr>
          <a:xfrm>
            <a:off x="838200" y="4969685"/>
            <a:ext cx="9751358" cy="646331"/>
          </a:xfrm>
          <a:prstGeom prst="rect">
            <a:avLst/>
          </a:prstGeom>
          <a:noFill/>
        </p:spPr>
        <p:txBody>
          <a:bodyPr wrap="square">
            <a:spAutoFit/>
          </a:bodyPr>
          <a:lstStyle/>
          <a:p>
            <a:r>
              <a:rPr lang="en-US" sz="3600" dirty="0">
                <a:effectLst/>
                <a:latin typeface="Chalk Board" panose="02000500000000000000" pitchFamily="2" charset="0"/>
              </a:rPr>
              <a:t>And have a mathematical </a:t>
            </a:r>
            <a:r>
              <a:rPr lang="en-US" sz="3600" dirty="0">
                <a:solidFill>
                  <a:srgbClr val="FF0000"/>
                </a:solidFill>
                <a:effectLst/>
                <a:latin typeface="Chalk Board" panose="02000500000000000000" pitchFamily="2" charset="0"/>
              </a:rPr>
              <a:t>proof </a:t>
            </a:r>
            <a:r>
              <a:rPr lang="en-US" sz="3600" dirty="0">
                <a:effectLst/>
                <a:latin typeface="Chalk Board" panose="02000500000000000000" pitchFamily="2" charset="0"/>
              </a:rPr>
              <a:t>they can show to anyone else! </a:t>
            </a:r>
          </a:p>
        </p:txBody>
      </p:sp>
      <p:sp>
        <p:nvSpPr>
          <p:cNvPr id="14" name="TextBox 13">
            <a:extLst>
              <a:ext uri="{FF2B5EF4-FFF2-40B4-BE49-F238E27FC236}">
                <a16:creationId xmlns:a16="http://schemas.microsoft.com/office/drawing/2014/main" id="{0DE572CB-E282-A278-3E99-ED5A91495CA2}"/>
              </a:ext>
            </a:extLst>
          </p:cNvPr>
          <p:cNvSpPr txBox="1"/>
          <p:nvPr/>
        </p:nvSpPr>
        <p:spPr>
          <a:xfrm>
            <a:off x="838200" y="5913580"/>
            <a:ext cx="6098240" cy="646331"/>
          </a:xfrm>
          <a:prstGeom prst="rect">
            <a:avLst/>
          </a:prstGeom>
          <a:noFill/>
        </p:spPr>
        <p:txBody>
          <a:bodyPr wrap="square">
            <a:spAutoFit/>
          </a:bodyPr>
          <a:lstStyle/>
          <a:p>
            <a:r>
              <a:rPr lang="en-US" sz="3600" dirty="0">
                <a:effectLst/>
                <a:latin typeface="Chalk Board" panose="02000500000000000000" pitchFamily="2" charset="0"/>
              </a:rPr>
              <a:t>How private is that? </a:t>
            </a:r>
            <a:endParaRPr lang="en-US" sz="3600" dirty="0"/>
          </a:p>
        </p:txBody>
      </p:sp>
    </p:spTree>
    <p:extLst>
      <p:ext uri="{BB962C8B-B14F-4D97-AF65-F5344CB8AC3E}">
        <p14:creationId xmlns:p14="http://schemas.microsoft.com/office/powerpoint/2010/main" val="2426008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51E2-05AD-FCE8-4654-4F14D5907451}"/>
              </a:ext>
            </a:extLst>
          </p:cNvPr>
          <p:cNvSpPr>
            <a:spLocks noGrp="1"/>
          </p:cNvSpPr>
          <p:nvPr>
            <p:ph type="title"/>
          </p:nvPr>
        </p:nvSpPr>
        <p:spPr/>
        <p:txBody>
          <a:bodyPr/>
          <a:lstStyle/>
          <a:p>
            <a:r>
              <a:rPr lang="en-US" dirty="0" err="1">
                <a:latin typeface="Chalk Board" panose="02000500000000000000" pitchFamily="2" charset="0"/>
              </a:rPr>
              <a:t>Vernam’s</a:t>
            </a:r>
            <a:r>
              <a:rPr lang="en-US" dirty="0">
                <a:latin typeface="Chalk Board" panose="02000500000000000000" pitchFamily="2" charset="0"/>
              </a:rPr>
              <a:t> One Time Pad</a:t>
            </a:r>
          </a:p>
        </p:txBody>
      </p:sp>
      <p:sp>
        <p:nvSpPr>
          <p:cNvPr id="3" name="TextBox 2">
            <a:extLst>
              <a:ext uri="{FF2B5EF4-FFF2-40B4-BE49-F238E27FC236}">
                <a16:creationId xmlns:a16="http://schemas.microsoft.com/office/drawing/2014/main" id="{3BEBF8A7-9576-421C-84EF-43C4C7F6D8BB}"/>
              </a:ext>
            </a:extLst>
          </p:cNvPr>
          <p:cNvSpPr txBox="1"/>
          <p:nvPr/>
        </p:nvSpPr>
        <p:spPr>
          <a:xfrm>
            <a:off x="1007165" y="2921168"/>
            <a:ext cx="8888972" cy="1015663"/>
          </a:xfrm>
          <a:prstGeom prst="rect">
            <a:avLst/>
          </a:prstGeom>
          <a:noFill/>
        </p:spPr>
        <p:txBody>
          <a:bodyPr wrap="none" rtlCol="0">
            <a:spAutoFit/>
          </a:bodyPr>
          <a:lstStyle/>
          <a:p>
            <a:r>
              <a:rPr lang="en-US" sz="6000" dirty="0">
                <a:latin typeface="Chalk Board" panose="02000500000000000000" pitchFamily="2" charset="0"/>
              </a:rPr>
              <a:t>Provides Information Theoretic Security</a:t>
            </a:r>
          </a:p>
        </p:txBody>
      </p:sp>
      <p:sp>
        <p:nvSpPr>
          <p:cNvPr id="4" name="TextBox 3">
            <a:extLst>
              <a:ext uri="{FF2B5EF4-FFF2-40B4-BE49-F238E27FC236}">
                <a16:creationId xmlns:a16="http://schemas.microsoft.com/office/drawing/2014/main" id="{F84D2978-ED36-FBF2-3FC1-45988627399B}"/>
              </a:ext>
            </a:extLst>
          </p:cNvPr>
          <p:cNvSpPr txBox="1"/>
          <p:nvPr/>
        </p:nvSpPr>
        <p:spPr>
          <a:xfrm>
            <a:off x="1007165" y="4357707"/>
            <a:ext cx="10903226" cy="1938992"/>
          </a:xfrm>
          <a:prstGeom prst="rect">
            <a:avLst/>
          </a:prstGeom>
          <a:noFill/>
        </p:spPr>
        <p:txBody>
          <a:bodyPr wrap="square" rtlCol="0">
            <a:spAutoFit/>
          </a:bodyPr>
          <a:lstStyle/>
          <a:p>
            <a:r>
              <a:rPr lang="en-US" sz="6000" dirty="0">
                <a:latin typeface="Chalk Board" panose="02000500000000000000" pitchFamily="2" charset="0"/>
              </a:rPr>
              <a:t>No matter how computationally strong the adversary is, One Time Pad cannot be broken.</a:t>
            </a:r>
          </a:p>
        </p:txBody>
      </p:sp>
    </p:spTree>
    <p:custDataLst>
      <p:tags r:id="rId1"/>
    </p:custDataLst>
    <p:extLst>
      <p:ext uri="{BB962C8B-B14F-4D97-AF65-F5344CB8AC3E}">
        <p14:creationId xmlns:p14="http://schemas.microsoft.com/office/powerpoint/2010/main" val="3797894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9495">
        <p159:morph option="byObject"/>
      </p:transition>
    </mc:Choice>
    <mc:Fallback xmlns="">
      <p:transition spd="slow" advTm="494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61484-B790-CB94-225F-38493A5775F6}"/>
              </a:ext>
            </a:extLst>
          </p:cNvPr>
          <p:cNvSpPr>
            <a:spLocks noGrp="1"/>
          </p:cNvSpPr>
          <p:nvPr>
            <p:ph type="title"/>
          </p:nvPr>
        </p:nvSpPr>
        <p:spPr>
          <a:xfrm>
            <a:off x="448234" y="273632"/>
            <a:ext cx="7915836" cy="1325563"/>
          </a:xfrm>
        </p:spPr>
        <p:txBody>
          <a:bodyPr>
            <a:normAutofit/>
          </a:bodyPr>
          <a:lstStyle/>
          <a:p>
            <a:r>
              <a:rPr lang="en-US" sz="6600" dirty="0">
                <a:latin typeface="Chalk Board" panose="02000500000000000000" pitchFamily="2" charset="0"/>
              </a:rPr>
              <a:t>What can go wrong with PGP?</a:t>
            </a:r>
            <a:endParaRPr lang="en-US" sz="6600" dirty="0"/>
          </a:p>
        </p:txBody>
      </p:sp>
      <p:sp>
        <p:nvSpPr>
          <p:cNvPr id="6" name="TextBox 5">
            <a:extLst>
              <a:ext uri="{FF2B5EF4-FFF2-40B4-BE49-F238E27FC236}">
                <a16:creationId xmlns:a16="http://schemas.microsoft.com/office/drawing/2014/main" id="{CD072284-6695-5D82-F751-75F71FA7850F}"/>
              </a:ext>
            </a:extLst>
          </p:cNvPr>
          <p:cNvSpPr txBox="1"/>
          <p:nvPr/>
        </p:nvSpPr>
        <p:spPr>
          <a:xfrm>
            <a:off x="636496" y="2085693"/>
            <a:ext cx="6098240" cy="769441"/>
          </a:xfrm>
          <a:prstGeom prst="rect">
            <a:avLst/>
          </a:prstGeom>
          <a:noFill/>
        </p:spPr>
        <p:txBody>
          <a:bodyPr wrap="square">
            <a:spAutoFit/>
          </a:bodyPr>
          <a:lstStyle/>
          <a:p>
            <a:r>
              <a:rPr lang="en-US" sz="4400" dirty="0">
                <a:effectLst/>
                <a:latin typeface="Chalk Board" panose="02000500000000000000" pitchFamily="2" charset="0"/>
              </a:rPr>
              <a:t>Bob’s computer got stolen? </a:t>
            </a:r>
          </a:p>
        </p:txBody>
      </p:sp>
      <p:sp>
        <p:nvSpPr>
          <p:cNvPr id="8" name="TextBox 7">
            <a:extLst>
              <a:ext uri="{FF2B5EF4-FFF2-40B4-BE49-F238E27FC236}">
                <a16:creationId xmlns:a16="http://schemas.microsoft.com/office/drawing/2014/main" id="{D9B28281-B557-2D75-C2B4-AD75DF118AD8}"/>
              </a:ext>
            </a:extLst>
          </p:cNvPr>
          <p:cNvSpPr txBox="1"/>
          <p:nvPr/>
        </p:nvSpPr>
        <p:spPr>
          <a:xfrm>
            <a:off x="636495" y="2990100"/>
            <a:ext cx="10148045" cy="769441"/>
          </a:xfrm>
          <a:prstGeom prst="rect">
            <a:avLst/>
          </a:prstGeom>
          <a:noFill/>
        </p:spPr>
        <p:txBody>
          <a:bodyPr wrap="square">
            <a:spAutoFit/>
          </a:bodyPr>
          <a:lstStyle/>
          <a:p>
            <a:r>
              <a:rPr lang="en-US" sz="4400" dirty="0">
                <a:effectLst/>
                <a:latin typeface="Chalk Board" panose="02000500000000000000" pitchFamily="2" charset="0"/>
              </a:rPr>
              <a:t>How many of you have never... Left your laptop unattended? </a:t>
            </a:r>
          </a:p>
        </p:txBody>
      </p:sp>
      <p:sp>
        <p:nvSpPr>
          <p:cNvPr id="10" name="TextBox 9">
            <a:extLst>
              <a:ext uri="{FF2B5EF4-FFF2-40B4-BE49-F238E27FC236}">
                <a16:creationId xmlns:a16="http://schemas.microsoft.com/office/drawing/2014/main" id="{4B8AA2C1-E5F3-2F8B-6BB7-B8B7071E5335}"/>
              </a:ext>
            </a:extLst>
          </p:cNvPr>
          <p:cNvSpPr txBox="1"/>
          <p:nvPr/>
        </p:nvSpPr>
        <p:spPr>
          <a:xfrm>
            <a:off x="636496" y="3894507"/>
            <a:ext cx="6098240" cy="769441"/>
          </a:xfrm>
          <a:prstGeom prst="rect">
            <a:avLst/>
          </a:prstGeom>
          <a:noFill/>
        </p:spPr>
        <p:txBody>
          <a:bodyPr wrap="square">
            <a:spAutoFit/>
          </a:bodyPr>
          <a:lstStyle/>
          <a:p>
            <a:r>
              <a:rPr lang="en-US" sz="4400" dirty="0">
                <a:effectLst/>
                <a:latin typeface="Chalk Board" panose="02000500000000000000" pitchFamily="2" charset="0"/>
              </a:rPr>
              <a:t>Not installed the latest patches?</a:t>
            </a:r>
            <a:endParaRPr lang="en-US" sz="4400" dirty="0"/>
          </a:p>
        </p:txBody>
      </p:sp>
      <p:sp>
        <p:nvSpPr>
          <p:cNvPr id="12" name="TextBox 11">
            <a:extLst>
              <a:ext uri="{FF2B5EF4-FFF2-40B4-BE49-F238E27FC236}">
                <a16:creationId xmlns:a16="http://schemas.microsoft.com/office/drawing/2014/main" id="{3E404AD1-A9FF-E761-D9B3-9B1C967EB829}"/>
              </a:ext>
            </a:extLst>
          </p:cNvPr>
          <p:cNvSpPr txBox="1"/>
          <p:nvPr/>
        </p:nvSpPr>
        <p:spPr>
          <a:xfrm>
            <a:off x="636496" y="4930880"/>
            <a:ext cx="8184775" cy="769441"/>
          </a:xfrm>
          <a:prstGeom prst="rect">
            <a:avLst/>
          </a:prstGeom>
          <a:noFill/>
        </p:spPr>
        <p:txBody>
          <a:bodyPr wrap="square">
            <a:spAutoFit/>
          </a:bodyPr>
          <a:lstStyle/>
          <a:p>
            <a:r>
              <a:rPr lang="en-US" sz="4400" dirty="0">
                <a:effectLst/>
                <a:latin typeface="Chalk Board" panose="02000500000000000000" pitchFamily="2" charset="0"/>
              </a:rPr>
              <a:t>Run software with a remotely exploitable bug? </a:t>
            </a:r>
          </a:p>
        </p:txBody>
      </p:sp>
      <p:sp>
        <p:nvSpPr>
          <p:cNvPr id="14" name="TextBox 13">
            <a:extLst>
              <a:ext uri="{FF2B5EF4-FFF2-40B4-BE49-F238E27FC236}">
                <a16:creationId xmlns:a16="http://schemas.microsoft.com/office/drawing/2014/main" id="{EA6E54F8-E0D8-C822-56CC-19CEC88FD489}"/>
              </a:ext>
            </a:extLst>
          </p:cNvPr>
          <p:cNvSpPr txBox="1"/>
          <p:nvPr/>
        </p:nvSpPr>
        <p:spPr>
          <a:xfrm>
            <a:off x="636496" y="5950565"/>
            <a:ext cx="6098240" cy="769441"/>
          </a:xfrm>
          <a:prstGeom prst="rect">
            <a:avLst/>
          </a:prstGeom>
          <a:noFill/>
        </p:spPr>
        <p:txBody>
          <a:bodyPr wrap="square">
            <a:spAutoFit/>
          </a:bodyPr>
          <a:lstStyle/>
          <a:p>
            <a:r>
              <a:rPr lang="en-US" sz="4400" dirty="0">
                <a:solidFill>
                  <a:srgbClr val="FF0000"/>
                </a:solidFill>
                <a:effectLst/>
                <a:latin typeface="Chalk Board" panose="02000500000000000000" pitchFamily="2" charset="0"/>
              </a:rPr>
              <a:t>What about your friends? </a:t>
            </a:r>
            <a:endParaRPr lang="en-US" sz="4400" dirty="0">
              <a:effectLst/>
              <a:latin typeface="Chalk Board" panose="02000500000000000000" pitchFamily="2" charset="0"/>
            </a:endParaRPr>
          </a:p>
        </p:txBody>
      </p:sp>
    </p:spTree>
    <p:extLst>
      <p:ext uri="{BB962C8B-B14F-4D97-AF65-F5344CB8AC3E}">
        <p14:creationId xmlns:p14="http://schemas.microsoft.com/office/powerpoint/2010/main" val="377951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AC2D-F840-0F85-C72D-A91B9C6ACD67}"/>
              </a:ext>
            </a:extLst>
          </p:cNvPr>
          <p:cNvSpPr>
            <a:spLocks noGrp="1"/>
          </p:cNvSpPr>
          <p:nvPr>
            <p:ph type="title"/>
          </p:nvPr>
        </p:nvSpPr>
        <p:spPr/>
        <p:txBody>
          <a:bodyPr>
            <a:normAutofit/>
          </a:bodyPr>
          <a:lstStyle/>
          <a:p>
            <a:r>
              <a:rPr lang="en-US" sz="6600" dirty="0">
                <a:latin typeface="Chalk Board" panose="02000500000000000000" pitchFamily="2" charset="0"/>
              </a:rPr>
              <a:t>What can go wrong with PGP?</a:t>
            </a:r>
            <a:endParaRPr lang="en-US" sz="6600" dirty="0"/>
          </a:p>
        </p:txBody>
      </p:sp>
      <p:sp>
        <p:nvSpPr>
          <p:cNvPr id="4" name="TextBox 3">
            <a:extLst>
              <a:ext uri="{FF2B5EF4-FFF2-40B4-BE49-F238E27FC236}">
                <a16:creationId xmlns:a16="http://schemas.microsoft.com/office/drawing/2014/main" id="{45578B8C-BFDC-102A-4F7B-20C9EFCD4B23}"/>
              </a:ext>
            </a:extLst>
          </p:cNvPr>
          <p:cNvSpPr txBox="1"/>
          <p:nvPr/>
        </p:nvSpPr>
        <p:spPr>
          <a:xfrm>
            <a:off x="609598" y="2042301"/>
            <a:ext cx="7633448" cy="1569660"/>
          </a:xfrm>
          <a:prstGeom prst="rect">
            <a:avLst/>
          </a:prstGeom>
          <a:noFill/>
        </p:spPr>
        <p:txBody>
          <a:bodyPr wrap="square">
            <a:spAutoFit/>
          </a:bodyPr>
          <a:lstStyle/>
          <a:p>
            <a:r>
              <a:rPr lang="en-US" sz="4800" dirty="0">
                <a:effectLst/>
                <a:latin typeface="Chalk Board" panose="02000500000000000000" pitchFamily="2" charset="0"/>
              </a:rPr>
              <a:t>PGP creates lots of incriminating records:</a:t>
            </a:r>
            <a:br>
              <a:rPr lang="en-US" sz="4800" dirty="0">
                <a:effectLst/>
                <a:latin typeface="Chalk Board" panose="02000500000000000000" pitchFamily="2" charset="0"/>
              </a:rPr>
            </a:br>
            <a:endParaRPr lang="en-US" sz="4800" dirty="0">
              <a:effectLst/>
              <a:latin typeface="Chalk Board" panose="02000500000000000000" pitchFamily="2" charset="0"/>
            </a:endParaRPr>
          </a:p>
        </p:txBody>
      </p:sp>
      <p:sp>
        <p:nvSpPr>
          <p:cNvPr id="6" name="TextBox 5">
            <a:extLst>
              <a:ext uri="{FF2B5EF4-FFF2-40B4-BE49-F238E27FC236}">
                <a16:creationId xmlns:a16="http://schemas.microsoft.com/office/drawing/2014/main" id="{9D1280F1-B750-DAB6-5CFD-450F25360271}"/>
              </a:ext>
            </a:extLst>
          </p:cNvPr>
          <p:cNvSpPr txBox="1"/>
          <p:nvPr/>
        </p:nvSpPr>
        <p:spPr>
          <a:xfrm>
            <a:off x="1656785" y="2904075"/>
            <a:ext cx="9284635" cy="707886"/>
          </a:xfrm>
          <a:prstGeom prst="rect">
            <a:avLst/>
          </a:prstGeom>
          <a:noFill/>
        </p:spPr>
        <p:txBody>
          <a:bodyPr wrap="square">
            <a:spAutoFit/>
          </a:bodyPr>
          <a:lstStyle/>
          <a:p>
            <a:r>
              <a:rPr lang="en-US" sz="4000" dirty="0">
                <a:solidFill>
                  <a:schemeClr val="accent2">
                    <a:lumMod val="75000"/>
                  </a:schemeClr>
                </a:solidFill>
                <a:effectLst/>
                <a:latin typeface="Chalk Board" panose="02000500000000000000" pitchFamily="2" charset="0"/>
              </a:rPr>
              <a:t>Key material that decrypts data sent over the public Internet, </a:t>
            </a:r>
          </a:p>
        </p:txBody>
      </p:sp>
      <p:sp>
        <p:nvSpPr>
          <p:cNvPr id="8" name="TextBox 7">
            <a:extLst>
              <a:ext uri="{FF2B5EF4-FFF2-40B4-BE49-F238E27FC236}">
                <a16:creationId xmlns:a16="http://schemas.microsoft.com/office/drawing/2014/main" id="{F9AFFFCA-7079-CBC8-383D-5D8E5D1EA3CD}"/>
              </a:ext>
            </a:extLst>
          </p:cNvPr>
          <p:cNvSpPr txBox="1"/>
          <p:nvPr/>
        </p:nvSpPr>
        <p:spPr>
          <a:xfrm>
            <a:off x="609598" y="4861628"/>
            <a:ext cx="9012891" cy="830997"/>
          </a:xfrm>
          <a:prstGeom prst="rect">
            <a:avLst/>
          </a:prstGeom>
          <a:noFill/>
        </p:spPr>
        <p:txBody>
          <a:bodyPr wrap="square">
            <a:spAutoFit/>
          </a:bodyPr>
          <a:lstStyle/>
          <a:p>
            <a:r>
              <a:rPr lang="en-US" sz="4800" dirty="0">
                <a:effectLst/>
                <a:latin typeface="Chalk Board" panose="02000500000000000000" pitchFamily="2" charset="0"/>
              </a:rPr>
              <a:t>Alice had better watch what she says! </a:t>
            </a:r>
          </a:p>
        </p:txBody>
      </p:sp>
      <p:sp>
        <p:nvSpPr>
          <p:cNvPr id="10" name="TextBox 9">
            <a:extLst>
              <a:ext uri="{FF2B5EF4-FFF2-40B4-BE49-F238E27FC236}">
                <a16:creationId xmlns:a16="http://schemas.microsoft.com/office/drawing/2014/main" id="{38925E7A-FA52-BB95-84FF-82619800C350}"/>
              </a:ext>
            </a:extLst>
          </p:cNvPr>
          <p:cNvSpPr txBox="1"/>
          <p:nvPr/>
        </p:nvSpPr>
        <p:spPr>
          <a:xfrm>
            <a:off x="609598" y="5765570"/>
            <a:ext cx="7270377" cy="830997"/>
          </a:xfrm>
          <a:prstGeom prst="rect">
            <a:avLst/>
          </a:prstGeom>
          <a:noFill/>
        </p:spPr>
        <p:txBody>
          <a:bodyPr wrap="square">
            <a:spAutoFit/>
          </a:bodyPr>
          <a:lstStyle/>
          <a:p>
            <a:r>
              <a:rPr lang="en-US" sz="4800" dirty="0">
                <a:effectLst/>
                <a:latin typeface="Chalk Board" panose="02000500000000000000" pitchFamily="2" charset="0"/>
              </a:rPr>
              <a:t>Her privacy depends on Bob’s actions </a:t>
            </a:r>
            <a:endParaRPr lang="en-US" sz="4800" dirty="0"/>
          </a:p>
        </p:txBody>
      </p:sp>
      <p:sp>
        <p:nvSpPr>
          <p:cNvPr id="12" name="TextBox 11">
            <a:extLst>
              <a:ext uri="{FF2B5EF4-FFF2-40B4-BE49-F238E27FC236}">
                <a16:creationId xmlns:a16="http://schemas.microsoft.com/office/drawing/2014/main" id="{1EF8207F-77A9-505E-EC02-8C1B06155A30}"/>
              </a:ext>
            </a:extLst>
          </p:cNvPr>
          <p:cNvSpPr txBox="1"/>
          <p:nvPr/>
        </p:nvSpPr>
        <p:spPr>
          <a:xfrm>
            <a:off x="1692087" y="3652432"/>
            <a:ext cx="6901702" cy="707886"/>
          </a:xfrm>
          <a:prstGeom prst="rect">
            <a:avLst/>
          </a:prstGeom>
          <a:noFill/>
        </p:spPr>
        <p:txBody>
          <a:bodyPr wrap="square">
            <a:spAutoFit/>
          </a:bodyPr>
          <a:lstStyle/>
          <a:p>
            <a:r>
              <a:rPr lang="en-US" sz="4000" dirty="0">
                <a:solidFill>
                  <a:schemeClr val="accent2">
                    <a:lumMod val="75000"/>
                  </a:schemeClr>
                </a:solidFill>
                <a:effectLst/>
                <a:latin typeface="Chalk Board" panose="02000500000000000000" pitchFamily="2" charset="0"/>
              </a:rPr>
              <a:t>Signatures with proofs of who said what </a:t>
            </a:r>
          </a:p>
        </p:txBody>
      </p:sp>
    </p:spTree>
    <p:extLst>
      <p:ext uri="{BB962C8B-B14F-4D97-AF65-F5344CB8AC3E}">
        <p14:creationId xmlns:p14="http://schemas.microsoft.com/office/powerpoint/2010/main" val="2019375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1CAB-04CF-0D4D-CA2D-EBC35EE4D08D}"/>
              </a:ext>
            </a:extLst>
          </p:cNvPr>
          <p:cNvSpPr>
            <a:spLocks noGrp="1"/>
          </p:cNvSpPr>
          <p:nvPr>
            <p:ph type="title"/>
          </p:nvPr>
        </p:nvSpPr>
        <p:spPr/>
        <p:txBody>
          <a:bodyPr>
            <a:normAutofit/>
          </a:bodyPr>
          <a:lstStyle/>
          <a:p>
            <a:r>
              <a:rPr lang="en-US" sz="6600" dirty="0">
                <a:latin typeface="Chalk Board" panose="02000500000000000000" pitchFamily="2" charset="0"/>
              </a:rPr>
              <a:t>Off-the-record messaging</a:t>
            </a:r>
          </a:p>
        </p:txBody>
      </p:sp>
      <p:sp>
        <p:nvSpPr>
          <p:cNvPr id="6" name="TextBox 5">
            <a:extLst>
              <a:ext uri="{FF2B5EF4-FFF2-40B4-BE49-F238E27FC236}">
                <a16:creationId xmlns:a16="http://schemas.microsoft.com/office/drawing/2014/main" id="{BDCF7F36-F3C2-C98D-41E5-2DF43E8B96A9}"/>
              </a:ext>
            </a:extLst>
          </p:cNvPr>
          <p:cNvSpPr txBox="1"/>
          <p:nvPr/>
        </p:nvSpPr>
        <p:spPr>
          <a:xfrm>
            <a:off x="615341" y="1910974"/>
            <a:ext cx="4069394" cy="646331"/>
          </a:xfrm>
          <a:prstGeom prst="rect">
            <a:avLst/>
          </a:prstGeom>
          <a:noFill/>
        </p:spPr>
        <p:txBody>
          <a:bodyPr wrap="square">
            <a:spAutoFit/>
          </a:bodyPr>
          <a:lstStyle/>
          <a:p>
            <a:r>
              <a:rPr lang="en-US" sz="3600" dirty="0">
                <a:effectLst/>
                <a:latin typeface="Chalk Board" panose="02000500000000000000" pitchFamily="2" charset="0"/>
              </a:rPr>
              <a:t>Alice and Bob talk in a room</a:t>
            </a:r>
          </a:p>
        </p:txBody>
      </p:sp>
      <p:sp>
        <p:nvSpPr>
          <p:cNvPr id="8" name="TextBox 7">
            <a:extLst>
              <a:ext uri="{FF2B5EF4-FFF2-40B4-BE49-F238E27FC236}">
                <a16:creationId xmlns:a16="http://schemas.microsoft.com/office/drawing/2014/main" id="{1603170B-82FD-BD07-A88D-5E172B8591FA}"/>
              </a:ext>
            </a:extLst>
          </p:cNvPr>
          <p:cNvSpPr txBox="1"/>
          <p:nvPr/>
        </p:nvSpPr>
        <p:spPr>
          <a:xfrm>
            <a:off x="615340" y="3757242"/>
            <a:ext cx="8891915" cy="646331"/>
          </a:xfrm>
          <a:prstGeom prst="rect">
            <a:avLst/>
          </a:prstGeom>
          <a:noFill/>
        </p:spPr>
        <p:txBody>
          <a:bodyPr wrap="square">
            <a:spAutoFit/>
          </a:bodyPr>
          <a:lstStyle/>
          <a:p>
            <a:r>
              <a:rPr lang="en-US" sz="3600" dirty="0">
                <a:effectLst/>
                <a:latin typeface="Chalk Board" panose="02000500000000000000" pitchFamily="2" charset="0"/>
              </a:rPr>
              <a:t>No one else knows what they say (Unless Alice or Bob tells them) </a:t>
            </a:r>
          </a:p>
        </p:txBody>
      </p:sp>
      <p:sp>
        <p:nvSpPr>
          <p:cNvPr id="12" name="TextBox 11">
            <a:extLst>
              <a:ext uri="{FF2B5EF4-FFF2-40B4-BE49-F238E27FC236}">
                <a16:creationId xmlns:a16="http://schemas.microsoft.com/office/drawing/2014/main" id="{3D854ED4-BAA7-A22F-E169-BBE29A4C8D61}"/>
              </a:ext>
            </a:extLst>
          </p:cNvPr>
          <p:cNvSpPr txBox="1"/>
          <p:nvPr/>
        </p:nvSpPr>
        <p:spPr>
          <a:xfrm>
            <a:off x="615340" y="4735239"/>
            <a:ext cx="9139302" cy="646331"/>
          </a:xfrm>
          <a:prstGeom prst="rect">
            <a:avLst/>
          </a:prstGeom>
          <a:noFill/>
        </p:spPr>
        <p:txBody>
          <a:bodyPr wrap="square">
            <a:spAutoFit/>
          </a:bodyPr>
          <a:lstStyle/>
          <a:p>
            <a:r>
              <a:rPr lang="en-US" sz="3600" dirty="0">
                <a:effectLst/>
                <a:latin typeface="Chalk Board" panose="02000500000000000000" pitchFamily="2" charset="0"/>
              </a:rPr>
              <a:t>No one can prove what was said (Not even Alice or Bob</a:t>
            </a:r>
            <a:r>
              <a:rPr lang="en-US" sz="3600" dirty="0">
                <a:latin typeface="Chalk Board" panose="02000500000000000000" pitchFamily="2" charset="0"/>
              </a:rPr>
              <a:t>)</a:t>
            </a:r>
            <a:r>
              <a:rPr lang="en-US" sz="3600" dirty="0">
                <a:effectLst/>
                <a:latin typeface="Chalk Board" panose="02000500000000000000" pitchFamily="2" charset="0"/>
              </a:rPr>
              <a:t> </a:t>
            </a:r>
            <a:endParaRPr lang="en-US" sz="3600" dirty="0">
              <a:latin typeface="Chalk Board" panose="02000500000000000000" pitchFamily="2" charset="0"/>
            </a:endParaRPr>
          </a:p>
        </p:txBody>
      </p:sp>
      <p:sp>
        <p:nvSpPr>
          <p:cNvPr id="16" name="TextBox 15">
            <a:extLst>
              <a:ext uri="{FF2B5EF4-FFF2-40B4-BE49-F238E27FC236}">
                <a16:creationId xmlns:a16="http://schemas.microsoft.com/office/drawing/2014/main" id="{738E3DEB-014F-DF22-7D59-55EE205F96B7}"/>
              </a:ext>
            </a:extLst>
          </p:cNvPr>
          <p:cNvSpPr txBox="1"/>
          <p:nvPr/>
        </p:nvSpPr>
        <p:spPr>
          <a:xfrm>
            <a:off x="615340" y="2777592"/>
            <a:ext cx="7136704" cy="646331"/>
          </a:xfrm>
          <a:prstGeom prst="rect">
            <a:avLst/>
          </a:prstGeom>
          <a:noFill/>
        </p:spPr>
        <p:txBody>
          <a:bodyPr wrap="square">
            <a:spAutoFit/>
          </a:bodyPr>
          <a:lstStyle/>
          <a:p>
            <a:r>
              <a:rPr lang="en-US" sz="3600" dirty="0">
                <a:effectLst/>
                <a:latin typeface="Chalk Board" panose="02000500000000000000" pitchFamily="2" charset="0"/>
              </a:rPr>
              <a:t>No one else can hear (Unless being recorded</a:t>
            </a:r>
            <a:r>
              <a:rPr lang="en-US" sz="3600" dirty="0">
                <a:latin typeface="Chalk Board" panose="02000500000000000000" pitchFamily="2" charset="0"/>
              </a:rPr>
              <a:t>)</a:t>
            </a:r>
            <a:r>
              <a:rPr lang="en-US" sz="3600" dirty="0">
                <a:effectLst/>
                <a:latin typeface="Chalk Board" panose="02000500000000000000" pitchFamily="2" charset="0"/>
              </a:rPr>
              <a:t> </a:t>
            </a:r>
            <a:endParaRPr lang="en-US" sz="3600" dirty="0"/>
          </a:p>
        </p:txBody>
      </p:sp>
      <p:sp>
        <p:nvSpPr>
          <p:cNvPr id="18" name="TextBox 17">
            <a:extLst>
              <a:ext uri="{FF2B5EF4-FFF2-40B4-BE49-F238E27FC236}">
                <a16:creationId xmlns:a16="http://schemas.microsoft.com/office/drawing/2014/main" id="{4EE7856C-6753-CA6E-2EED-112F12CFB4FB}"/>
              </a:ext>
            </a:extLst>
          </p:cNvPr>
          <p:cNvSpPr txBox="1"/>
          <p:nvPr/>
        </p:nvSpPr>
        <p:spPr>
          <a:xfrm>
            <a:off x="615340" y="5601856"/>
            <a:ext cx="7136704" cy="646331"/>
          </a:xfrm>
          <a:prstGeom prst="rect">
            <a:avLst/>
          </a:prstGeom>
          <a:noFill/>
        </p:spPr>
        <p:txBody>
          <a:bodyPr wrap="square">
            <a:spAutoFit/>
          </a:bodyPr>
          <a:lstStyle/>
          <a:p>
            <a:r>
              <a:rPr lang="en-US" sz="3600" dirty="0">
                <a:effectLst/>
                <a:latin typeface="Chalk Board" panose="02000500000000000000" pitchFamily="2" charset="0"/>
              </a:rPr>
              <a:t>These conversations are “off-the-record” (OTR) </a:t>
            </a:r>
            <a:endParaRPr lang="en-US" sz="3600" dirty="0"/>
          </a:p>
        </p:txBody>
      </p:sp>
    </p:spTree>
    <p:extLst>
      <p:ext uri="{BB962C8B-B14F-4D97-AF65-F5344CB8AC3E}">
        <p14:creationId xmlns:p14="http://schemas.microsoft.com/office/powerpoint/2010/main" val="427681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6" grpId="0"/>
      <p:bldP spid="1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5C31-B2AA-7B8B-802B-5DD1CC221E2D}"/>
              </a:ext>
            </a:extLst>
          </p:cNvPr>
          <p:cNvSpPr>
            <a:spLocks noGrp="1"/>
          </p:cNvSpPr>
          <p:nvPr>
            <p:ph type="title"/>
          </p:nvPr>
        </p:nvSpPr>
        <p:spPr/>
        <p:txBody>
          <a:bodyPr>
            <a:normAutofit/>
          </a:bodyPr>
          <a:lstStyle/>
          <a:p>
            <a:r>
              <a:rPr lang="en-US" sz="6600" dirty="0">
                <a:latin typeface="Chalk Board" panose="02000500000000000000" pitchFamily="2" charset="0"/>
              </a:rPr>
              <a:t>Casual Conversations</a:t>
            </a:r>
          </a:p>
        </p:txBody>
      </p:sp>
      <p:sp>
        <p:nvSpPr>
          <p:cNvPr id="6" name="TextBox 5">
            <a:extLst>
              <a:ext uri="{FF2B5EF4-FFF2-40B4-BE49-F238E27FC236}">
                <a16:creationId xmlns:a16="http://schemas.microsoft.com/office/drawing/2014/main" id="{64ED5823-A537-42E3-F6DE-45F8C5D2A32A}"/>
              </a:ext>
            </a:extLst>
          </p:cNvPr>
          <p:cNvSpPr txBox="1"/>
          <p:nvPr/>
        </p:nvSpPr>
        <p:spPr>
          <a:xfrm>
            <a:off x="838200" y="2288343"/>
            <a:ext cx="3829833" cy="584775"/>
          </a:xfrm>
          <a:prstGeom prst="rect">
            <a:avLst/>
          </a:prstGeom>
          <a:noFill/>
        </p:spPr>
        <p:txBody>
          <a:bodyPr wrap="square">
            <a:spAutoFit/>
          </a:bodyPr>
          <a:lstStyle/>
          <a:p>
            <a:r>
              <a:rPr lang="en-US" sz="3200" dirty="0">
                <a:effectLst/>
                <a:latin typeface="Chalk Board" panose="02000500000000000000" pitchFamily="2" charset="0"/>
              </a:rPr>
              <a:t>Legal support for having them</a:t>
            </a:r>
            <a:endParaRPr lang="en-US" sz="3200" dirty="0">
              <a:latin typeface="Chalk Board" panose="02000500000000000000" pitchFamily="2" charset="0"/>
            </a:endParaRPr>
          </a:p>
        </p:txBody>
      </p:sp>
      <p:sp>
        <p:nvSpPr>
          <p:cNvPr id="8" name="TextBox 7">
            <a:extLst>
              <a:ext uri="{FF2B5EF4-FFF2-40B4-BE49-F238E27FC236}">
                <a16:creationId xmlns:a16="http://schemas.microsoft.com/office/drawing/2014/main" id="{D9EBBD85-F5BF-10B0-32E4-8540102ED4DE}"/>
              </a:ext>
            </a:extLst>
          </p:cNvPr>
          <p:cNvSpPr txBox="1"/>
          <p:nvPr/>
        </p:nvSpPr>
        <p:spPr>
          <a:xfrm>
            <a:off x="838200" y="3261153"/>
            <a:ext cx="7725429" cy="584775"/>
          </a:xfrm>
          <a:prstGeom prst="rect">
            <a:avLst/>
          </a:prstGeom>
          <a:noFill/>
        </p:spPr>
        <p:txBody>
          <a:bodyPr wrap="square">
            <a:spAutoFit/>
          </a:bodyPr>
          <a:lstStyle/>
          <a:p>
            <a:r>
              <a:rPr lang="en-US" sz="3200" dirty="0">
                <a:effectLst/>
                <a:latin typeface="Chalk Board" panose="02000500000000000000" pitchFamily="2" charset="0"/>
              </a:rPr>
              <a:t>Illegal to record other people’s conversations without notification </a:t>
            </a:r>
            <a:endParaRPr lang="en-US" sz="3200" dirty="0">
              <a:latin typeface="Chalk Board" panose="02000500000000000000" pitchFamily="2" charset="0"/>
            </a:endParaRPr>
          </a:p>
        </p:txBody>
      </p:sp>
      <p:sp>
        <p:nvSpPr>
          <p:cNvPr id="10" name="TextBox 9">
            <a:extLst>
              <a:ext uri="{FF2B5EF4-FFF2-40B4-BE49-F238E27FC236}">
                <a16:creationId xmlns:a16="http://schemas.microsoft.com/office/drawing/2014/main" id="{8843061F-FEF4-2453-C852-11C62F7CDAD4}"/>
              </a:ext>
            </a:extLst>
          </p:cNvPr>
          <p:cNvSpPr txBox="1"/>
          <p:nvPr/>
        </p:nvSpPr>
        <p:spPr>
          <a:xfrm>
            <a:off x="838200" y="4233963"/>
            <a:ext cx="9028135" cy="584775"/>
          </a:xfrm>
          <a:prstGeom prst="rect">
            <a:avLst/>
          </a:prstGeom>
          <a:noFill/>
        </p:spPr>
        <p:txBody>
          <a:bodyPr wrap="square">
            <a:spAutoFit/>
          </a:bodyPr>
          <a:lstStyle/>
          <a:p>
            <a:r>
              <a:rPr lang="en-US" sz="3200" dirty="0">
                <a:effectLst/>
                <a:latin typeface="Chalk Board" panose="02000500000000000000" pitchFamily="2" charset="0"/>
              </a:rPr>
              <a:t>We can have them over the phone (Illegal to tap phone lines) </a:t>
            </a:r>
          </a:p>
        </p:txBody>
      </p:sp>
      <p:sp>
        <p:nvSpPr>
          <p:cNvPr id="12" name="TextBox 11">
            <a:extLst>
              <a:ext uri="{FF2B5EF4-FFF2-40B4-BE49-F238E27FC236}">
                <a16:creationId xmlns:a16="http://schemas.microsoft.com/office/drawing/2014/main" id="{4BBD84CF-821A-A52B-D0B9-95E37A7C23B8}"/>
              </a:ext>
            </a:extLst>
          </p:cNvPr>
          <p:cNvSpPr txBox="1"/>
          <p:nvPr/>
        </p:nvSpPr>
        <p:spPr>
          <a:xfrm>
            <a:off x="838200" y="5276647"/>
            <a:ext cx="6093912" cy="584775"/>
          </a:xfrm>
          <a:prstGeom prst="rect">
            <a:avLst/>
          </a:prstGeom>
          <a:noFill/>
        </p:spPr>
        <p:txBody>
          <a:bodyPr wrap="square">
            <a:spAutoFit/>
          </a:bodyPr>
          <a:lstStyle/>
          <a:p>
            <a:r>
              <a:rPr lang="en-US" sz="3200" dirty="0">
                <a:effectLst/>
                <a:latin typeface="Chalk Board" panose="02000500000000000000" pitchFamily="2" charset="0"/>
              </a:rPr>
              <a:t>But what about over the Internet? </a:t>
            </a:r>
          </a:p>
        </p:txBody>
      </p:sp>
    </p:spTree>
    <p:extLst>
      <p:ext uri="{BB962C8B-B14F-4D97-AF65-F5344CB8AC3E}">
        <p14:creationId xmlns:p14="http://schemas.microsoft.com/office/powerpoint/2010/main" val="331927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2D37-75B0-F6F8-4D6C-C3FEAB67D2AD}"/>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52BEC5AD-D09E-D098-E347-244FC5270527}"/>
              </a:ext>
            </a:extLst>
          </p:cNvPr>
          <p:cNvSpPr txBox="1"/>
          <p:nvPr/>
        </p:nvSpPr>
        <p:spPr>
          <a:xfrm>
            <a:off x="997384" y="4923215"/>
            <a:ext cx="8514569" cy="1569660"/>
          </a:xfrm>
          <a:prstGeom prst="rect">
            <a:avLst/>
          </a:prstGeom>
          <a:noFill/>
        </p:spPr>
        <p:txBody>
          <a:bodyPr wrap="square">
            <a:spAutoFit/>
          </a:bodyPr>
          <a:lstStyle/>
          <a:p>
            <a:r>
              <a:rPr lang="en-US" sz="3200" dirty="0">
                <a:solidFill>
                  <a:srgbClr val="FF0000"/>
                </a:solidFill>
                <a:effectLst/>
                <a:latin typeface="Chalk Board" panose="02000500000000000000" pitchFamily="2" charset="0"/>
              </a:rPr>
              <a:t>Repudiation (deniable authentication)</a:t>
            </a:r>
            <a:r>
              <a:rPr lang="en-US" sz="3200" dirty="0">
                <a:effectLst/>
                <a:latin typeface="Chalk Board" panose="02000500000000000000" pitchFamily="2" charset="0"/>
              </a:rPr>
              <a:t>: authenticated communication, but a participant cannot prove to a third party that another participant said something. </a:t>
            </a:r>
          </a:p>
        </p:txBody>
      </p:sp>
      <p:sp>
        <p:nvSpPr>
          <p:cNvPr id="6" name="TextBox 5">
            <a:extLst>
              <a:ext uri="{FF2B5EF4-FFF2-40B4-BE49-F238E27FC236}">
                <a16:creationId xmlns:a16="http://schemas.microsoft.com/office/drawing/2014/main" id="{A040E320-F8F8-5784-AACF-E150BA35E11F}"/>
              </a:ext>
            </a:extLst>
          </p:cNvPr>
          <p:cNvSpPr txBox="1"/>
          <p:nvPr/>
        </p:nvSpPr>
        <p:spPr>
          <a:xfrm>
            <a:off x="997384" y="2231987"/>
            <a:ext cx="8765087" cy="1077218"/>
          </a:xfrm>
          <a:prstGeom prst="rect">
            <a:avLst/>
          </a:prstGeom>
          <a:noFill/>
        </p:spPr>
        <p:txBody>
          <a:bodyPr wrap="square">
            <a:spAutoFit/>
          </a:bodyPr>
          <a:lstStyle/>
          <a:p>
            <a:r>
              <a:rPr lang="en-US" sz="3200" dirty="0">
                <a:effectLst/>
                <a:latin typeface="Chalk Board" panose="02000500000000000000" pitchFamily="2" charset="0"/>
              </a:rPr>
              <a:t>(Perfect) </a:t>
            </a:r>
            <a:r>
              <a:rPr lang="en-US" sz="3200" dirty="0">
                <a:solidFill>
                  <a:srgbClr val="FF0000"/>
                </a:solidFill>
                <a:effectLst/>
                <a:latin typeface="Chalk Board" panose="02000500000000000000" pitchFamily="2" charset="0"/>
              </a:rPr>
              <a:t>Forward secrecy</a:t>
            </a:r>
            <a:r>
              <a:rPr lang="en-US" sz="3200" dirty="0">
                <a:effectLst/>
                <a:latin typeface="Chalk Board" panose="02000500000000000000" pitchFamily="2" charset="0"/>
              </a:rPr>
              <a:t>: a key compromise does not reveal past communication. </a:t>
            </a:r>
            <a:endParaRPr lang="en-US" sz="3200" dirty="0">
              <a:latin typeface="Chalk Board" panose="02000500000000000000" pitchFamily="2" charset="0"/>
            </a:endParaRPr>
          </a:p>
        </p:txBody>
      </p:sp>
      <p:sp>
        <p:nvSpPr>
          <p:cNvPr id="8" name="TextBox 7">
            <a:extLst>
              <a:ext uri="{FF2B5EF4-FFF2-40B4-BE49-F238E27FC236}">
                <a16:creationId xmlns:a16="http://schemas.microsoft.com/office/drawing/2014/main" id="{8FA152D2-8E03-3636-F31C-21582CD41746}"/>
              </a:ext>
            </a:extLst>
          </p:cNvPr>
          <p:cNvSpPr txBox="1"/>
          <p:nvPr/>
        </p:nvSpPr>
        <p:spPr>
          <a:xfrm>
            <a:off x="997384" y="3470610"/>
            <a:ext cx="10000468" cy="1569660"/>
          </a:xfrm>
          <a:prstGeom prst="rect">
            <a:avLst/>
          </a:prstGeom>
          <a:noFill/>
        </p:spPr>
        <p:txBody>
          <a:bodyPr wrap="square">
            <a:spAutoFit/>
          </a:bodyPr>
          <a:lstStyle/>
          <a:p>
            <a:r>
              <a:rPr lang="en-US" sz="3200" dirty="0">
                <a:solidFill>
                  <a:srgbClr val="FF0000"/>
                </a:solidFill>
                <a:effectLst/>
                <a:latin typeface="Chalk Board" panose="02000500000000000000" pitchFamily="2" charset="0"/>
              </a:rPr>
              <a:t>Post-compromise security </a:t>
            </a:r>
            <a:r>
              <a:rPr lang="en-US" sz="3200" dirty="0">
                <a:effectLst/>
                <a:latin typeface="Chalk Board" panose="02000500000000000000" pitchFamily="2" charset="0"/>
              </a:rPr>
              <a:t>is a key compromise does not reveal future communication. </a:t>
            </a:r>
          </a:p>
          <a:p>
            <a:r>
              <a:rPr lang="en-US" sz="3200" dirty="0">
                <a:effectLst/>
                <a:latin typeface="Chalk Board" panose="02000500000000000000" pitchFamily="2" charset="0"/>
              </a:rPr>
              <a:t> </a:t>
            </a:r>
          </a:p>
        </p:txBody>
      </p:sp>
    </p:spTree>
    <p:extLst>
      <p:ext uri="{BB962C8B-B14F-4D97-AF65-F5344CB8AC3E}">
        <p14:creationId xmlns:p14="http://schemas.microsoft.com/office/powerpoint/2010/main" val="2161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854A42-8BBB-623A-6D17-1D24B10B34B4}"/>
              </a:ext>
            </a:extLst>
          </p:cNvPr>
          <p:cNvPicPr>
            <a:picLocks noChangeAspect="1"/>
          </p:cNvPicPr>
          <p:nvPr/>
        </p:nvPicPr>
        <p:blipFill>
          <a:blip r:embed="rId2"/>
          <a:stretch>
            <a:fillRect/>
          </a:stretch>
        </p:blipFill>
        <p:spPr>
          <a:xfrm>
            <a:off x="969722" y="1929009"/>
            <a:ext cx="9465046" cy="2544879"/>
          </a:xfrm>
          <a:prstGeom prst="rect">
            <a:avLst/>
          </a:prstGeom>
        </p:spPr>
      </p:pic>
      <p:sp>
        <p:nvSpPr>
          <p:cNvPr id="4" name="TextBox 3">
            <a:extLst>
              <a:ext uri="{FF2B5EF4-FFF2-40B4-BE49-F238E27FC236}">
                <a16:creationId xmlns:a16="http://schemas.microsoft.com/office/drawing/2014/main" id="{E579347E-D426-59CD-60BA-E3BD8D369C6A}"/>
              </a:ext>
            </a:extLst>
          </p:cNvPr>
          <p:cNvSpPr txBox="1"/>
          <p:nvPr/>
        </p:nvSpPr>
        <p:spPr>
          <a:xfrm>
            <a:off x="3723565" y="4845889"/>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52424015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AEBC-FCEE-A29C-32D9-4F1DBB1C738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CC39D571-67D8-3E83-5153-ADBE51802FEA}"/>
              </a:ext>
            </a:extLst>
          </p:cNvPr>
          <p:cNvSpPr txBox="1"/>
          <p:nvPr/>
        </p:nvSpPr>
        <p:spPr>
          <a:xfrm>
            <a:off x="474424" y="5046509"/>
            <a:ext cx="9558924" cy="1077218"/>
          </a:xfrm>
          <a:prstGeom prst="rect">
            <a:avLst/>
          </a:prstGeom>
          <a:noFill/>
        </p:spPr>
        <p:txBody>
          <a:bodyPr wrap="square">
            <a:spAutoFit/>
          </a:bodyPr>
          <a:lstStyle/>
          <a:p>
            <a:r>
              <a:rPr lang="en-US" sz="3200" dirty="0">
                <a:solidFill>
                  <a:srgbClr val="0000FF"/>
                </a:solidFill>
                <a:effectLst/>
                <a:latin typeface="Chalk Board" panose="02000500000000000000" pitchFamily="2" charset="0"/>
              </a:rPr>
              <a:t>A: </a:t>
            </a:r>
            <a:r>
              <a:rPr lang="en-US" sz="3200" dirty="0">
                <a:effectLst/>
                <a:latin typeface="Chalk Board" panose="02000500000000000000" pitchFamily="2" charset="0"/>
              </a:rPr>
              <a:t>Message Authentication Codes (MACs)! Signatures provide non-repudiation, which is great for signing contracts but undesirable for private conversations. </a:t>
            </a:r>
          </a:p>
        </p:txBody>
      </p:sp>
      <p:sp>
        <p:nvSpPr>
          <p:cNvPr id="6" name="TextBox 5">
            <a:extLst>
              <a:ext uri="{FF2B5EF4-FFF2-40B4-BE49-F238E27FC236}">
                <a16:creationId xmlns:a16="http://schemas.microsoft.com/office/drawing/2014/main" id="{D49C756D-AB35-C39A-DFEC-0C0775DD8D00}"/>
              </a:ext>
            </a:extLst>
          </p:cNvPr>
          <p:cNvSpPr txBox="1"/>
          <p:nvPr/>
        </p:nvSpPr>
        <p:spPr>
          <a:xfrm>
            <a:off x="1064712" y="2139704"/>
            <a:ext cx="9983244" cy="584775"/>
          </a:xfrm>
          <a:prstGeom prst="rect">
            <a:avLst/>
          </a:prstGeom>
          <a:noFill/>
        </p:spPr>
        <p:txBody>
          <a:bodyPr wrap="square">
            <a:spAutoFit/>
          </a:bodyPr>
          <a:lstStyle/>
          <a:p>
            <a:r>
              <a:rPr lang="en-US" sz="3200" dirty="0">
                <a:effectLst/>
                <a:latin typeface="Chalk Board" panose="02000500000000000000" pitchFamily="2" charset="0"/>
              </a:rPr>
              <a:t>We want </a:t>
            </a:r>
            <a:r>
              <a:rPr lang="en-US" sz="3200" dirty="0">
                <a:solidFill>
                  <a:srgbClr val="FF0000"/>
                </a:solidFill>
                <a:effectLst/>
                <a:latin typeface="Chalk Board" panose="02000500000000000000" pitchFamily="2" charset="0"/>
              </a:rPr>
              <a:t>authentication </a:t>
            </a:r>
            <a:r>
              <a:rPr lang="en-US" sz="3200" dirty="0">
                <a:effectLst/>
                <a:latin typeface="Chalk Board" panose="02000500000000000000" pitchFamily="2" charset="0"/>
              </a:rPr>
              <a:t>with </a:t>
            </a:r>
            <a:r>
              <a:rPr lang="en-US" sz="3200" dirty="0">
                <a:solidFill>
                  <a:srgbClr val="FF0000"/>
                </a:solidFill>
                <a:effectLst/>
                <a:latin typeface="Chalk Board" panose="02000500000000000000" pitchFamily="2" charset="0"/>
              </a:rPr>
              <a:t>repudiation </a:t>
            </a:r>
            <a:r>
              <a:rPr lang="en-US" sz="3200" dirty="0">
                <a:effectLst/>
                <a:latin typeface="Chalk Board" panose="02000500000000000000" pitchFamily="2" charset="0"/>
              </a:rPr>
              <a:t>(deniable authentication). </a:t>
            </a:r>
            <a:endParaRPr lang="en-US" sz="3200" dirty="0">
              <a:latin typeface="Chalk Board" panose="02000500000000000000" pitchFamily="2" charset="0"/>
            </a:endParaRPr>
          </a:p>
        </p:txBody>
      </p:sp>
      <p:sp>
        <p:nvSpPr>
          <p:cNvPr id="8" name="TextBox 7">
            <a:extLst>
              <a:ext uri="{FF2B5EF4-FFF2-40B4-BE49-F238E27FC236}">
                <a16:creationId xmlns:a16="http://schemas.microsoft.com/office/drawing/2014/main" id="{3153D921-C259-F8CE-ED9C-6E9CA3E66D17}"/>
              </a:ext>
            </a:extLst>
          </p:cNvPr>
          <p:cNvSpPr txBox="1"/>
          <p:nvPr/>
        </p:nvSpPr>
        <p:spPr>
          <a:xfrm>
            <a:off x="1219721" y="2849871"/>
            <a:ext cx="6093911" cy="584775"/>
          </a:xfrm>
          <a:prstGeom prst="rect">
            <a:avLst/>
          </a:prstGeom>
          <a:noFill/>
        </p:spPr>
        <p:txBody>
          <a:bodyPr wrap="square">
            <a:spAutoFit/>
          </a:bodyPr>
          <a:lstStyle/>
          <a:p>
            <a:r>
              <a:rPr lang="en-US" sz="3200" dirty="0">
                <a:solidFill>
                  <a:srgbClr val="FF0000"/>
                </a:solidFill>
                <a:effectLst/>
                <a:latin typeface="Chalk Board" panose="02000500000000000000" pitchFamily="2" charset="0"/>
              </a:rPr>
              <a:t>Q: </a:t>
            </a:r>
            <a:r>
              <a:rPr lang="en-US" sz="3200" dirty="0">
                <a:effectLst/>
                <a:latin typeface="Chalk Board" panose="02000500000000000000" pitchFamily="2" charset="0"/>
              </a:rPr>
              <a:t>What do we use for this? </a:t>
            </a:r>
          </a:p>
        </p:txBody>
      </p:sp>
      <p:sp>
        <p:nvSpPr>
          <p:cNvPr id="10" name="TextBox 9">
            <a:extLst>
              <a:ext uri="{FF2B5EF4-FFF2-40B4-BE49-F238E27FC236}">
                <a16:creationId xmlns:a16="http://schemas.microsoft.com/office/drawing/2014/main" id="{FC8543CC-6E2D-AF67-1A29-E07084E3FFCC}"/>
              </a:ext>
            </a:extLst>
          </p:cNvPr>
          <p:cNvSpPr txBox="1"/>
          <p:nvPr/>
        </p:nvSpPr>
        <p:spPr>
          <a:xfrm>
            <a:off x="2614806" y="3998194"/>
            <a:ext cx="2264079" cy="584775"/>
          </a:xfrm>
          <a:prstGeom prst="rect">
            <a:avLst/>
          </a:prstGeom>
          <a:noFill/>
        </p:spPr>
        <p:txBody>
          <a:bodyPr wrap="square">
            <a:spAutoFit/>
          </a:bodyPr>
          <a:lstStyle/>
          <a:p>
            <a:r>
              <a:rPr lang="en-US" sz="3200" dirty="0">
                <a:solidFill>
                  <a:srgbClr val="FFFFFF"/>
                </a:solidFill>
                <a:effectLst/>
                <a:latin typeface="Chalk Board" panose="02000500000000000000" pitchFamily="2" charset="0"/>
              </a:rPr>
              <a:t>  </a:t>
            </a:r>
            <a:r>
              <a:rPr lang="en-US" sz="3200" dirty="0">
                <a:effectLst/>
                <a:latin typeface="Chalk Board" panose="02000500000000000000" pitchFamily="2" charset="0"/>
              </a:rPr>
              <a:t>Checksums </a:t>
            </a:r>
            <a:r>
              <a:rPr lang="en-US" sz="3200" dirty="0">
                <a:solidFill>
                  <a:srgbClr val="FFFFFF"/>
                </a:solidFill>
                <a:effectLst/>
                <a:latin typeface="Chalk Board" panose="02000500000000000000" pitchFamily="2" charset="0"/>
              </a:rPr>
              <a:t>D</a:t>
            </a:r>
            <a:endParaRPr lang="en-US" sz="3200" dirty="0">
              <a:effectLst/>
              <a:latin typeface="Chalk Board" panose="02000500000000000000" pitchFamily="2" charset="0"/>
            </a:endParaRPr>
          </a:p>
        </p:txBody>
      </p:sp>
      <p:sp>
        <p:nvSpPr>
          <p:cNvPr id="12" name="TextBox 11">
            <a:extLst>
              <a:ext uri="{FF2B5EF4-FFF2-40B4-BE49-F238E27FC236}">
                <a16:creationId xmlns:a16="http://schemas.microsoft.com/office/drawing/2014/main" id="{BB5AC96F-399C-9BE6-CD4C-FC11FF7DBA54}"/>
              </a:ext>
            </a:extLst>
          </p:cNvPr>
          <p:cNvSpPr txBox="1"/>
          <p:nvPr/>
        </p:nvSpPr>
        <p:spPr>
          <a:xfrm>
            <a:off x="2809743" y="3429000"/>
            <a:ext cx="2264079" cy="584775"/>
          </a:xfrm>
          <a:prstGeom prst="rect">
            <a:avLst/>
          </a:prstGeom>
          <a:noFill/>
        </p:spPr>
        <p:txBody>
          <a:bodyPr wrap="square">
            <a:spAutoFit/>
          </a:bodyPr>
          <a:lstStyle/>
          <a:p>
            <a:r>
              <a:rPr lang="en-US" sz="3200" dirty="0">
                <a:effectLst/>
                <a:latin typeface="Chalk Board" panose="02000500000000000000" pitchFamily="2" charset="0"/>
              </a:rPr>
              <a:t>Hash functions </a:t>
            </a:r>
            <a:r>
              <a:rPr lang="en-US" sz="3200" dirty="0">
                <a:solidFill>
                  <a:srgbClr val="FFFFFF"/>
                </a:solidFill>
                <a:effectLst/>
                <a:latin typeface="Chalk Board" panose="02000500000000000000" pitchFamily="2" charset="0"/>
              </a:rPr>
              <a:t>C</a:t>
            </a:r>
            <a:endParaRPr lang="en-US" sz="3200" dirty="0">
              <a:effectLst/>
              <a:latin typeface="Chalk Board" panose="02000500000000000000" pitchFamily="2" charset="0"/>
            </a:endParaRPr>
          </a:p>
        </p:txBody>
      </p:sp>
      <p:sp>
        <p:nvSpPr>
          <p:cNvPr id="14" name="TextBox 13">
            <a:extLst>
              <a:ext uri="{FF2B5EF4-FFF2-40B4-BE49-F238E27FC236}">
                <a16:creationId xmlns:a16="http://schemas.microsoft.com/office/drawing/2014/main" id="{1EAEDCF3-064A-6807-3AAD-1C8C39822638}"/>
              </a:ext>
            </a:extLst>
          </p:cNvPr>
          <p:cNvSpPr txBox="1"/>
          <p:nvPr/>
        </p:nvSpPr>
        <p:spPr>
          <a:xfrm>
            <a:off x="5533373" y="3374029"/>
            <a:ext cx="1780259" cy="584775"/>
          </a:xfrm>
          <a:prstGeom prst="rect">
            <a:avLst/>
          </a:prstGeom>
          <a:noFill/>
        </p:spPr>
        <p:txBody>
          <a:bodyPr wrap="square">
            <a:spAutoFit/>
          </a:bodyPr>
          <a:lstStyle/>
          <a:p>
            <a:r>
              <a:rPr lang="en-US" sz="3200" dirty="0">
                <a:effectLst/>
                <a:latin typeface="Chalk Board" panose="02000500000000000000" pitchFamily="2" charset="0"/>
              </a:rPr>
              <a:t>MACs </a:t>
            </a:r>
            <a:endParaRPr lang="en-US" sz="3200" dirty="0">
              <a:latin typeface="Chalk Board" panose="02000500000000000000" pitchFamily="2" charset="0"/>
            </a:endParaRPr>
          </a:p>
        </p:txBody>
      </p:sp>
      <p:sp>
        <p:nvSpPr>
          <p:cNvPr id="16" name="TextBox 15">
            <a:extLst>
              <a:ext uri="{FF2B5EF4-FFF2-40B4-BE49-F238E27FC236}">
                <a16:creationId xmlns:a16="http://schemas.microsoft.com/office/drawing/2014/main" id="{85E0A5A5-4E41-715E-10CC-47DFFB33B69B}"/>
              </a:ext>
            </a:extLst>
          </p:cNvPr>
          <p:cNvSpPr txBox="1"/>
          <p:nvPr/>
        </p:nvSpPr>
        <p:spPr>
          <a:xfrm>
            <a:off x="5404981" y="3898186"/>
            <a:ext cx="2398734" cy="584775"/>
          </a:xfrm>
          <a:prstGeom prst="rect">
            <a:avLst/>
          </a:prstGeom>
          <a:noFill/>
        </p:spPr>
        <p:txBody>
          <a:bodyPr wrap="square">
            <a:spAutoFit/>
          </a:bodyPr>
          <a:lstStyle/>
          <a:p>
            <a:r>
              <a:rPr lang="en-US" sz="3200" dirty="0">
                <a:effectLst/>
                <a:latin typeface="Chalk Board" panose="02000500000000000000" pitchFamily="2" charset="0"/>
              </a:rPr>
              <a:t>Digital Signatures </a:t>
            </a:r>
            <a:endParaRPr lang="en-US" sz="3200" dirty="0">
              <a:latin typeface="Chalk Board" panose="02000500000000000000" pitchFamily="2" charset="0"/>
            </a:endParaRPr>
          </a:p>
        </p:txBody>
      </p:sp>
    </p:spTree>
    <p:extLst>
      <p:ext uri="{BB962C8B-B14F-4D97-AF65-F5344CB8AC3E}">
        <p14:creationId xmlns:p14="http://schemas.microsoft.com/office/powerpoint/2010/main" val="386355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66EC-923B-4B13-BA27-482958D52A61}"/>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AA6196E0-5B8F-8BEE-B7A2-2B1A4CD23037}"/>
              </a:ext>
            </a:extLst>
          </p:cNvPr>
          <p:cNvSpPr txBox="1"/>
          <p:nvPr/>
        </p:nvSpPr>
        <p:spPr>
          <a:xfrm>
            <a:off x="838197" y="5698367"/>
            <a:ext cx="10610592" cy="584775"/>
          </a:xfrm>
          <a:prstGeom prst="rect">
            <a:avLst/>
          </a:prstGeom>
          <a:noFill/>
        </p:spPr>
        <p:txBody>
          <a:bodyPr wrap="square">
            <a:spAutoFit/>
          </a:bodyPr>
          <a:lstStyle/>
          <a:p>
            <a:r>
              <a:rPr lang="en-US" sz="3200" dirty="0">
                <a:effectLst/>
                <a:latin typeface="Chalk Board" panose="02000500000000000000" pitchFamily="2" charset="0"/>
              </a:rPr>
              <a:t>Use long-term keys only to authenticate the Diffie-Hellman protocol messages only </a:t>
            </a:r>
          </a:p>
        </p:txBody>
      </p:sp>
      <p:sp>
        <p:nvSpPr>
          <p:cNvPr id="6" name="TextBox 5">
            <a:extLst>
              <a:ext uri="{FF2B5EF4-FFF2-40B4-BE49-F238E27FC236}">
                <a16:creationId xmlns:a16="http://schemas.microsoft.com/office/drawing/2014/main" id="{D805A606-1268-3CEB-CC58-8ACDA649DE5D}"/>
              </a:ext>
            </a:extLst>
          </p:cNvPr>
          <p:cNvSpPr txBox="1"/>
          <p:nvPr/>
        </p:nvSpPr>
        <p:spPr>
          <a:xfrm>
            <a:off x="838199" y="2248839"/>
            <a:ext cx="8881997" cy="584775"/>
          </a:xfrm>
          <a:prstGeom prst="rect">
            <a:avLst/>
          </a:prstGeom>
          <a:noFill/>
        </p:spPr>
        <p:txBody>
          <a:bodyPr wrap="square">
            <a:spAutoFit/>
          </a:bodyPr>
          <a:lstStyle/>
          <a:p>
            <a:r>
              <a:rPr lang="en-US" sz="3200" dirty="0">
                <a:effectLst/>
                <a:latin typeface="Chalk Board" panose="02000500000000000000" pitchFamily="2" charset="0"/>
              </a:rPr>
              <a:t>Future key compromises should not reveal past communication </a:t>
            </a:r>
            <a:endParaRPr lang="en-US" sz="3200" dirty="0">
              <a:latin typeface="Chalk Board" panose="02000500000000000000" pitchFamily="2" charset="0"/>
            </a:endParaRPr>
          </a:p>
        </p:txBody>
      </p:sp>
      <p:sp>
        <p:nvSpPr>
          <p:cNvPr id="8" name="TextBox 7">
            <a:extLst>
              <a:ext uri="{FF2B5EF4-FFF2-40B4-BE49-F238E27FC236}">
                <a16:creationId xmlns:a16="http://schemas.microsoft.com/office/drawing/2014/main" id="{E42DBBAD-3D47-D643-5883-378CFC5B64B0}"/>
              </a:ext>
            </a:extLst>
          </p:cNvPr>
          <p:cNvSpPr txBox="1"/>
          <p:nvPr/>
        </p:nvSpPr>
        <p:spPr>
          <a:xfrm>
            <a:off x="838198" y="3176720"/>
            <a:ext cx="9069889" cy="584775"/>
          </a:xfrm>
          <a:prstGeom prst="rect">
            <a:avLst/>
          </a:prstGeom>
          <a:noFill/>
        </p:spPr>
        <p:txBody>
          <a:bodyPr wrap="square">
            <a:spAutoFit/>
          </a:bodyPr>
          <a:lstStyle/>
          <a:p>
            <a:r>
              <a:rPr lang="en-US" sz="3200" dirty="0">
                <a:effectLst/>
                <a:latin typeface="Chalk Board" panose="02000500000000000000" pitchFamily="2" charset="0"/>
              </a:rPr>
              <a:t>Use secret-key encryption with a short-lived key (a </a:t>
            </a:r>
            <a:r>
              <a:rPr lang="en-US" sz="3200" dirty="0">
                <a:solidFill>
                  <a:srgbClr val="FF0000"/>
                </a:solidFill>
                <a:effectLst/>
                <a:latin typeface="Chalk Board" panose="02000500000000000000" pitchFamily="2" charset="0"/>
              </a:rPr>
              <a:t>session key</a:t>
            </a:r>
            <a:r>
              <a:rPr lang="en-US" sz="3200" dirty="0">
                <a:effectLst/>
                <a:latin typeface="Chalk Board" panose="02000500000000000000" pitchFamily="2" charset="0"/>
              </a:rPr>
              <a:t>) </a:t>
            </a:r>
          </a:p>
        </p:txBody>
      </p:sp>
      <p:sp>
        <p:nvSpPr>
          <p:cNvPr id="10" name="TextBox 9">
            <a:extLst>
              <a:ext uri="{FF2B5EF4-FFF2-40B4-BE49-F238E27FC236}">
                <a16:creationId xmlns:a16="http://schemas.microsoft.com/office/drawing/2014/main" id="{1381F485-64F6-1DB6-C67E-A3CF41502C80}"/>
              </a:ext>
            </a:extLst>
          </p:cNvPr>
          <p:cNvSpPr txBox="1"/>
          <p:nvPr/>
        </p:nvSpPr>
        <p:spPr>
          <a:xfrm>
            <a:off x="838197" y="3939962"/>
            <a:ext cx="8656531" cy="584775"/>
          </a:xfrm>
          <a:prstGeom prst="rect">
            <a:avLst/>
          </a:prstGeom>
          <a:noFill/>
        </p:spPr>
        <p:txBody>
          <a:bodyPr wrap="square">
            <a:spAutoFit/>
          </a:bodyPr>
          <a:lstStyle/>
          <a:p>
            <a:r>
              <a:rPr lang="en-US" sz="3200" dirty="0">
                <a:effectLst/>
                <a:latin typeface="Chalk Board" panose="02000500000000000000" pitchFamily="2" charset="0"/>
              </a:rPr>
              <a:t>The session key is created by a modified Diffie-Hellman protocol </a:t>
            </a:r>
            <a:endParaRPr lang="en-US" sz="3200" dirty="0">
              <a:latin typeface="Chalk Board" panose="02000500000000000000" pitchFamily="2" charset="0"/>
            </a:endParaRPr>
          </a:p>
        </p:txBody>
      </p:sp>
      <p:sp>
        <p:nvSpPr>
          <p:cNvPr id="12" name="TextBox 11">
            <a:extLst>
              <a:ext uri="{FF2B5EF4-FFF2-40B4-BE49-F238E27FC236}">
                <a16:creationId xmlns:a16="http://schemas.microsoft.com/office/drawing/2014/main" id="{57EBEAB5-068E-4A29-0ABF-D6AD54638C37}"/>
              </a:ext>
            </a:extLst>
          </p:cNvPr>
          <p:cNvSpPr txBox="1"/>
          <p:nvPr/>
        </p:nvSpPr>
        <p:spPr>
          <a:xfrm>
            <a:off x="838197" y="4524737"/>
            <a:ext cx="9758822" cy="1077218"/>
          </a:xfrm>
          <a:prstGeom prst="rect">
            <a:avLst/>
          </a:prstGeom>
          <a:noFill/>
        </p:spPr>
        <p:txBody>
          <a:bodyPr wrap="square">
            <a:spAutoFit/>
          </a:bodyPr>
          <a:lstStyle/>
          <a:p>
            <a:r>
              <a:rPr lang="en-US" sz="3200" dirty="0">
                <a:effectLst/>
                <a:latin typeface="Chalk Board" panose="02000500000000000000" pitchFamily="2" charset="0"/>
              </a:rPr>
              <a:t>Discard the session key after use: </a:t>
            </a:r>
          </a:p>
          <a:p>
            <a:r>
              <a:rPr lang="en-US" sz="3200" dirty="0">
                <a:solidFill>
                  <a:srgbClr val="FF0000"/>
                </a:solidFill>
                <a:effectLst/>
                <a:latin typeface="Chalk Board" panose="02000500000000000000" pitchFamily="2" charset="0"/>
              </a:rPr>
              <a:t>Securely erase it from memory (and everywhere possible) </a:t>
            </a:r>
            <a:endParaRPr lang="en-US" sz="3200" dirty="0">
              <a:effectLst/>
              <a:latin typeface="Chalk Board" panose="02000500000000000000" pitchFamily="2" charset="0"/>
            </a:endParaRPr>
          </a:p>
        </p:txBody>
      </p:sp>
    </p:spTree>
    <p:extLst>
      <p:ext uri="{BB962C8B-B14F-4D97-AF65-F5344CB8AC3E}">
        <p14:creationId xmlns:p14="http://schemas.microsoft.com/office/powerpoint/2010/main" val="66473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D1F540-DBBC-46FF-A1A1-E59AC1C53659}"/>
              </a:ext>
            </a:extLst>
          </p:cNvPr>
          <p:cNvSpPr txBox="1"/>
          <p:nvPr/>
        </p:nvSpPr>
        <p:spPr>
          <a:xfrm>
            <a:off x="629431" y="5308866"/>
            <a:ext cx="9178447" cy="1077218"/>
          </a:xfrm>
          <a:prstGeom prst="rect">
            <a:avLst/>
          </a:prstGeom>
          <a:noFill/>
        </p:spPr>
        <p:txBody>
          <a:bodyPr wrap="square">
            <a:spAutoFit/>
          </a:bodyPr>
          <a:lstStyle/>
          <a:p>
            <a:r>
              <a:rPr lang="en-US" sz="3200" dirty="0">
                <a:solidFill>
                  <a:srgbClr val="0000FF"/>
                </a:solidFill>
                <a:effectLst/>
                <a:latin typeface="Chalk Board" panose="02000500000000000000" pitchFamily="2" charset="0"/>
              </a:rPr>
              <a:t>A: </a:t>
            </a:r>
            <a:r>
              <a:rPr lang="en-US" sz="3200" dirty="0">
                <a:effectLst/>
                <a:latin typeface="Chalk Board" panose="02000500000000000000" pitchFamily="2" charset="0"/>
              </a:rPr>
              <a:t>This should work (there are better ways of doing this, though) What if a message arrives out of order? </a:t>
            </a:r>
          </a:p>
        </p:txBody>
      </p:sp>
      <p:sp>
        <p:nvSpPr>
          <p:cNvPr id="6" name="TextBox 5">
            <a:extLst>
              <a:ext uri="{FF2B5EF4-FFF2-40B4-BE49-F238E27FC236}">
                <a16:creationId xmlns:a16="http://schemas.microsoft.com/office/drawing/2014/main" id="{304510A8-1BB2-D956-F8FA-AFD10D7C1100}"/>
              </a:ext>
            </a:extLst>
          </p:cNvPr>
          <p:cNvSpPr txBox="1"/>
          <p:nvPr/>
        </p:nvSpPr>
        <p:spPr>
          <a:xfrm>
            <a:off x="629431" y="3136612"/>
            <a:ext cx="9178447" cy="584775"/>
          </a:xfrm>
          <a:prstGeom prst="rect">
            <a:avLst/>
          </a:prstGeom>
          <a:noFill/>
        </p:spPr>
        <p:txBody>
          <a:bodyPr wrap="square">
            <a:spAutoFit/>
          </a:bodyPr>
          <a:lstStyle/>
          <a:p>
            <a:r>
              <a:rPr lang="en-US" sz="3200" dirty="0">
                <a:effectLst/>
                <a:latin typeface="Chalk Board" panose="02000500000000000000" pitchFamily="2" charset="0"/>
              </a:rPr>
              <a:t>Future key compromises should not reveal past communication </a:t>
            </a:r>
            <a:endParaRPr lang="en-US" sz="3200" dirty="0">
              <a:latin typeface="Chalk Board" panose="02000500000000000000" pitchFamily="2" charset="0"/>
            </a:endParaRPr>
          </a:p>
        </p:txBody>
      </p:sp>
      <p:sp>
        <p:nvSpPr>
          <p:cNvPr id="8" name="TextBox 7">
            <a:extLst>
              <a:ext uri="{FF2B5EF4-FFF2-40B4-BE49-F238E27FC236}">
                <a16:creationId xmlns:a16="http://schemas.microsoft.com/office/drawing/2014/main" id="{43795586-9BDD-7B06-E536-74C9CF544D6B}"/>
              </a:ext>
            </a:extLst>
          </p:cNvPr>
          <p:cNvSpPr txBox="1"/>
          <p:nvPr/>
        </p:nvSpPr>
        <p:spPr>
          <a:xfrm>
            <a:off x="629431" y="3976517"/>
            <a:ext cx="9178447" cy="1077218"/>
          </a:xfrm>
          <a:prstGeom prst="rect">
            <a:avLst/>
          </a:prstGeom>
          <a:noFill/>
        </p:spPr>
        <p:txBody>
          <a:bodyPr wrap="square">
            <a:spAutoFit/>
          </a:bodyPr>
          <a:lstStyle/>
          <a:p>
            <a:r>
              <a:rPr lang="en-US" sz="3200" dirty="0">
                <a:solidFill>
                  <a:srgbClr val="FF0000"/>
                </a:solidFill>
                <a:effectLst/>
                <a:latin typeface="Chalk Board" panose="02000500000000000000" pitchFamily="2" charset="0"/>
              </a:rPr>
              <a:t>Q: </a:t>
            </a:r>
            <a:r>
              <a:rPr lang="en-US" sz="3200" dirty="0">
                <a:effectLst/>
                <a:latin typeface="Chalk Board" panose="02000500000000000000" pitchFamily="2" charset="0"/>
              </a:rPr>
              <a:t>Idea: What if session keys are hashes of the previous key? </a:t>
            </a:r>
          </a:p>
          <a:p>
            <a:r>
              <a:rPr lang="en-US" sz="3200" dirty="0">
                <a:effectLst/>
                <a:latin typeface="Chalk Board" panose="02000500000000000000" pitchFamily="2" charset="0"/>
              </a:rPr>
              <a:t>K1 →K2 =H(K1)→K3 =H(K2)→... </a:t>
            </a:r>
          </a:p>
        </p:txBody>
      </p:sp>
      <p:pic>
        <p:nvPicPr>
          <p:cNvPr id="9" name="Picture 8">
            <a:extLst>
              <a:ext uri="{FF2B5EF4-FFF2-40B4-BE49-F238E27FC236}">
                <a16:creationId xmlns:a16="http://schemas.microsoft.com/office/drawing/2014/main" id="{3480C37D-31B5-28B2-BA35-502BDA44FA4C}"/>
              </a:ext>
            </a:extLst>
          </p:cNvPr>
          <p:cNvPicPr>
            <a:picLocks noChangeAspect="1"/>
          </p:cNvPicPr>
          <p:nvPr/>
        </p:nvPicPr>
        <p:blipFill>
          <a:blip r:embed="rId2"/>
          <a:stretch>
            <a:fillRect/>
          </a:stretch>
        </p:blipFill>
        <p:spPr>
          <a:xfrm>
            <a:off x="629431" y="471916"/>
            <a:ext cx="8718772" cy="1754916"/>
          </a:xfrm>
          <a:prstGeom prst="rect">
            <a:avLst/>
          </a:prstGeom>
        </p:spPr>
      </p:pic>
      <p:sp>
        <p:nvSpPr>
          <p:cNvPr id="10" name="TextBox 9">
            <a:extLst>
              <a:ext uri="{FF2B5EF4-FFF2-40B4-BE49-F238E27FC236}">
                <a16:creationId xmlns:a16="http://schemas.microsoft.com/office/drawing/2014/main" id="{D47AB252-ED69-0820-5A2C-AE64BD6991CA}"/>
              </a:ext>
            </a:extLst>
          </p:cNvPr>
          <p:cNvSpPr txBox="1"/>
          <p:nvPr/>
        </p:nvSpPr>
        <p:spPr>
          <a:xfrm>
            <a:off x="7932310" y="2297296"/>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99393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F0675A-E23E-5E92-89B2-BF6489A2ED5F}"/>
              </a:ext>
            </a:extLst>
          </p:cNvPr>
          <p:cNvSpPr txBox="1"/>
          <p:nvPr/>
        </p:nvSpPr>
        <p:spPr>
          <a:xfrm>
            <a:off x="717114" y="5210387"/>
            <a:ext cx="6093912" cy="584775"/>
          </a:xfrm>
          <a:prstGeom prst="rect">
            <a:avLst/>
          </a:prstGeom>
          <a:noFill/>
        </p:spPr>
        <p:txBody>
          <a:bodyPr wrap="square">
            <a:spAutoFit/>
          </a:bodyPr>
          <a:lstStyle/>
          <a:p>
            <a:r>
              <a:rPr lang="en-US" sz="3200" dirty="0">
                <a:effectLst/>
                <a:latin typeface="Chalk Board" panose="02000500000000000000" pitchFamily="2" charset="0"/>
              </a:rPr>
              <a:t>So what can we do?</a:t>
            </a:r>
          </a:p>
        </p:txBody>
      </p:sp>
      <p:sp>
        <p:nvSpPr>
          <p:cNvPr id="6" name="TextBox 5">
            <a:extLst>
              <a:ext uri="{FF2B5EF4-FFF2-40B4-BE49-F238E27FC236}">
                <a16:creationId xmlns:a16="http://schemas.microsoft.com/office/drawing/2014/main" id="{AF3FB32C-C0A7-D374-491A-F053BF9BB2F6}"/>
              </a:ext>
            </a:extLst>
          </p:cNvPr>
          <p:cNvSpPr txBox="1"/>
          <p:nvPr/>
        </p:nvSpPr>
        <p:spPr>
          <a:xfrm>
            <a:off x="717114" y="2415019"/>
            <a:ext cx="9516649" cy="584775"/>
          </a:xfrm>
          <a:prstGeom prst="rect">
            <a:avLst/>
          </a:prstGeom>
          <a:noFill/>
        </p:spPr>
        <p:txBody>
          <a:bodyPr wrap="square">
            <a:spAutoFit/>
          </a:bodyPr>
          <a:lstStyle/>
          <a:p>
            <a:r>
              <a:rPr lang="en-US" sz="3200" dirty="0">
                <a:effectLst/>
                <a:latin typeface="Chalk Board" panose="02000500000000000000" pitchFamily="2" charset="0"/>
              </a:rPr>
              <a:t>Past key compromises should </a:t>
            </a:r>
            <a:r>
              <a:rPr lang="en-US" sz="3200" dirty="0">
                <a:solidFill>
                  <a:srgbClr val="FF0000"/>
                </a:solidFill>
                <a:effectLst/>
                <a:latin typeface="Chalk Board" panose="02000500000000000000" pitchFamily="2" charset="0"/>
              </a:rPr>
              <a:t>not </a:t>
            </a:r>
            <a:r>
              <a:rPr lang="en-US" sz="3200" dirty="0">
                <a:effectLst/>
                <a:latin typeface="Chalk Board" panose="02000500000000000000" pitchFamily="2" charset="0"/>
              </a:rPr>
              <a:t>compromise the security of future sessions </a:t>
            </a:r>
            <a:endParaRPr lang="en-US" sz="3200" dirty="0">
              <a:latin typeface="Chalk Board" panose="02000500000000000000" pitchFamily="2" charset="0"/>
            </a:endParaRPr>
          </a:p>
        </p:txBody>
      </p:sp>
      <p:sp>
        <p:nvSpPr>
          <p:cNvPr id="8" name="TextBox 7">
            <a:extLst>
              <a:ext uri="{FF2B5EF4-FFF2-40B4-BE49-F238E27FC236}">
                <a16:creationId xmlns:a16="http://schemas.microsoft.com/office/drawing/2014/main" id="{5E57B23C-2370-EB72-BC85-742761C445FE}"/>
              </a:ext>
            </a:extLst>
          </p:cNvPr>
          <p:cNvSpPr txBox="1"/>
          <p:nvPr/>
        </p:nvSpPr>
        <p:spPr>
          <a:xfrm>
            <a:off x="717114" y="3216885"/>
            <a:ext cx="7600166" cy="1077218"/>
          </a:xfrm>
          <a:prstGeom prst="rect">
            <a:avLst/>
          </a:prstGeom>
          <a:noFill/>
        </p:spPr>
        <p:txBody>
          <a:bodyPr wrap="square">
            <a:spAutoFit/>
          </a:bodyPr>
          <a:lstStyle/>
          <a:p>
            <a:r>
              <a:rPr lang="en-US" sz="3200" dirty="0">
                <a:solidFill>
                  <a:srgbClr val="FF0000"/>
                </a:solidFill>
                <a:effectLst/>
                <a:latin typeface="Chalk Board" panose="02000500000000000000" pitchFamily="2" charset="0"/>
              </a:rPr>
              <a:t>Q: </a:t>
            </a:r>
            <a:r>
              <a:rPr lang="en-US" sz="3200" dirty="0">
                <a:effectLst/>
                <a:latin typeface="Chalk Board" panose="02000500000000000000" pitchFamily="2" charset="0"/>
              </a:rPr>
              <a:t>Idea: what if session keys are hashes of the previous key? </a:t>
            </a:r>
          </a:p>
          <a:p>
            <a:r>
              <a:rPr lang="en-US" sz="3200" dirty="0">
                <a:effectLst/>
                <a:latin typeface="Chalk Board" panose="02000500000000000000" pitchFamily="2" charset="0"/>
              </a:rPr>
              <a:t>   K1 →K2 =H(K1)→K3 =H(K2)→... </a:t>
            </a:r>
            <a:endParaRPr lang="en-US" sz="3200" dirty="0">
              <a:latin typeface="Chalk Board" panose="02000500000000000000" pitchFamily="2" charset="0"/>
            </a:endParaRPr>
          </a:p>
        </p:txBody>
      </p:sp>
      <p:sp>
        <p:nvSpPr>
          <p:cNvPr id="10" name="TextBox 9">
            <a:extLst>
              <a:ext uri="{FF2B5EF4-FFF2-40B4-BE49-F238E27FC236}">
                <a16:creationId xmlns:a16="http://schemas.microsoft.com/office/drawing/2014/main" id="{3AE85C39-7E5B-0C8C-9EE6-F31C98152E73}"/>
              </a:ext>
            </a:extLst>
          </p:cNvPr>
          <p:cNvSpPr txBox="1"/>
          <p:nvPr/>
        </p:nvSpPr>
        <p:spPr>
          <a:xfrm>
            <a:off x="717114" y="4376636"/>
            <a:ext cx="6093912" cy="584775"/>
          </a:xfrm>
          <a:prstGeom prst="rect">
            <a:avLst/>
          </a:prstGeom>
          <a:noFill/>
        </p:spPr>
        <p:txBody>
          <a:bodyPr wrap="square">
            <a:spAutoFit/>
          </a:bodyPr>
          <a:lstStyle/>
          <a:p>
            <a:r>
              <a:rPr lang="en-US" sz="3200" dirty="0">
                <a:solidFill>
                  <a:srgbClr val="0000FF"/>
                </a:solidFill>
                <a:effectLst/>
                <a:latin typeface="Chalk Board" panose="02000500000000000000" pitchFamily="2" charset="0"/>
              </a:rPr>
              <a:t>A: </a:t>
            </a:r>
            <a:r>
              <a:rPr lang="en-US" sz="3200" dirty="0">
                <a:effectLst/>
                <a:latin typeface="Chalk Board" panose="02000500000000000000" pitchFamily="2" charset="0"/>
              </a:rPr>
              <a:t>Eve can still compute all future keys! </a:t>
            </a:r>
          </a:p>
        </p:txBody>
      </p:sp>
      <p:sp>
        <p:nvSpPr>
          <p:cNvPr id="12" name="TextBox 11">
            <a:extLst>
              <a:ext uri="{FF2B5EF4-FFF2-40B4-BE49-F238E27FC236}">
                <a16:creationId xmlns:a16="http://schemas.microsoft.com/office/drawing/2014/main" id="{7EBA83F4-3398-045B-A3A8-F1D827F595D4}"/>
              </a:ext>
            </a:extLst>
          </p:cNvPr>
          <p:cNvSpPr txBox="1"/>
          <p:nvPr/>
        </p:nvSpPr>
        <p:spPr>
          <a:xfrm>
            <a:off x="717114" y="6044139"/>
            <a:ext cx="9855897" cy="584775"/>
          </a:xfrm>
          <a:prstGeom prst="rect">
            <a:avLst/>
          </a:prstGeom>
          <a:noFill/>
        </p:spPr>
        <p:txBody>
          <a:bodyPr wrap="square">
            <a:spAutoFit/>
          </a:bodyPr>
          <a:lstStyle/>
          <a:p>
            <a:r>
              <a:rPr lang="en-US" sz="3200" dirty="0">
                <a:effectLst/>
                <a:latin typeface="Chalk Board" panose="02000500000000000000" pitchFamily="2" charset="0"/>
              </a:rPr>
              <a:t>Regularly </a:t>
            </a:r>
            <a:r>
              <a:rPr lang="en-US" sz="3200" dirty="0">
                <a:solidFill>
                  <a:srgbClr val="FF0000"/>
                </a:solidFill>
                <a:effectLst/>
                <a:latin typeface="Chalk Board" panose="02000500000000000000" pitchFamily="2" charset="0"/>
              </a:rPr>
              <a:t>replace </a:t>
            </a:r>
            <a:r>
              <a:rPr lang="en-US" sz="3200" dirty="0">
                <a:effectLst/>
                <a:latin typeface="Chalk Board" panose="02000500000000000000" pitchFamily="2" charset="0"/>
              </a:rPr>
              <a:t>potentially compromised session keys with new key material </a:t>
            </a:r>
          </a:p>
        </p:txBody>
      </p:sp>
      <p:pic>
        <p:nvPicPr>
          <p:cNvPr id="13" name="Picture 12">
            <a:extLst>
              <a:ext uri="{FF2B5EF4-FFF2-40B4-BE49-F238E27FC236}">
                <a16:creationId xmlns:a16="http://schemas.microsoft.com/office/drawing/2014/main" id="{B63211CD-D550-7946-9784-85C73BFE9EBE}"/>
              </a:ext>
            </a:extLst>
          </p:cNvPr>
          <p:cNvPicPr>
            <a:picLocks noChangeAspect="1"/>
          </p:cNvPicPr>
          <p:nvPr/>
        </p:nvPicPr>
        <p:blipFill>
          <a:blip r:embed="rId2"/>
          <a:stretch>
            <a:fillRect/>
          </a:stretch>
        </p:blipFill>
        <p:spPr>
          <a:xfrm>
            <a:off x="717114" y="137786"/>
            <a:ext cx="8095164" cy="1629396"/>
          </a:xfrm>
          <a:prstGeom prst="rect">
            <a:avLst/>
          </a:prstGeom>
        </p:spPr>
      </p:pic>
      <p:sp>
        <p:nvSpPr>
          <p:cNvPr id="14" name="TextBox 13">
            <a:extLst>
              <a:ext uri="{FF2B5EF4-FFF2-40B4-BE49-F238E27FC236}">
                <a16:creationId xmlns:a16="http://schemas.microsoft.com/office/drawing/2014/main" id="{DF8B3EB1-F79E-998B-D540-F57A9A2FD7D9}"/>
              </a:ext>
            </a:extLst>
          </p:cNvPr>
          <p:cNvSpPr txBox="1"/>
          <p:nvPr/>
        </p:nvSpPr>
        <p:spPr>
          <a:xfrm>
            <a:off x="7644211" y="1688989"/>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29019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CDDF8-5009-E086-8BF2-5BEC78D27D20}"/>
              </a:ext>
            </a:extLst>
          </p:cNvPr>
          <p:cNvSpPr>
            <a:spLocks noGrp="1"/>
          </p:cNvSpPr>
          <p:nvPr>
            <p:ph type="title"/>
          </p:nvPr>
        </p:nvSpPr>
        <p:spPr/>
        <p:txBody>
          <a:bodyPr/>
          <a:lstStyle/>
          <a:p>
            <a:r>
              <a:rPr lang="en-US" dirty="0" err="1">
                <a:latin typeface="Chalk Board" panose="02000500000000000000" pitchFamily="2" charset="0"/>
              </a:rPr>
              <a:t>Vernam’s</a:t>
            </a:r>
            <a:r>
              <a:rPr lang="en-US" dirty="0">
                <a:latin typeface="Chalk Board" panose="02000500000000000000" pitchFamily="2" charset="0"/>
              </a:rPr>
              <a:t> One-Time Pad</a:t>
            </a:r>
          </a:p>
        </p:txBody>
      </p:sp>
      <p:sp>
        <p:nvSpPr>
          <p:cNvPr id="4" name="TextBox 3">
            <a:extLst>
              <a:ext uri="{FF2B5EF4-FFF2-40B4-BE49-F238E27FC236}">
                <a16:creationId xmlns:a16="http://schemas.microsoft.com/office/drawing/2014/main" id="{EA9F91F3-5ADD-44B6-26A4-5A2DD7C7C1A5}"/>
              </a:ext>
            </a:extLst>
          </p:cNvPr>
          <p:cNvSpPr txBox="1"/>
          <p:nvPr/>
        </p:nvSpPr>
        <p:spPr>
          <a:xfrm>
            <a:off x="993913" y="2204534"/>
            <a:ext cx="6096000" cy="1649682"/>
          </a:xfrm>
          <a:prstGeom prst="rect">
            <a:avLst/>
          </a:prstGeom>
          <a:noFill/>
        </p:spPr>
        <p:txBody>
          <a:bodyPr wrap="square">
            <a:spAutoFit/>
          </a:bodyPr>
          <a:lstStyle/>
          <a:p>
            <a:pPr>
              <a:lnSpc>
                <a:spcPct val="110000"/>
              </a:lnSpc>
            </a:pPr>
            <a:r>
              <a:rPr lang="en-US" sz="4800" dirty="0">
                <a:latin typeface="Chalk Board" panose="02000500000000000000" pitchFamily="2" charset="0"/>
              </a:rPr>
              <a:t>Gen(1</a:t>
            </a:r>
            <a:r>
              <a:rPr lang="en-US" sz="4800" baseline="50000" dirty="0">
                <a:latin typeface="Chalk Board" panose="02000500000000000000" pitchFamily="2" charset="0"/>
              </a:rPr>
              <a:t>n</a:t>
            </a:r>
            <a:r>
              <a:rPr lang="en-US" sz="4800" dirty="0">
                <a:latin typeface="Chalk Board" panose="02000500000000000000" pitchFamily="2" charset="0"/>
              </a:rPr>
              <a:t>) generates keys</a:t>
            </a:r>
            <a:br>
              <a:rPr lang="en-US" sz="4400" dirty="0">
                <a:latin typeface="Chalk Board" panose="02000500000000000000" pitchFamily="2" charset="0"/>
              </a:rPr>
            </a:br>
            <a:r>
              <a:rPr lang="en-US" sz="4400" dirty="0">
                <a:latin typeface="Chalk Board" panose="02000500000000000000" pitchFamily="2" charset="0"/>
              </a:rPr>
              <a:t>		</a:t>
            </a:r>
            <a:r>
              <a:rPr lang="en-US" sz="3600" dirty="0">
                <a:latin typeface="Chalk Board" panose="02000500000000000000" pitchFamily="2" charset="0"/>
              </a:rPr>
              <a:t>(referred to as pads)</a:t>
            </a:r>
            <a:endParaRPr lang="en-US" sz="4000" dirty="0">
              <a:latin typeface="Chalk Board" panose="02000500000000000000" pitchFamily="2" charset="0"/>
            </a:endParaRPr>
          </a:p>
        </p:txBody>
      </p:sp>
      <p:sp>
        <p:nvSpPr>
          <p:cNvPr id="6" name="TextBox 5">
            <a:extLst>
              <a:ext uri="{FF2B5EF4-FFF2-40B4-BE49-F238E27FC236}">
                <a16:creationId xmlns:a16="http://schemas.microsoft.com/office/drawing/2014/main" id="{369CF5FB-B133-B021-0155-5BB60AA93E25}"/>
              </a:ext>
            </a:extLst>
          </p:cNvPr>
          <p:cNvSpPr txBox="1"/>
          <p:nvPr/>
        </p:nvSpPr>
        <p:spPr>
          <a:xfrm>
            <a:off x="543337" y="4209036"/>
            <a:ext cx="7527235" cy="1006429"/>
          </a:xfrm>
          <a:prstGeom prst="rect">
            <a:avLst/>
          </a:prstGeom>
          <a:noFill/>
        </p:spPr>
        <p:txBody>
          <a:bodyPr wrap="square">
            <a:spAutoFit/>
          </a:bodyPr>
          <a:lstStyle/>
          <a:p>
            <a:pPr lvl="1">
              <a:lnSpc>
                <a:spcPct val="110000"/>
              </a:lnSpc>
              <a:spcBef>
                <a:spcPts val="2399"/>
              </a:spcBef>
            </a:pPr>
            <a:r>
              <a:rPr lang="en-US" sz="5400" dirty="0">
                <a:solidFill>
                  <a:schemeClr val="accent2"/>
                </a:solidFill>
                <a:latin typeface="Chalk Board" panose="02000500000000000000" pitchFamily="2" charset="0"/>
              </a:rPr>
              <a:t>Input: </a:t>
            </a:r>
            <a:r>
              <a:rPr lang="en-US" sz="5400" dirty="0">
                <a:latin typeface="Chalk Board" panose="02000500000000000000" pitchFamily="2" charset="0"/>
              </a:rPr>
              <a:t>an integer ⇒ length of key</a:t>
            </a:r>
          </a:p>
        </p:txBody>
      </p:sp>
      <p:sp>
        <p:nvSpPr>
          <p:cNvPr id="8" name="TextBox 7">
            <a:extLst>
              <a:ext uri="{FF2B5EF4-FFF2-40B4-BE49-F238E27FC236}">
                <a16:creationId xmlns:a16="http://schemas.microsoft.com/office/drawing/2014/main" id="{868D99A6-3066-3A45-BAC0-856B2B1D67C8}"/>
              </a:ext>
            </a:extLst>
          </p:cNvPr>
          <p:cNvSpPr txBox="1"/>
          <p:nvPr/>
        </p:nvSpPr>
        <p:spPr>
          <a:xfrm>
            <a:off x="424069" y="5570285"/>
            <a:ext cx="10929731" cy="1107996"/>
          </a:xfrm>
          <a:prstGeom prst="rect">
            <a:avLst/>
          </a:prstGeom>
          <a:noFill/>
        </p:spPr>
        <p:txBody>
          <a:bodyPr wrap="square">
            <a:spAutoFit/>
          </a:bodyPr>
          <a:lstStyle/>
          <a:p>
            <a:pPr lvl="1">
              <a:lnSpc>
                <a:spcPct val="110000"/>
              </a:lnSpc>
              <a:spcBef>
                <a:spcPts val="2399"/>
              </a:spcBef>
            </a:pPr>
            <a:r>
              <a:rPr lang="en-US" sz="6000" dirty="0">
                <a:solidFill>
                  <a:schemeClr val="accent2"/>
                </a:solidFill>
                <a:latin typeface="Chalk Board" panose="02000500000000000000" pitchFamily="2" charset="0"/>
              </a:rPr>
              <a:t>Output: </a:t>
            </a:r>
            <a:r>
              <a:rPr lang="en-US" sz="6000" dirty="0">
                <a:latin typeface="Chalk Board" panose="02000500000000000000" pitchFamily="2" charset="0"/>
              </a:rPr>
              <a:t>a </a:t>
            </a:r>
            <a:r>
              <a:rPr lang="en-US" sz="6000" i="1" dirty="0">
                <a:solidFill>
                  <a:schemeClr val="accent4"/>
                </a:solidFill>
                <a:latin typeface="Chalk Board" panose="02000500000000000000" pitchFamily="2" charset="0"/>
              </a:rPr>
              <a:t>rando</a:t>
            </a:r>
            <a:r>
              <a:rPr lang="en-US" sz="6000" i="1" spc="600" dirty="0">
                <a:solidFill>
                  <a:schemeClr val="accent4"/>
                </a:solidFill>
                <a:latin typeface="Chalk Board" panose="02000500000000000000" pitchFamily="2" charset="0"/>
              </a:rPr>
              <a:t>m</a:t>
            </a:r>
            <a:r>
              <a:rPr lang="en-US" sz="6000" dirty="0">
                <a:latin typeface="Chalk Board" panose="02000500000000000000" pitchFamily="2" charset="0"/>
              </a:rPr>
              <a:t> </a:t>
            </a:r>
            <a:r>
              <a:rPr lang="en-US" sz="6000" dirty="0">
                <a:solidFill>
                  <a:schemeClr val="accent1"/>
                </a:solidFill>
                <a:latin typeface="Chalk Board" panose="02000500000000000000" pitchFamily="2" charset="0"/>
              </a:rPr>
              <a:t>n</a:t>
            </a:r>
            <a:r>
              <a:rPr lang="en-US" sz="6000" dirty="0">
                <a:latin typeface="Chalk Board" panose="02000500000000000000" pitchFamily="2" charset="0"/>
              </a:rPr>
              <a:t>-bit string, </a:t>
            </a:r>
            <a:r>
              <a:rPr lang="en-US" sz="6000" dirty="0">
                <a:solidFill>
                  <a:schemeClr val="accent1"/>
                </a:solidFill>
                <a:latin typeface="Chalk Board" panose="02000500000000000000" pitchFamily="2" charset="0"/>
              </a:rPr>
              <a:t>k∈{0，1}ⁿ</a:t>
            </a:r>
            <a:endParaRPr lang="en-US" sz="6000" dirty="0">
              <a:latin typeface="Chalk Board" panose="02000500000000000000" pitchFamily="2" charset="0"/>
            </a:endParaRPr>
          </a:p>
        </p:txBody>
      </p:sp>
    </p:spTree>
    <p:extLst>
      <p:ext uri="{BB962C8B-B14F-4D97-AF65-F5344CB8AC3E}">
        <p14:creationId xmlns:p14="http://schemas.microsoft.com/office/powerpoint/2010/main" val="141415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801">
        <p159:morph option="byObject"/>
      </p:transition>
    </mc:Choice>
    <mc:Fallback xmlns="">
      <p:transition spd="slow" advTm="8801">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D1927F-79B4-7827-8B8B-AD6635AEE5C6}"/>
              </a:ext>
            </a:extLst>
          </p:cNvPr>
          <p:cNvSpPr txBox="1"/>
          <p:nvPr/>
        </p:nvSpPr>
        <p:spPr>
          <a:xfrm>
            <a:off x="429015" y="5952142"/>
            <a:ext cx="9316233" cy="584775"/>
          </a:xfrm>
          <a:prstGeom prst="rect">
            <a:avLst/>
          </a:prstGeom>
          <a:noFill/>
        </p:spPr>
        <p:txBody>
          <a:bodyPr wrap="square">
            <a:spAutoFit/>
          </a:bodyPr>
          <a:lstStyle/>
          <a:p>
            <a:r>
              <a:rPr lang="en-US" sz="3200" dirty="0">
                <a:effectLst/>
                <a:latin typeface="Chalk Board" panose="02000500000000000000" pitchFamily="2" charset="0"/>
              </a:rPr>
              <a:t>We will see the OTR ratchet, which uses Diffie-Hellman. </a:t>
            </a:r>
          </a:p>
        </p:txBody>
      </p:sp>
      <p:sp>
        <p:nvSpPr>
          <p:cNvPr id="6" name="TextBox 5">
            <a:extLst>
              <a:ext uri="{FF2B5EF4-FFF2-40B4-BE49-F238E27FC236}">
                <a16:creationId xmlns:a16="http://schemas.microsoft.com/office/drawing/2014/main" id="{B938B34E-D57E-61B8-E04B-0905427312E2}"/>
              </a:ext>
            </a:extLst>
          </p:cNvPr>
          <p:cNvSpPr txBox="1"/>
          <p:nvPr/>
        </p:nvSpPr>
        <p:spPr>
          <a:xfrm>
            <a:off x="429015" y="2251966"/>
            <a:ext cx="9316233" cy="1077218"/>
          </a:xfrm>
          <a:prstGeom prst="rect">
            <a:avLst/>
          </a:prstGeom>
          <a:noFill/>
        </p:spPr>
        <p:txBody>
          <a:bodyPr wrap="square">
            <a:spAutoFit/>
          </a:bodyPr>
          <a:lstStyle/>
          <a:p>
            <a:r>
              <a:rPr lang="en-US" sz="3200" dirty="0">
                <a:effectLst/>
                <a:latin typeface="Chalk Board" panose="02000500000000000000" pitchFamily="2" charset="0"/>
              </a:rPr>
              <a:t>A ratchet is a mechanical device that moves in one direction and cannot move backward. </a:t>
            </a:r>
          </a:p>
        </p:txBody>
      </p:sp>
      <p:sp>
        <p:nvSpPr>
          <p:cNvPr id="8" name="TextBox 7">
            <a:extLst>
              <a:ext uri="{FF2B5EF4-FFF2-40B4-BE49-F238E27FC236}">
                <a16:creationId xmlns:a16="http://schemas.microsoft.com/office/drawing/2014/main" id="{93B03818-F6F6-1E95-2FCB-198FE1C0854D}"/>
              </a:ext>
            </a:extLst>
          </p:cNvPr>
          <p:cNvSpPr txBox="1"/>
          <p:nvPr/>
        </p:nvSpPr>
        <p:spPr>
          <a:xfrm>
            <a:off x="429014" y="3538212"/>
            <a:ext cx="9316233" cy="1077218"/>
          </a:xfrm>
          <a:prstGeom prst="rect">
            <a:avLst/>
          </a:prstGeom>
          <a:noFill/>
        </p:spPr>
        <p:txBody>
          <a:bodyPr wrap="square">
            <a:spAutoFit/>
          </a:bodyPr>
          <a:lstStyle/>
          <a:p>
            <a:r>
              <a:rPr lang="en-US" sz="3200" dirty="0">
                <a:effectLst/>
                <a:latin typeface="Chalk Board" panose="02000500000000000000" pitchFamily="2" charset="0"/>
              </a:rPr>
              <a:t>Example of cryptographic ratchet:</a:t>
            </a:r>
            <a:br>
              <a:rPr lang="en-US" sz="3200" dirty="0">
                <a:effectLst/>
                <a:latin typeface="Chalk Board" panose="02000500000000000000" pitchFamily="2" charset="0"/>
              </a:rPr>
            </a:br>
            <a:r>
              <a:rPr lang="en-US" sz="3200" dirty="0">
                <a:effectLst/>
                <a:latin typeface="Chalk Board" panose="02000500000000000000" pitchFamily="2" charset="0"/>
              </a:rPr>
              <a:t>K1 →K2 =H(K1)→K3 =H(K2)→... (1) </a:t>
            </a:r>
          </a:p>
        </p:txBody>
      </p:sp>
      <p:sp>
        <p:nvSpPr>
          <p:cNvPr id="10" name="TextBox 9">
            <a:extLst>
              <a:ext uri="{FF2B5EF4-FFF2-40B4-BE49-F238E27FC236}">
                <a16:creationId xmlns:a16="http://schemas.microsoft.com/office/drawing/2014/main" id="{F061E200-17B2-C462-B77C-8AC2EE5AC309}"/>
              </a:ext>
            </a:extLst>
          </p:cNvPr>
          <p:cNvSpPr txBox="1"/>
          <p:nvPr/>
        </p:nvSpPr>
        <p:spPr>
          <a:xfrm>
            <a:off x="429015" y="4967681"/>
            <a:ext cx="11307873" cy="584775"/>
          </a:xfrm>
          <a:prstGeom prst="rect">
            <a:avLst/>
          </a:prstGeom>
          <a:noFill/>
        </p:spPr>
        <p:txBody>
          <a:bodyPr wrap="square">
            <a:spAutoFit/>
          </a:bodyPr>
          <a:lstStyle/>
          <a:p>
            <a:r>
              <a:rPr lang="en-US" sz="3200" dirty="0">
                <a:effectLst/>
                <a:latin typeface="Chalk Board" panose="02000500000000000000" pitchFamily="2" charset="0"/>
              </a:rPr>
              <a:t>We want something that provides both forward secrecy and post-compromise security. </a:t>
            </a:r>
          </a:p>
        </p:txBody>
      </p:sp>
    </p:spTree>
    <p:extLst>
      <p:ext uri="{BB962C8B-B14F-4D97-AF65-F5344CB8AC3E}">
        <p14:creationId xmlns:p14="http://schemas.microsoft.com/office/powerpoint/2010/main" val="419585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82FBA9-D420-4F35-1D43-35DEEED7A538}"/>
              </a:ext>
            </a:extLst>
          </p:cNvPr>
          <p:cNvPicPr>
            <a:picLocks noChangeAspect="1"/>
          </p:cNvPicPr>
          <p:nvPr/>
        </p:nvPicPr>
        <p:blipFill>
          <a:blip r:embed="rId2"/>
          <a:stretch>
            <a:fillRect/>
          </a:stretch>
        </p:blipFill>
        <p:spPr>
          <a:xfrm>
            <a:off x="0" y="1554481"/>
            <a:ext cx="10031011" cy="4701810"/>
          </a:xfrm>
          <a:prstGeom prst="rect">
            <a:avLst/>
          </a:prstGeom>
        </p:spPr>
      </p:pic>
      <p:sp>
        <p:nvSpPr>
          <p:cNvPr id="4" name="TextBox 3">
            <a:extLst>
              <a:ext uri="{FF2B5EF4-FFF2-40B4-BE49-F238E27FC236}">
                <a16:creationId xmlns:a16="http://schemas.microsoft.com/office/drawing/2014/main" id="{84D52FB4-3CA7-EB19-2A58-CCC6F891F76E}"/>
              </a:ext>
            </a:extLst>
          </p:cNvPr>
          <p:cNvSpPr txBox="1"/>
          <p:nvPr/>
        </p:nvSpPr>
        <p:spPr>
          <a:xfrm>
            <a:off x="7341332" y="6256290"/>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
        <p:nvSpPr>
          <p:cNvPr id="5" name="Title 1">
            <a:extLst>
              <a:ext uri="{FF2B5EF4-FFF2-40B4-BE49-F238E27FC236}">
                <a16:creationId xmlns:a16="http://schemas.microsoft.com/office/drawing/2014/main" id="{359DDED2-DB57-86F1-691A-8B090B90D07E}"/>
              </a:ext>
            </a:extLst>
          </p:cNvPr>
          <p:cNvSpPr>
            <a:spLocks noGrp="1"/>
          </p:cNvSpPr>
          <p:nvPr>
            <p:ph type="title"/>
          </p:nvPr>
        </p:nvSpPr>
        <p:spPr>
          <a:xfrm>
            <a:off x="838200" y="365125"/>
            <a:ext cx="10515600" cy="1325563"/>
          </a:xfrm>
        </p:spPr>
        <p:txBody>
          <a:bodyPr>
            <a:normAutofit/>
          </a:bodyPr>
          <a:lstStyle/>
          <a:p>
            <a:r>
              <a:rPr lang="en-US" sz="6600" dirty="0">
                <a:latin typeface="Chalk Board" panose="02000500000000000000" pitchFamily="2" charset="0"/>
              </a:rPr>
              <a:t>Recall DH Key Exchange</a:t>
            </a:r>
          </a:p>
        </p:txBody>
      </p:sp>
    </p:spTree>
    <p:extLst>
      <p:ext uri="{BB962C8B-B14F-4D97-AF65-F5344CB8AC3E}">
        <p14:creationId xmlns:p14="http://schemas.microsoft.com/office/powerpoint/2010/main" val="36849707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D7E392-21B0-FC16-1714-DA7AC7892B6E}"/>
              </a:ext>
            </a:extLst>
          </p:cNvPr>
          <p:cNvPicPr>
            <a:picLocks noChangeAspect="1"/>
          </p:cNvPicPr>
          <p:nvPr/>
        </p:nvPicPr>
        <p:blipFill>
          <a:blip r:embed="rId2"/>
          <a:stretch>
            <a:fillRect/>
          </a:stretch>
        </p:blipFill>
        <p:spPr>
          <a:xfrm>
            <a:off x="318369" y="1215025"/>
            <a:ext cx="11213681" cy="3982428"/>
          </a:xfrm>
          <a:prstGeom prst="rect">
            <a:avLst/>
          </a:prstGeom>
        </p:spPr>
      </p:pic>
      <p:sp>
        <p:nvSpPr>
          <p:cNvPr id="5" name="TextBox 4">
            <a:extLst>
              <a:ext uri="{FF2B5EF4-FFF2-40B4-BE49-F238E27FC236}">
                <a16:creationId xmlns:a16="http://schemas.microsoft.com/office/drawing/2014/main" id="{9068DCDF-1760-EAD4-65A3-D6B03C51E8D3}"/>
              </a:ext>
            </a:extLst>
          </p:cNvPr>
          <p:cNvSpPr txBox="1"/>
          <p:nvPr/>
        </p:nvSpPr>
        <p:spPr>
          <a:xfrm>
            <a:off x="7443795" y="5935653"/>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7405473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AA3FA-5674-D6FB-30F7-14910A36326A}"/>
              </a:ext>
            </a:extLst>
          </p:cNvPr>
          <p:cNvPicPr>
            <a:picLocks noChangeAspect="1"/>
          </p:cNvPicPr>
          <p:nvPr/>
        </p:nvPicPr>
        <p:blipFill>
          <a:blip r:embed="rId2"/>
          <a:stretch>
            <a:fillRect/>
          </a:stretch>
        </p:blipFill>
        <p:spPr>
          <a:xfrm>
            <a:off x="252983" y="1097281"/>
            <a:ext cx="10337463" cy="4994086"/>
          </a:xfrm>
          <a:prstGeom prst="rect">
            <a:avLst/>
          </a:prstGeom>
        </p:spPr>
      </p:pic>
      <p:sp>
        <p:nvSpPr>
          <p:cNvPr id="4" name="TextBox 3">
            <a:extLst>
              <a:ext uri="{FF2B5EF4-FFF2-40B4-BE49-F238E27FC236}">
                <a16:creationId xmlns:a16="http://schemas.microsoft.com/office/drawing/2014/main" id="{27B27BA7-E2CB-4CA6-27F6-4F967EA11FC1}"/>
              </a:ext>
            </a:extLst>
          </p:cNvPr>
          <p:cNvSpPr txBox="1"/>
          <p:nvPr/>
        </p:nvSpPr>
        <p:spPr>
          <a:xfrm>
            <a:off x="7907258" y="6273856"/>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4682703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70CFF-6204-273F-D6F2-C0B196F2ABB8}"/>
              </a:ext>
            </a:extLst>
          </p:cNvPr>
          <p:cNvPicPr>
            <a:picLocks noChangeAspect="1"/>
          </p:cNvPicPr>
          <p:nvPr/>
        </p:nvPicPr>
        <p:blipFill>
          <a:blip r:embed="rId2"/>
          <a:stretch>
            <a:fillRect/>
          </a:stretch>
        </p:blipFill>
        <p:spPr>
          <a:xfrm>
            <a:off x="844713" y="1081782"/>
            <a:ext cx="9821989" cy="4694435"/>
          </a:xfrm>
          <a:prstGeom prst="rect">
            <a:avLst/>
          </a:prstGeom>
        </p:spPr>
      </p:pic>
      <p:sp>
        <p:nvSpPr>
          <p:cNvPr id="4" name="TextBox 3">
            <a:extLst>
              <a:ext uri="{FF2B5EF4-FFF2-40B4-BE49-F238E27FC236}">
                <a16:creationId xmlns:a16="http://schemas.microsoft.com/office/drawing/2014/main" id="{0A0C169E-2420-A39E-5326-D163A58123B4}"/>
              </a:ext>
            </a:extLst>
          </p:cNvPr>
          <p:cNvSpPr txBox="1"/>
          <p:nvPr/>
        </p:nvSpPr>
        <p:spPr>
          <a:xfrm>
            <a:off x="5755707" y="5873023"/>
            <a:ext cx="3323089" cy="369332"/>
          </a:xfrm>
          <a:prstGeom prst="rect">
            <a:avLst/>
          </a:prstGeom>
          <a:noFill/>
        </p:spPr>
        <p:txBody>
          <a:bodyPr wrap="none" rtlCol="0">
            <a:spAutoFit/>
          </a:bodyPr>
          <a:lstStyle/>
          <a:p>
            <a:r>
              <a:rPr lang="en-US" dirty="0">
                <a:latin typeface="American Typewriter" panose="02090604020004020304" pitchFamily="18" charset="77"/>
              </a:rPr>
              <a:t>Picture drawn by Simon Oya</a:t>
            </a:r>
          </a:p>
        </p:txBody>
      </p:sp>
    </p:spTree>
    <p:extLst>
      <p:ext uri="{BB962C8B-B14F-4D97-AF65-F5344CB8AC3E}">
        <p14:creationId xmlns:p14="http://schemas.microsoft.com/office/powerpoint/2010/main" val="1680658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ECB3-2B69-A3FE-C931-2C1BD79CF8D1}"/>
              </a:ext>
            </a:extLst>
          </p:cNvPr>
          <p:cNvSpPr>
            <a:spLocks noGrp="1"/>
          </p:cNvSpPr>
          <p:nvPr>
            <p:ph type="title"/>
          </p:nvPr>
        </p:nvSpPr>
        <p:spPr/>
        <p:txBody>
          <a:bodyPr/>
          <a:lstStyle/>
          <a:p>
            <a:r>
              <a:rPr lang="en-US" sz="7200" dirty="0">
                <a:latin typeface="Chalk Board" panose="02000500000000000000" pitchFamily="2" charset="0"/>
              </a:rPr>
              <a:t>Summary</a:t>
            </a:r>
            <a:endParaRPr lang="en-US" dirty="0">
              <a:latin typeface="Chalk Board" panose="02000500000000000000" pitchFamily="2" charset="0"/>
            </a:endParaRPr>
          </a:p>
        </p:txBody>
      </p:sp>
      <p:sp>
        <p:nvSpPr>
          <p:cNvPr id="3" name="TextBox 2">
            <a:extLst>
              <a:ext uri="{FF2B5EF4-FFF2-40B4-BE49-F238E27FC236}">
                <a16:creationId xmlns:a16="http://schemas.microsoft.com/office/drawing/2014/main" id="{D9016548-A573-1159-FE6A-5D7D65AF2AAE}"/>
              </a:ext>
            </a:extLst>
          </p:cNvPr>
          <p:cNvSpPr txBox="1"/>
          <p:nvPr/>
        </p:nvSpPr>
        <p:spPr>
          <a:xfrm>
            <a:off x="318080" y="2021832"/>
            <a:ext cx="2810385" cy="646331"/>
          </a:xfrm>
          <a:prstGeom prst="rect">
            <a:avLst/>
          </a:prstGeom>
          <a:noFill/>
        </p:spPr>
        <p:txBody>
          <a:bodyPr wrap="none" rtlCol="0">
            <a:spAutoFit/>
          </a:bodyPr>
          <a:lstStyle/>
          <a:p>
            <a:r>
              <a:rPr lang="en-US" sz="3600" dirty="0">
                <a:solidFill>
                  <a:schemeClr val="accent2">
                    <a:lumMod val="75000"/>
                  </a:schemeClr>
                </a:solidFill>
                <a:latin typeface="Chalk Board" panose="02000500000000000000" pitchFamily="2" charset="0"/>
              </a:rPr>
              <a:t>Link Layer Security</a:t>
            </a:r>
          </a:p>
        </p:txBody>
      </p:sp>
      <p:sp>
        <p:nvSpPr>
          <p:cNvPr id="5" name="TextBox 4">
            <a:extLst>
              <a:ext uri="{FF2B5EF4-FFF2-40B4-BE49-F238E27FC236}">
                <a16:creationId xmlns:a16="http://schemas.microsoft.com/office/drawing/2014/main" id="{850C5E68-4B29-ABB7-4715-22D460E12569}"/>
              </a:ext>
            </a:extLst>
          </p:cNvPr>
          <p:cNvSpPr txBox="1"/>
          <p:nvPr/>
        </p:nvSpPr>
        <p:spPr>
          <a:xfrm>
            <a:off x="318080" y="3101551"/>
            <a:ext cx="3589444" cy="646331"/>
          </a:xfrm>
          <a:prstGeom prst="rect">
            <a:avLst/>
          </a:prstGeom>
          <a:noFill/>
        </p:spPr>
        <p:txBody>
          <a:bodyPr wrap="none" rtlCol="0">
            <a:spAutoFit/>
          </a:bodyPr>
          <a:lstStyle/>
          <a:p>
            <a:r>
              <a:rPr lang="en-US" sz="3600" dirty="0">
                <a:solidFill>
                  <a:schemeClr val="accent6">
                    <a:lumMod val="75000"/>
                  </a:schemeClr>
                </a:solidFill>
                <a:latin typeface="Chalk Board" panose="02000500000000000000" pitchFamily="2" charset="0"/>
              </a:rPr>
              <a:t>Transport Layer Security</a:t>
            </a:r>
          </a:p>
        </p:txBody>
      </p:sp>
      <p:sp>
        <p:nvSpPr>
          <p:cNvPr id="6" name="TextBox 5">
            <a:extLst>
              <a:ext uri="{FF2B5EF4-FFF2-40B4-BE49-F238E27FC236}">
                <a16:creationId xmlns:a16="http://schemas.microsoft.com/office/drawing/2014/main" id="{6F8CA26F-43CB-68E3-A753-5BB5675EB3B1}"/>
              </a:ext>
            </a:extLst>
          </p:cNvPr>
          <p:cNvSpPr txBox="1"/>
          <p:nvPr/>
        </p:nvSpPr>
        <p:spPr>
          <a:xfrm>
            <a:off x="318080" y="4347188"/>
            <a:ext cx="3430747" cy="646331"/>
          </a:xfrm>
          <a:prstGeom prst="rect">
            <a:avLst/>
          </a:prstGeom>
          <a:noFill/>
        </p:spPr>
        <p:txBody>
          <a:bodyPr wrap="none" rtlCol="0">
            <a:spAutoFit/>
          </a:bodyPr>
          <a:lstStyle/>
          <a:p>
            <a:r>
              <a:rPr lang="en-US" sz="3600" dirty="0">
                <a:solidFill>
                  <a:schemeClr val="tx2">
                    <a:lumMod val="75000"/>
                    <a:lumOff val="25000"/>
                  </a:schemeClr>
                </a:solidFill>
                <a:latin typeface="Chalk Board" panose="02000500000000000000" pitchFamily="2" charset="0"/>
              </a:rPr>
              <a:t>Network Layer Security</a:t>
            </a:r>
          </a:p>
        </p:txBody>
      </p:sp>
      <p:sp>
        <p:nvSpPr>
          <p:cNvPr id="7" name="TextBox 6">
            <a:extLst>
              <a:ext uri="{FF2B5EF4-FFF2-40B4-BE49-F238E27FC236}">
                <a16:creationId xmlns:a16="http://schemas.microsoft.com/office/drawing/2014/main" id="{FDB24883-65DF-F57F-1EB7-C1654565CC3C}"/>
              </a:ext>
            </a:extLst>
          </p:cNvPr>
          <p:cNvSpPr txBox="1"/>
          <p:nvPr/>
        </p:nvSpPr>
        <p:spPr>
          <a:xfrm>
            <a:off x="318080" y="5545801"/>
            <a:ext cx="3720890" cy="646331"/>
          </a:xfrm>
          <a:prstGeom prst="rect">
            <a:avLst/>
          </a:prstGeom>
          <a:noFill/>
        </p:spPr>
        <p:txBody>
          <a:bodyPr wrap="none" rtlCol="0">
            <a:spAutoFit/>
          </a:bodyPr>
          <a:lstStyle/>
          <a:p>
            <a:r>
              <a:rPr lang="en-US" sz="3600" dirty="0">
                <a:solidFill>
                  <a:srgbClr val="FF0000"/>
                </a:solidFill>
                <a:latin typeface="Chalk Board" panose="02000500000000000000" pitchFamily="2" charset="0"/>
              </a:rPr>
              <a:t>Application Layer Security</a:t>
            </a:r>
          </a:p>
        </p:txBody>
      </p:sp>
      <p:sp>
        <p:nvSpPr>
          <p:cNvPr id="8" name="TextBox 7">
            <a:extLst>
              <a:ext uri="{FF2B5EF4-FFF2-40B4-BE49-F238E27FC236}">
                <a16:creationId xmlns:a16="http://schemas.microsoft.com/office/drawing/2014/main" id="{C0270719-946D-A8EA-C25D-E03D5DFDC0CD}"/>
              </a:ext>
            </a:extLst>
          </p:cNvPr>
          <p:cNvSpPr txBox="1"/>
          <p:nvPr/>
        </p:nvSpPr>
        <p:spPr>
          <a:xfrm>
            <a:off x="4641647" y="2021832"/>
            <a:ext cx="853119" cy="646331"/>
          </a:xfrm>
          <a:prstGeom prst="rect">
            <a:avLst/>
          </a:prstGeom>
          <a:noFill/>
        </p:spPr>
        <p:txBody>
          <a:bodyPr wrap="none" rtlCol="0">
            <a:spAutoFit/>
          </a:bodyPr>
          <a:lstStyle/>
          <a:p>
            <a:r>
              <a:rPr lang="en-US" sz="3600" dirty="0">
                <a:solidFill>
                  <a:schemeClr val="accent2">
                    <a:lumMod val="75000"/>
                  </a:schemeClr>
                </a:solidFill>
                <a:latin typeface="Chalk Board" panose="02000500000000000000" pitchFamily="2" charset="0"/>
              </a:rPr>
              <a:t>WEP</a:t>
            </a:r>
          </a:p>
        </p:txBody>
      </p:sp>
      <p:sp>
        <p:nvSpPr>
          <p:cNvPr id="9" name="TextBox 8">
            <a:extLst>
              <a:ext uri="{FF2B5EF4-FFF2-40B4-BE49-F238E27FC236}">
                <a16:creationId xmlns:a16="http://schemas.microsoft.com/office/drawing/2014/main" id="{FBB9CACB-422F-F11B-D691-68AC297DF55E}"/>
              </a:ext>
            </a:extLst>
          </p:cNvPr>
          <p:cNvSpPr txBox="1"/>
          <p:nvPr/>
        </p:nvSpPr>
        <p:spPr>
          <a:xfrm>
            <a:off x="5695823" y="1981726"/>
            <a:ext cx="1112805" cy="646331"/>
          </a:xfrm>
          <a:prstGeom prst="rect">
            <a:avLst/>
          </a:prstGeom>
          <a:noFill/>
        </p:spPr>
        <p:txBody>
          <a:bodyPr wrap="none" rtlCol="0">
            <a:spAutoFit/>
          </a:bodyPr>
          <a:lstStyle/>
          <a:p>
            <a:r>
              <a:rPr lang="en-US" sz="3600" dirty="0">
                <a:solidFill>
                  <a:schemeClr val="accent2">
                    <a:lumMod val="75000"/>
                  </a:schemeClr>
                </a:solidFill>
                <a:latin typeface="Chalk Board" panose="02000500000000000000" pitchFamily="2" charset="0"/>
              </a:rPr>
              <a:t>WPA3</a:t>
            </a:r>
          </a:p>
        </p:txBody>
      </p:sp>
      <p:sp>
        <p:nvSpPr>
          <p:cNvPr id="10" name="TextBox 9">
            <a:extLst>
              <a:ext uri="{FF2B5EF4-FFF2-40B4-BE49-F238E27FC236}">
                <a16:creationId xmlns:a16="http://schemas.microsoft.com/office/drawing/2014/main" id="{2602A149-CE4D-E13A-02D4-8ED8776A1335}"/>
              </a:ext>
            </a:extLst>
          </p:cNvPr>
          <p:cNvSpPr txBox="1"/>
          <p:nvPr/>
        </p:nvSpPr>
        <p:spPr>
          <a:xfrm>
            <a:off x="4641647" y="3101552"/>
            <a:ext cx="665567" cy="646331"/>
          </a:xfrm>
          <a:prstGeom prst="rect">
            <a:avLst/>
          </a:prstGeom>
          <a:noFill/>
        </p:spPr>
        <p:txBody>
          <a:bodyPr wrap="none" rtlCol="0">
            <a:spAutoFit/>
          </a:bodyPr>
          <a:lstStyle/>
          <a:p>
            <a:r>
              <a:rPr lang="en-US" sz="3600" dirty="0">
                <a:solidFill>
                  <a:schemeClr val="accent6">
                    <a:lumMod val="75000"/>
                  </a:schemeClr>
                </a:solidFill>
                <a:latin typeface="Chalk Board" panose="02000500000000000000" pitchFamily="2" charset="0"/>
              </a:rPr>
              <a:t>TLS</a:t>
            </a:r>
          </a:p>
        </p:txBody>
      </p:sp>
      <p:sp>
        <p:nvSpPr>
          <p:cNvPr id="11" name="TextBox 10">
            <a:extLst>
              <a:ext uri="{FF2B5EF4-FFF2-40B4-BE49-F238E27FC236}">
                <a16:creationId xmlns:a16="http://schemas.microsoft.com/office/drawing/2014/main" id="{9C096587-67B1-78D1-4E5A-1079CEE1483D}"/>
              </a:ext>
            </a:extLst>
          </p:cNvPr>
          <p:cNvSpPr txBox="1"/>
          <p:nvPr/>
        </p:nvSpPr>
        <p:spPr>
          <a:xfrm>
            <a:off x="5729105" y="3101551"/>
            <a:ext cx="697627" cy="646331"/>
          </a:xfrm>
          <a:prstGeom prst="rect">
            <a:avLst/>
          </a:prstGeom>
          <a:noFill/>
        </p:spPr>
        <p:txBody>
          <a:bodyPr wrap="none" rtlCol="0">
            <a:spAutoFit/>
          </a:bodyPr>
          <a:lstStyle/>
          <a:p>
            <a:r>
              <a:rPr lang="en-US" sz="3600" dirty="0">
                <a:solidFill>
                  <a:schemeClr val="accent6">
                    <a:lumMod val="75000"/>
                  </a:schemeClr>
                </a:solidFill>
                <a:latin typeface="Chalk Board" panose="02000500000000000000" pitchFamily="2" charset="0"/>
              </a:rPr>
              <a:t>TOR</a:t>
            </a:r>
          </a:p>
        </p:txBody>
      </p:sp>
      <p:sp>
        <p:nvSpPr>
          <p:cNvPr id="12" name="TextBox 11">
            <a:extLst>
              <a:ext uri="{FF2B5EF4-FFF2-40B4-BE49-F238E27FC236}">
                <a16:creationId xmlns:a16="http://schemas.microsoft.com/office/drawing/2014/main" id="{F7223D49-52DE-A4B9-F7EC-3BAD835BE37D}"/>
              </a:ext>
            </a:extLst>
          </p:cNvPr>
          <p:cNvSpPr txBox="1"/>
          <p:nvPr/>
        </p:nvSpPr>
        <p:spPr>
          <a:xfrm>
            <a:off x="4609587" y="4347188"/>
            <a:ext cx="885179" cy="646331"/>
          </a:xfrm>
          <a:prstGeom prst="rect">
            <a:avLst/>
          </a:prstGeom>
          <a:noFill/>
        </p:spPr>
        <p:txBody>
          <a:bodyPr wrap="none" rtlCol="0">
            <a:spAutoFit/>
          </a:bodyPr>
          <a:lstStyle/>
          <a:p>
            <a:r>
              <a:rPr lang="en-US" sz="3600" dirty="0">
                <a:solidFill>
                  <a:schemeClr val="tx2">
                    <a:lumMod val="75000"/>
                    <a:lumOff val="25000"/>
                  </a:schemeClr>
                </a:solidFill>
                <a:latin typeface="Chalk Board" panose="02000500000000000000" pitchFamily="2" charset="0"/>
              </a:rPr>
              <a:t>IPSec</a:t>
            </a:r>
          </a:p>
        </p:txBody>
      </p:sp>
      <p:sp>
        <p:nvSpPr>
          <p:cNvPr id="13" name="TextBox 12">
            <a:extLst>
              <a:ext uri="{FF2B5EF4-FFF2-40B4-BE49-F238E27FC236}">
                <a16:creationId xmlns:a16="http://schemas.microsoft.com/office/drawing/2014/main" id="{FAB26BC5-17DE-59B3-DCB0-851F7487F11A}"/>
              </a:ext>
            </a:extLst>
          </p:cNvPr>
          <p:cNvSpPr txBox="1"/>
          <p:nvPr/>
        </p:nvSpPr>
        <p:spPr>
          <a:xfrm>
            <a:off x="5697045" y="4369425"/>
            <a:ext cx="760144" cy="646331"/>
          </a:xfrm>
          <a:prstGeom prst="rect">
            <a:avLst/>
          </a:prstGeom>
          <a:noFill/>
        </p:spPr>
        <p:txBody>
          <a:bodyPr wrap="none" rtlCol="0">
            <a:spAutoFit/>
          </a:bodyPr>
          <a:lstStyle/>
          <a:p>
            <a:r>
              <a:rPr lang="en-US" sz="3600" dirty="0">
                <a:solidFill>
                  <a:schemeClr val="tx2">
                    <a:lumMod val="75000"/>
                    <a:lumOff val="25000"/>
                  </a:schemeClr>
                </a:solidFill>
                <a:latin typeface="Chalk Board" panose="02000500000000000000" pitchFamily="2" charset="0"/>
              </a:rPr>
              <a:t>VPN</a:t>
            </a:r>
          </a:p>
        </p:txBody>
      </p:sp>
      <p:sp>
        <p:nvSpPr>
          <p:cNvPr id="14" name="TextBox 13">
            <a:extLst>
              <a:ext uri="{FF2B5EF4-FFF2-40B4-BE49-F238E27FC236}">
                <a16:creationId xmlns:a16="http://schemas.microsoft.com/office/drawing/2014/main" id="{C8DF4D0F-6759-BD92-D52C-7A86CC5A1AB3}"/>
              </a:ext>
            </a:extLst>
          </p:cNvPr>
          <p:cNvSpPr txBox="1"/>
          <p:nvPr/>
        </p:nvSpPr>
        <p:spPr>
          <a:xfrm>
            <a:off x="4625616" y="5523645"/>
            <a:ext cx="708848" cy="646331"/>
          </a:xfrm>
          <a:prstGeom prst="rect">
            <a:avLst/>
          </a:prstGeom>
          <a:noFill/>
        </p:spPr>
        <p:txBody>
          <a:bodyPr wrap="none" rtlCol="0">
            <a:spAutoFit/>
          </a:bodyPr>
          <a:lstStyle/>
          <a:p>
            <a:r>
              <a:rPr lang="en-US" sz="3600" dirty="0">
                <a:solidFill>
                  <a:srgbClr val="FF0000"/>
                </a:solidFill>
                <a:latin typeface="Chalk Board" panose="02000500000000000000" pitchFamily="2" charset="0"/>
              </a:rPr>
              <a:t>SSH</a:t>
            </a:r>
          </a:p>
        </p:txBody>
      </p:sp>
      <p:sp>
        <p:nvSpPr>
          <p:cNvPr id="15" name="TextBox 14">
            <a:extLst>
              <a:ext uri="{FF2B5EF4-FFF2-40B4-BE49-F238E27FC236}">
                <a16:creationId xmlns:a16="http://schemas.microsoft.com/office/drawing/2014/main" id="{11E1074F-EE1A-980F-109A-87F77DF32BC5}"/>
              </a:ext>
            </a:extLst>
          </p:cNvPr>
          <p:cNvSpPr txBox="1"/>
          <p:nvPr/>
        </p:nvSpPr>
        <p:spPr>
          <a:xfrm>
            <a:off x="5727502" y="5523643"/>
            <a:ext cx="699230" cy="646331"/>
          </a:xfrm>
          <a:prstGeom prst="rect">
            <a:avLst/>
          </a:prstGeom>
          <a:noFill/>
        </p:spPr>
        <p:txBody>
          <a:bodyPr wrap="none" rtlCol="0">
            <a:spAutoFit/>
          </a:bodyPr>
          <a:lstStyle/>
          <a:p>
            <a:r>
              <a:rPr lang="en-US" sz="3600" dirty="0">
                <a:solidFill>
                  <a:srgbClr val="FF0000"/>
                </a:solidFill>
                <a:latin typeface="Chalk Board" panose="02000500000000000000" pitchFamily="2" charset="0"/>
              </a:rPr>
              <a:t>PGP</a:t>
            </a:r>
          </a:p>
        </p:txBody>
      </p:sp>
      <p:sp>
        <p:nvSpPr>
          <p:cNvPr id="16" name="TextBox 15">
            <a:extLst>
              <a:ext uri="{FF2B5EF4-FFF2-40B4-BE49-F238E27FC236}">
                <a16:creationId xmlns:a16="http://schemas.microsoft.com/office/drawing/2014/main" id="{5D657243-6BAD-9F1C-54F1-9BFD1E626DC6}"/>
              </a:ext>
            </a:extLst>
          </p:cNvPr>
          <p:cNvSpPr txBox="1"/>
          <p:nvPr/>
        </p:nvSpPr>
        <p:spPr>
          <a:xfrm>
            <a:off x="6753364" y="5523642"/>
            <a:ext cx="697627" cy="646331"/>
          </a:xfrm>
          <a:prstGeom prst="rect">
            <a:avLst/>
          </a:prstGeom>
          <a:noFill/>
        </p:spPr>
        <p:txBody>
          <a:bodyPr wrap="none" rtlCol="0">
            <a:spAutoFit/>
          </a:bodyPr>
          <a:lstStyle/>
          <a:p>
            <a:r>
              <a:rPr lang="en-US" sz="3600" dirty="0">
                <a:solidFill>
                  <a:srgbClr val="FF0000"/>
                </a:solidFill>
                <a:latin typeface="Chalk Board" panose="02000500000000000000" pitchFamily="2" charset="0"/>
              </a:rPr>
              <a:t>OTR</a:t>
            </a:r>
          </a:p>
        </p:txBody>
      </p:sp>
    </p:spTree>
    <p:extLst>
      <p:ext uri="{BB962C8B-B14F-4D97-AF65-F5344CB8AC3E}">
        <p14:creationId xmlns:p14="http://schemas.microsoft.com/office/powerpoint/2010/main" val="3741768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5A4D2A-8307-3B08-0B0F-0FD1D69ABB2B}"/>
              </a:ext>
            </a:extLst>
          </p:cNvPr>
          <p:cNvSpPr txBox="1"/>
          <p:nvPr/>
        </p:nvSpPr>
        <p:spPr>
          <a:xfrm>
            <a:off x="614637" y="1382652"/>
            <a:ext cx="11272563" cy="1754326"/>
          </a:xfrm>
          <a:prstGeom prst="rect">
            <a:avLst/>
          </a:prstGeom>
          <a:noFill/>
        </p:spPr>
        <p:txBody>
          <a:bodyPr wrap="square">
            <a:spAutoFit/>
          </a:bodyPr>
          <a:lstStyle/>
          <a:p>
            <a:r>
              <a:rPr lang="en-US" sz="5400" dirty="0">
                <a:latin typeface="Chalk Board" panose="02000500000000000000" pitchFamily="2" charset="0"/>
              </a:rPr>
              <a:t> If your boss stores your salary (in binary) encrypted using OTP what can you do with the cipher text?</a:t>
            </a:r>
          </a:p>
        </p:txBody>
      </p:sp>
      <p:sp>
        <p:nvSpPr>
          <p:cNvPr id="4" name="TextBox 3">
            <a:extLst>
              <a:ext uri="{FF2B5EF4-FFF2-40B4-BE49-F238E27FC236}">
                <a16:creationId xmlns:a16="http://schemas.microsoft.com/office/drawing/2014/main" id="{89693AB9-3CE0-A8F0-17EE-BC77B73E07AA}"/>
              </a:ext>
            </a:extLst>
          </p:cNvPr>
          <p:cNvSpPr txBox="1"/>
          <p:nvPr/>
        </p:nvSpPr>
        <p:spPr>
          <a:xfrm>
            <a:off x="1012202" y="4630235"/>
            <a:ext cx="8033067" cy="646331"/>
          </a:xfrm>
          <a:prstGeom prst="rect">
            <a:avLst/>
          </a:prstGeom>
          <a:noFill/>
        </p:spPr>
        <p:txBody>
          <a:bodyPr wrap="square">
            <a:spAutoFit/>
          </a:bodyPr>
          <a:lstStyle/>
          <a:p>
            <a:r>
              <a:rPr lang="en-US" sz="3600" dirty="0">
                <a:latin typeface="Chalk Board" panose="02000500000000000000" pitchFamily="2" charset="0"/>
              </a:rPr>
              <a:t>You can XOR a “1000000 …. “. This flips the most significant </a:t>
            </a:r>
          </a:p>
        </p:txBody>
      </p:sp>
    </p:spTree>
    <p:custDataLst>
      <p:tags r:id="rId1"/>
    </p:custDataLst>
    <p:extLst>
      <p:ext uri="{BB962C8B-B14F-4D97-AF65-F5344CB8AC3E}">
        <p14:creationId xmlns:p14="http://schemas.microsoft.com/office/powerpoint/2010/main" val="394406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89">
        <p159:morph option="byObject"/>
      </p:transition>
    </mc:Choice>
    <mc:Fallback xmlns="">
      <p:transition spd="slow" advTm="64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A295-7B43-3827-B815-82066730B442}"/>
              </a:ext>
            </a:extLst>
          </p:cNvPr>
          <p:cNvSpPr>
            <a:spLocks noGrp="1"/>
          </p:cNvSpPr>
          <p:nvPr>
            <p:ph type="title"/>
          </p:nvPr>
        </p:nvSpPr>
        <p:spPr/>
        <p:txBody>
          <a:bodyPr/>
          <a:lstStyle/>
          <a:p>
            <a:r>
              <a:rPr lang="en-US" dirty="0">
                <a:latin typeface="Chalk Board" panose="02000500000000000000" pitchFamily="2" charset="0"/>
              </a:rPr>
              <a:t>Problems with One-Time Pads</a:t>
            </a:r>
          </a:p>
        </p:txBody>
      </p:sp>
      <p:sp>
        <p:nvSpPr>
          <p:cNvPr id="3" name="TextBox 2">
            <a:extLst>
              <a:ext uri="{FF2B5EF4-FFF2-40B4-BE49-F238E27FC236}">
                <a16:creationId xmlns:a16="http://schemas.microsoft.com/office/drawing/2014/main" id="{F29B357C-E61C-14C7-25F9-FCF7D9E54CCE}"/>
              </a:ext>
            </a:extLst>
          </p:cNvPr>
          <p:cNvSpPr txBox="1"/>
          <p:nvPr/>
        </p:nvSpPr>
        <p:spPr>
          <a:xfrm>
            <a:off x="1713674" y="2133282"/>
            <a:ext cx="6094476" cy="769441"/>
          </a:xfrm>
          <a:prstGeom prst="rect">
            <a:avLst/>
          </a:prstGeom>
          <a:noFill/>
        </p:spPr>
        <p:txBody>
          <a:bodyPr wrap="square">
            <a:spAutoFit/>
          </a:bodyPr>
          <a:lstStyle/>
          <a:p>
            <a:r>
              <a:rPr lang="en-US" sz="4400" dirty="0">
                <a:latin typeface="Chalk Board" panose="02000500000000000000" pitchFamily="2" charset="0"/>
              </a:rPr>
              <a:t>The key must be truly random.</a:t>
            </a:r>
          </a:p>
        </p:txBody>
      </p:sp>
      <p:sp>
        <p:nvSpPr>
          <p:cNvPr id="4" name="TextBox 3">
            <a:extLst>
              <a:ext uri="{FF2B5EF4-FFF2-40B4-BE49-F238E27FC236}">
                <a16:creationId xmlns:a16="http://schemas.microsoft.com/office/drawing/2014/main" id="{93136D38-02FE-D9E6-70F8-3943C7B43CBD}"/>
              </a:ext>
            </a:extLst>
          </p:cNvPr>
          <p:cNvSpPr txBox="1"/>
          <p:nvPr/>
        </p:nvSpPr>
        <p:spPr>
          <a:xfrm>
            <a:off x="1733422" y="3185837"/>
            <a:ext cx="10450132" cy="769441"/>
          </a:xfrm>
          <a:prstGeom prst="rect">
            <a:avLst/>
          </a:prstGeom>
          <a:noFill/>
        </p:spPr>
        <p:txBody>
          <a:bodyPr wrap="square">
            <a:spAutoFit/>
          </a:bodyPr>
          <a:lstStyle/>
          <a:p>
            <a:r>
              <a:rPr lang="en-US" sz="4400" dirty="0">
                <a:latin typeface="Chalk Board" panose="02000500000000000000" pitchFamily="2" charset="0"/>
              </a:rPr>
              <a:t>Another problem is that key should be size of the message.</a:t>
            </a:r>
          </a:p>
        </p:txBody>
      </p:sp>
      <p:sp>
        <p:nvSpPr>
          <p:cNvPr id="5" name="TextBox 4">
            <a:extLst>
              <a:ext uri="{FF2B5EF4-FFF2-40B4-BE49-F238E27FC236}">
                <a16:creationId xmlns:a16="http://schemas.microsoft.com/office/drawing/2014/main" id="{19CB9E1A-273C-5ADF-AF78-2BC0823DA564}"/>
              </a:ext>
            </a:extLst>
          </p:cNvPr>
          <p:cNvSpPr txBox="1"/>
          <p:nvPr/>
        </p:nvSpPr>
        <p:spPr>
          <a:xfrm>
            <a:off x="1758454" y="4274968"/>
            <a:ext cx="7239000" cy="1446550"/>
          </a:xfrm>
          <a:prstGeom prst="rect">
            <a:avLst/>
          </a:prstGeom>
          <a:noFill/>
        </p:spPr>
        <p:txBody>
          <a:bodyPr wrap="square">
            <a:spAutoFit/>
          </a:bodyPr>
          <a:lstStyle/>
          <a:p>
            <a:r>
              <a:rPr lang="en-US" sz="4400" dirty="0">
                <a:latin typeface="Chalk Board" panose="02000500000000000000" pitchFamily="2" charset="0"/>
              </a:rPr>
              <a:t>The key must not be used more than once. </a:t>
            </a:r>
          </a:p>
          <a:p>
            <a:r>
              <a:rPr lang="en-US" sz="4400" dirty="0">
                <a:latin typeface="Chalk Board" panose="02000500000000000000" pitchFamily="2" charset="0"/>
              </a:rPr>
              <a:t>Two Time Pads do not work.</a:t>
            </a:r>
          </a:p>
        </p:txBody>
      </p:sp>
      <p:pic>
        <p:nvPicPr>
          <p:cNvPr id="6" name="Graphic 5" descr="Angry face outline with solid fill">
            <a:extLst>
              <a:ext uri="{FF2B5EF4-FFF2-40B4-BE49-F238E27FC236}">
                <a16:creationId xmlns:a16="http://schemas.microsoft.com/office/drawing/2014/main" id="{1AF4699F-8525-D680-ABF0-C0270B0146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2" y="2025218"/>
            <a:ext cx="769442" cy="769442"/>
          </a:xfrm>
          <a:prstGeom prst="rect">
            <a:avLst/>
          </a:prstGeom>
        </p:spPr>
      </p:pic>
      <p:pic>
        <p:nvPicPr>
          <p:cNvPr id="7" name="Graphic 6" descr="Angry face outline with solid fill">
            <a:extLst>
              <a:ext uri="{FF2B5EF4-FFF2-40B4-BE49-F238E27FC236}">
                <a16:creationId xmlns:a16="http://schemas.microsoft.com/office/drawing/2014/main" id="{124C0EA6-13E6-D8E7-B844-C97131BE0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2" y="3139757"/>
            <a:ext cx="769442" cy="769442"/>
          </a:xfrm>
          <a:prstGeom prst="rect">
            <a:avLst/>
          </a:prstGeom>
        </p:spPr>
      </p:pic>
      <p:pic>
        <p:nvPicPr>
          <p:cNvPr id="8" name="Graphic 7" descr="Angry face outline with solid fill">
            <a:extLst>
              <a:ext uri="{FF2B5EF4-FFF2-40B4-BE49-F238E27FC236}">
                <a16:creationId xmlns:a16="http://schemas.microsoft.com/office/drawing/2014/main" id="{DA5D3ECD-BD0A-4A16-92AD-B0D7130808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2" y="4408439"/>
            <a:ext cx="769442" cy="769442"/>
          </a:xfrm>
          <a:prstGeom prst="rect">
            <a:avLst/>
          </a:prstGeom>
        </p:spPr>
      </p:pic>
    </p:spTree>
    <p:custDataLst>
      <p:tags r:id="rId1"/>
    </p:custDataLst>
    <p:extLst>
      <p:ext uri="{BB962C8B-B14F-4D97-AF65-F5344CB8AC3E}">
        <p14:creationId xmlns:p14="http://schemas.microsoft.com/office/powerpoint/2010/main" val="2108018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2163">
        <p159:morph option="byObject"/>
      </p:transition>
    </mc:Choice>
    <mc:Fallback xmlns="">
      <p:transition spd="slow" advTm="321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2A34C7-A2BC-D3B3-F05A-1A7A29C8190F}"/>
              </a:ext>
            </a:extLst>
          </p:cNvPr>
          <p:cNvSpPr txBox="1"/>
          <p:nvPr/>
        </p:nvSpPr>
        <p:spPr>
          <a:xfrm>
            <a:off x="781877" y="1027446"/>
            <a:ext cx="5267789" cy="1015663"/>
          </a:xfrm>
          <a:prstGeom prst="rect">
            <a:avLst/>
          </a:prstGeom>
          <a:noFill/>
        </p:spPr>
        <p:txBody>
          <a:bodyPr wrap="none" rtlCol="0">
            <a:spAutoFit/>
          </a:bodyPr>
          <a:lstStyle/>
          <a:p>
            <a:r>
              <a:rPr lang="en-US" sz="6000" dirty="0">
                <a:latin typeface="Chalk Board" panose="02000500000000000000" pitchFamily="2" charset="0"/>
              </a:rPr>
              <a:t>Basics of Cryptography</a:t>
            </a:r>
          </a:p>
        </p:txBody>
      </p:sp>
      <p:sp>
        <p:nvSpPr>
          <p:cNvPr id="6" name="TextBox 5">
            <a:extLst>
              <a:ext uri="{FF2B5EF4-FFF2-40B4-BE49-F238E27FC236}">
                <a16:creationId xmlns:a16="http://schemas.microsoft.com/office/drawing/2014/main" id="{EDB8D70B-B527-83F7-5E05-AC6BA2EC35F8}"/>
              </a:ext>
            </a:extLst>
          </p:cNvPr>
          <p:cNvSpPr txBox="1"/>
          <p:nvPr/>
        </p:nvSpPr>
        <p:spPr>
          <a:xfrm>
            <a:off x="781877" y="2075524"/>
            <a:ext cx="4560864" cy="1015663"/>
          </a:xfrm>
          <a:prstGeom prst="rect">
            <a:avLst/>
          </a:prstGeom>
          <a:noFill/>
        </p:spPr>
        <p:txBody>
          <a:bodyPr wrap="none" rtlCol="0">
            <a:spAutoFit/>
          </a:bodyPr>
          <a:lstStyle/>
          <a:p>
            <a:r>
              <a:rPr lang="en-US" sz="6000" dirty="0">
                <a:latin typeface="Chalk Board" panose="02000500000000000000" pitchFamily="2" charset="0"/>
              </a:rPr>
              <a:t>Link Layer Security</a:t>
            </a:r>
          </a:p>
        </p:txBody>
      </p:sp>
      <p:sp>
        <p:nvSpPr>
          <p:cNvPr id="7" name="TextBox 6">
            <a:extLst>
              <a:ext uri="{FF2B5EF4-FFF2-40B4-BE49-F238E27FC236}">
                <a16:creationId xmlns:a16="http://schemas.microsoft.com/office/drawing/2014/main" id="{DBA84A80-233F-DBBF-CA65-614A79AA0E11}"/>
              </a:ext>
            </a:extLst>
          </p:cNvPr>
          <p:cNvSpPr txBox="1"/>
          <p:nvPr/>
        </p:nvSpPr>
        <p:spPr>
          <a:xfrm>
            <a:off x="781877" y="3161705"/>
            <a:ext cx="5591595" cy="1015663"/>
          </a:xfrm>
          <a:prstGeom prst="rect">
            <a:avLst/>
          </a:prstGeom>
          <a:noFill/>
        </p:spPr>
        <p:txBody>
          <a:bodyPr wrap="none" rtlCol="0">
            <a:spAutoFit/>
          </a:bodyPr>
          <a:lstStyle/>
          <a:p>
            <a:r>
              <a:rPr lang="en-US" sz="6000" dirty="0">
                <a:latin typeface="Chalk Board" panose="02000500000000000000" pitchFamily="2" charset="0"/>
              </a:rPr>
              <a:t>Network Layer Security</a:t>
            </a:r>
          </a:p>
        </p:txBody>
      </p:sp>
      <p:sp>
        <p:nvSpPr>
          <p:cNvPr id="8" name="TextBox 7">
            <a:extLst>
              <a:ext uri="{FF2B5EF4-FFF2-40B4-BE49-F238E27FC236}">
                <a16:creationId xmlns:a16="http://schemas.microsoft.com/office/drawing/2014/main" id="{49252EA2-A15C-92CD-69E2-AC19E8DC8C80}"/>
              </a:ext>
            </a:extLst>
          </p:cNvPr>
          <p:cNvSpPr txBox="1"/>
          <p:nvPr/>
        </p:nvSpPr>
        <p:spPr>
          <a:xfrm>
            <a:off x="672873" y="4223350"/>
            <a:ext cx="5857694" cy="1015663"/>
          </a:xfrm>
          <a:prstGeom prst="rect">
            <a:avLst/>
          </a:prstGeom>
          <a:noFill/>
        </p:spPr>
        <p:txBody>
          <a:bodyPr wrap="none" rtlCol="0">
            <a:spAutoFit/>
          </a:bodyPr>
          <a:lstStyle/>
          <a:p>
            <a:r>
              <a:rPr lang="en-US" sz="6000" dirty="0">
                <a:latin typeface="Chalk Board" panose="02000500000000000000" pitchFamily="2" charset="0"/>
              </a:rPr>
              <a:t>Transport Layer Security</a:t>
            </a:r>
          </a:p>
        </p:txBody>
      </p:sp>
      <p:sp>
        <p:nvSpPr>
          <p:cNvPr id="9" name="TextBox 8">
            <a:extLst>
              <a:ext uri="{FF2B5EF4-FFF2-40B4-BE49-F238E27FC236}">
                <a16:creationId xmlns:a16="http://schemas.microsoft.com/office/drawing/2014/main" id="{30F03A2F-02E9-7E73-6943-FAF799FD087C}"/>
              </a:ext>
            </a:extLst>
          </p:cNvPr>
          <p:cNvSpPr txBox="1"/>
          <p:nvPr/>
        </p:nvSpPr>
        <p:spPr>
          <a:xfrm>
            <a:off x="672873" y="5203678"/>
            <a:ext cx="6075702" cy="1015663"/>
          </a:xfrm>
          <a:prstGeom prst="rect">
            <a:avLst/>
          </a:prstGeom>
          <a:noFill/>
        </p:spPr>
        <p:txBody>
          <a:bodyPr wrap="none" rtlCol="0">
            <a:spAutoFit/>
          </a:bodyPr>
          <a:lstStyle/>
          <a:p>
            <a:r>
              <a:rPr lang="en-US" sz="6000" dirty="0">
                <a:latin typeface="Chalk Board" panose="02000500000000000000" pitchFamily="2" charset="0"/>
              </a:rPr>
              <a:t>Application Layer Security</a:t>
            </a:r>
          </a:p>
        </p:txBody>
      </p:sp>
    </p:spTree>
    <p:extLst>
      <p:ext uri="{BB962C8B-B14F-4D97-AF65-F5344CB8AC3E}">
        <p14:creationId xmlns:p14="http://schemas.microsoft.com/office/powerpoint/2010/main" val="850806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E878-C6F5-D1DA-F2E4-83C4DD88EA1B}"/>
              </a:ext>
            </a:extLst>
          </p:cNvPr>
          <p:cNvSpPr>
            <a:spLocks noGrp="1"/>
          </p:cNvSpPr>
          <p:nvPr>
            <p:ph type="title"/>
          </p:nvPr>
        </p:nvSpPr>
        <p:spPr/>
        <p:txBody>
          <a:bodyPr/>
          <a:lstStyle/>
          <a:p>
            <a:r>
              <a:rPr lang="en-US" dirty="0">
                <a:latin typeface="Chalk Board" panose="02000500000000000000" pitchFamily="2" charset="0"/>
              </a:rPr>
              <a:t>Problems with a two-time Pad</a:t>
            </a:r>
          </a:p>
        </p:txBody>
      </p:sp>
      <p:pic>
        <p:nvPicPr>
          <p:cNvPr id="3" name="Picture 2" descr="A picture containing symbol&#10;&#10;Description automatically generated">
            <a:extLst>
              <a:ext uri="{FF2B5EF4-FFF2-40B4-BE49-F238E27FC236}">
                <a16:creationId xmlns:a16="http://schemas.microsoft.com/office/drawing/2014/main" id="{53EAA48A-71E8-802C-3993-B96AF014E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239" y="4820923"/>
            <a:ext cx="609600" cy="609600"/>
          </a:xfrm>
          <a:prstGeom prst="rect">
            <a:avLst/>
          </a:prstGeom>
        </p:spPr>
      </p:pic>
      <p:pic>
        <p:nvPicPr>
          <p:cNvPr id="4" name="Picture 3" descr="A black number on a white background&#10;&#10;Description automatically generated with medium confidence">
            <a:extLst>
              <a:ext uri="{FF2B5EF4-FFF2-40B4-BE49-F238E27FC236}">
                <a16:creationId xmlns:a16="http://schemas.microsoft.com/office/drawing/2014/main" id="{56894A93-19DE-4A4B-2288-C0C5F330E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2530" y="4745335"/>
            <a:ext cx="609600" cy="609600"/>
          </a:xfrm>
          <a:prstGeom prst="rect">
            <a:avLst/>
          </a:prstGeom>
        </p:spPr>
      </p:pic>
      <p:pic>
        <p:nvPicPr>
          <p:cNvPr id="5" name="Picture 4" descr="A white number on a black background&#10;&#10;Description automatically generated with medium confidence">
            <a:extLst>
              <a:ext uri="{FF2B5EF4-FFF2-40B4-BE49-F238E27FC236}">
                <a16:creationId xmlns:a16="http://schemas.microsoft.com/office/drawing/2014/main" id="{20ECCF06-68A1-1D1D-E8C8-6E339C924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8695" y="5596045"/>
            <a:ext cx="609600" cy="609600"/>
          </a:xfrm>
          <a:prstGeom prst="rect">
            <a:avLst/>
          </a:prstGeom>
        </p:spPr>
      </p:pic>
      <p:pic>
        <p:nvPicPr>
          <p:cNvPr id="6" name="Picture 5" descr="A picture containing clothing, fabric, pattern&#10;&#10;Description automatically generated">
            <a:extLst>
              <a:ext uri="{FF2B5EF4-FFF2-40B4-BE49-F238E27FC236}">
                <a16:creationId xmlns:a16="http://schemas.microsoft.com/office/drawing/2014/main" id="{EBA2D63D-097B-3B30-C5C7-AF4961A47A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2911" y="5526431"/>
            <a:ext cx="609600" cy="609600"/>
          </a:xfrm>
          <a:prstGeom prst="rect">
            <a:avLst/>
          </a:prstGeom>
        </p:spPr>
      </p:pic>
      <p:pic>
        <p:nvPicPr>
          <p:cNvPr id="7" name="Picture 6" descr="A picture containing clothing, fabric, pattern&#10;&#10;Description automatically generated">
            <a:extLst>
              <a:ext uri="{FF2B5EF4-FFF2-40B4-BE49-F238E27FC236}">
                <a16:creationId xmlns:a16="http://schemas.microsoft.com/office/drawing/2014/main" id="{CD2F4741-F10A-F335-2729-1A45DCCF2F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2530" y="5529291"/>
            <a:ext cx="609600" cy="609600"/>
          </a:xfrm>
          <a:prstGeom prst="rect">
            <a:avLst/>
          </a:prstGeom>
        </p:spPr>
      </p:pic>
      <p:sp>
        <p:nvSpPr>
          <p:cNvPr id="8" name="TextBox 7">
            <a:extLst>
              <a:ext uri="{FF2B5EF4-FFF2-40B4-BE49-F238E27FC236}">
                <a16:creationId xmlns:a16="http://schemas.microsoft.com/office/drawing/2014/main" id="{1C454EBA-A8C8-844B-17E0-38A176984BE7}"/>
              </a:ext>
            </a:extLst>
          </p:cNvPr>
          <p:cNvSpPr txBox="1"/>
          <p:nvPr/>
        </p:nvSpPr>
        <p:spPr>
          <a:xfrm>
            <a:off x="1751012" y="1820280"/>
            <a:ext cx="10212348" cy="1754326"/>
          </a:xfrm>
          <a:prstGeom prst="rect">
            <a:avLst/>
          </a:prstGeom>
          <a:noFill/>
        </p:spPr>
        <p:txBody>
          <a:bodyPr wrap="square">
            <a:spAutoFit/>
          </a:bodyPr>
          <a:lstStyle/>
          <a:p>
            <a:r>
              <a:rPr lang="en-US" sz="5400" dirty="0">
                <a:latin typeface="Chalk Board" panose="02000500000000000000" pitchFamily="2" charset="0"/>
              </a:rPr>
              <a:t>What happens if you use the same key to encrypt two messages?</a:t>
            </a:r>
          </a:p>
        </p:txBody>
      </p:sp>
      <p:pic>
        <p:nvPicPr>
          <p:cNvPr id="9" name="Graphic 8" descr="Question Mark with solid fill">
            <a:extLst>
              <a:ext uri="{FF2B5EF4-FFF2-40B4-BE49-F238E27FC236}">
                <a16:creationId xmlns:a16="http://schemas.microsoft.com/office/drawing/2014/main" id="{69586A11-9486-EA27-4BE0-FA5F54CF53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757" y="1783043"/>
            <a:ext cx="914400" cy="9144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A15037-C1AE-62A4-CDE5-34936BEE732C}"/>
                  </a:ext>
                </a:extLst>
              </p:cNvPr>
              <p:cNvSpPr txBox="1"/>
              <p:nvPr/>
            </p:nvSpPr>
            <p:spPr>
              <a:xfrm>
                <a:off x="303212" y="5643845"/>
                <a:ext cx="6096001" cy="72494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C</m:t>
                          </m:r>
                        </m:e>
                        <m:sub>
                          <m:r>
                            <m:rPr>
                              <m:nor/>
                            </m:rPr>
                            <a:rPr lang="en-US" sz="3600" b="0" i="0" smtClean="0">
                              <a:solidFill>
                                <a:schemeClr val="tx1"/>
                              </a:solidFill>
                              <a:latin typeface="Chalk Board" panose="02000500000000000000" pitchFamily="2" charset="0"/>
                            </a:rPr>
                            <m:t>1</m:t>
                          </m:r>
                        </m:sub>
                      </m:sSub>
                      <m:r>
                        <m:rPr>
                          <m:nor/>
                        </m:rPr>
                        <a:rPr lang="en-US" sz="3600" b="0" i="0" smtClean="0">
                          <a:solidFill>
                            <a:schemeClr val="tx1"/>
                          </a:solidFill>
                          <a:latin typeface="Chalk Board" panose="02000500000000000000" pitchFamily="2" charset="0"/>
                        </a:rPr>
                        <m:t>⊕</m:t>
                      </m:r>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C</m:t>
                          </m:r>
                        </m:e>
                        <m:sub>
                          <m:r>
                            <m:rPr>
                              <m:nor/>
                            </m:rPr>
                            <a:rPr lang="en-US" sz="3600" b="0" i="0" smtClean="0">
                              <a:solidFill>
                                <a:schemeClr val="tx1"/>
                              </a:solidFill>
                              <a:latin typeface="Chalk Board" panose="02000500000000000000" pitchFamily="2" charset="0"/>
                            </a:rPr>
                            <m:t>2</m:t>
                          </m:r>
                        </m:sub>
                      </m:sSub>
                      <m:r>
                        <m:rPr>
                          <m:nor/>
                        </m:rPr>
                        <a:rPr lang="en-US" sz="3600" b="0" i="0" smtClean="0">
                          <a:solidFill>
                            <a:schemeClr val="tx1"/>
                          </a:solidFill>
                          <a:latin typeface="Chalk Board" panose="02000500000000000000" pitchFamily="2" charset="0"/>
                        </a:rPr>
                        <m:t>=</m:t>
                      </m:r>
                      <m:d>
                        <m:dPr>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M</m:t>
                              </m:r>
                            </m:e>
                            <m:sub>
                              <m:r>
                                <m:rPr>
                                  <m:nor/>
                                </m:rPr>
                                <a:rPr lang="en-US" sz="3600" b="0" i="0" smtClean="0">
                                  <a:solidFill>
                                    <a:schemeClr val="tx1"/>
                                  </a:solidFill>
                                  <a:latin typeface="Chalk Board" panose="02000500000000000000" pitchFamily="2" charset="0"/>
                                </a:rPr>
                                <m:t>1</m:t>
                              </m:r>
                            </m:sub>
                          </m:sSub>
                          <m:r>
                            <m:rPr>
                              <m:nor/>
                            </m:rPr>
                            <a:rPr lang="en-US" sz="3600" b="0" i="0" smtClean="0">
                              <a:solidFill>
                                <a:schemeClr val="tx1"/>
                              </a:solidFill>
                              <a:latin typeface="Chalk Board" panose="02000500000000000000" pitchFamily="2" charset="0"/>
                            </a:rPr>
                            <m:t>⊕</m:t>
                          </m:r>
                          <m:r>
                            <m:rPr>
                              <m:nor/>
                            </m:rPr>
                            <a:rPr lang="en-US" sz="3600" b="0" i="0" smtClean="0">
                              <a:solidFill>
                                <a:schemeClr val="tx1"/>
                              </a:solidFill>
                              <a:latin typeface="Chalk Board" panose="02000500000000000000" pitchFamily="2" charset="0"/>
                            </a:rPr>
                            <m:t>K</m:t>
                          </m:r>
                        </m:e>
                      </m:d>
                      <m:r>
                        <m:rPr>
                          <m:nor/>
                        </m:rPr>
                        <a:rPr lang="en-US" sz="3600" b="0" i="0" smtClean="0">
                          <a:solidFill>
                            <a:schemeClr val="tx1"/>
                          </a:solidFill>
                          <a:latin typeface="Chalk Board" panose="02000500000000000000" pitchFamily="2" charset="0"/>
                        </a:rPr>
                        <m:t>⊕</m:t>
                      </m:r>
                      <m:d>
                        <m:dPr>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M</m:t>
                              </m:r>
                            </m:e>
                            <m:sub>
                              <m:r>
                                <m:rPr>
                                  <m:nor/>
                                </m:rPr>
                                <a:rPr lang="en-US" sz="3600" b="0" i="0" smtClean="0">
                                  <a:solidFill>
                                    <a:schemeClr val="tx1"/>
                                  </a:solidFill>
                                  <a:latin typeface="Chalk Board" panose="02000500000000000000" pitchFamily="2" charset="0"/>
                                </a:rPr>
                                <m:t>2</m:t>
                              </m:r>
                            </m:sub>
                          </m:sSub>
                          <m:r>
                            <m:rPr>
                              <m:nor/>
                            </m:rPr>
                            <a:rPr lang="en-US" sz="3600" b="0" i="0" smtClean="0">
                              <a:solidFill>
                                <a:schemeClr val="tx1"/>
                              </a:solidFill>
                              <a:latin typeface="Chalk Board" panose="02000500000000000000" pitchFamily="2" charset="0"/>
                            </a:rPr>
                            <m:t>⊕</m:t>
                          </m:r>
                          <m:r>
                            <m:rPr>
                              <m:nor/>
                            </m:rPr>
                            <a:rPr lang="en-US" sz="3600" b="0" i="0" smtClean="0">
                              <a:solidFill>
                                <a:schemeClr val="tx1"/>
                              </a:solidFill>
                              <a:latin typeface="Chalk Board" panose="02000500000000000000" pitchFamily="2" charset="0"/>
                            </a:rPr>
                            <m:t>K</m:t>
                          </m:r>
                        </m:e>
                      </m:d>
                      <m:r>
                        <m:rPr>
                          <m:nor/>
                        </m:rPr>
                        <a:rPr lang="en-US" sz="3600" b="0" i="0" smtClean="0">
                          <a:solidFill>
                            <a:schemeClr val="tx1"/>
                          </a:solidFill>
                          <a:latin typeface="Chalk Board" panose="02000500000000000000" pitchFamily="2" charset="0"/>
                        </a:rPr>
                        <m:t>=(</m:t>
                      </m:r>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M</m:t>
                          </m:r>
                        </m:e>
                        <m:sub>
                          <m:r>
                            <m:rPr>
                              <m:nor/>
                            </m:rPr>
                            <a:rPr lang="en-US" sz="3600" b="0" i="0" smtClean="0">
                              <a:solidFill>
                                <a:schemeClr val="tx1"/>
                              </a:solidFill>
                              <a:latin typeface="Chalk Board" panose="02000500000000000000" pitchFamily="2" charset="0"/>
                            </a:rPr>
                            <m:t>1</m:t>
                          </m:r>
                        </m:sub>
                      </m:sSub>
                      <m:r>
                        <m:rPr>
                          <m:nor/>
                        </m:rPr>
                        <a:rPr lang="en-US" sz="3600" b="0" i="0" smtClean="0">
                          <a:solidFill>
                            <a:schemeClr val="tx1"/>
                          </a:solidFill>
                          <a:latin typeface="Chalk Board" panose="02000500000000000000" pitchFamily="2" charset="0"/>
                        </a:rPr>
                        <m:t>⊕</m:t>
                      </m:r>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M</m:t>
                          </m:r>
                        </m:e>
                        <m:sub>
                          <m:r>
                            <m:rPr>
                              <m:nor/>
                            </m:rPr>
                            <a:rPr lang="en-US" sz="3600" b="0" i="0" smtClean="0">
                              <a:solidFill>
                                <a:schemeClr val="tx1"/>
                              </a:solidFill>
                              <a:latin typeface="Chalk Board" panose="02000500000000000000" pitchFamily="2" charset="0"/>
                            </a:rPr>
                            <m:t>2</m:t>
                          </m:r>
                        </m:sub>
                      </m:sSub>
                      <m:r>
                        <m:rPr>
                          <m:nor/>
                        </m:rPr>
                        <a:rPr lang="en-US" sz="3600" b="0" i="0" smtClean="0">
                          <a:solidFill>
                            <a:schemeClr val="tx1"/>
                          </a:solidFill>
                          <a:latin typeface="Chalk Board" panose="02000500000000000000" pitchFamily="2" charset="0"/>
                        </a:rPr>
                        <m:t>)</m:t>
                      </m:r>
                    </m:oMath>
                  </m:oMathPara>
                </a14:m>
                <a:endParaRPr lang="en-US" sz="3600" dirty="0">
                  <a:solidFill>
                    <a:schemeClr val="tx1"/>
                  </a:solidFill>
                  <a:latin typeface="Chalk Board" panose="02000500000000000000" pitchFamily="2" charset="0"/>
                </a:endParaRPr>
              </a:p>
            </p:txBody>
          </p:sp>
        </mc:Choice>
        <mc:Fallback xmlns="">
          <p:sp>
            <p:nvSpPr>
              <p:cNvPr id="10" name="TextBox 9">
                <a:extLst>
                  <a:ext uri="{FF2B5EF4-FFF2-40B4-BE49-F238E27FC236}">
                    <a16:creationId xmlns:a16="http://schemas.microsoft.com/office/drawing/2014/main" id="{26A15037-C1AE-62A4-CDE5-34936BEE732C}"/>
                  </a:ext>
                </a:extLst>
              </p:cNvPr>
              <p:cNvSpPr txBox="1">
                <a:spLocks noRot="1" noChangeAspect="1" noMove="1" noResize="1" noEditPoints="1" noAdjustHandles="1" noChangeArrowheads="1" noChangeShapeType="1" noTextEdit="1"/>
              </p:cNvSpPr>
              <p:nvPr/>
            </p:nvSpPr>
            <p:spPr>
              <a:xfrm>
                <a:off x="303212" y="5643845"/>
                <a:ext cx="6096001" cy="724942"/>
              </a:xfrm>
              <a:prstGeom prst="rect">
                <a:avLst/>
              </a:prstGeom>
              <a:blipFill>
                <a:blip r:embed="rId12"/>
                <a:stretch>
                  <a:fillRect r="-1122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302CC6-94E7-40F9-34CD-A5E9F427FAE9}"/>
                  </a:ext>
                </a:extLst>
              </p:cNvPr>
              <p:cNvSpPr txBox="1"/>
              <p:nvPr/>
            </p:nvSpPr>
            <p:spPr>
              <a:xfrm>
                <a:off x="480221" y="4745335"/>
                <a:ext cx="3830386" cy="685188"/>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C</m:t>
                          </m:r>
                        </m:e>
                        <m:sub>
                          <m:r>
                            <m:rPr>
                              <m:nor/>
                            </m:rPr>
                            <a:rPr lang="en-US" sz="3600" b="0" i="0" smtClean="0">
                              <a:solidFill>
                                <a:schemeClr val="tx1"/>
                              </a:solidFill>
                              <a:latin typeface="Chalk Board" panose="02000500000000000000" pitchFamily="2" charset="0"/>
                            </a:rPr>
                            <m:t>1</m:t>
                          </m:r>
                        </m:sub>
                      </m:sSub>
                      <m:r>
                        <m:rPr>
                          <m:nor/>
                        </m:rPr>
                        <a:rPr lang="en-US" sz="3600" b="0" i="0" smtClean="0">
                          <a:solidFill>
                            <a:schemeClr val="tx1"/>
                          </a:solidFill>
                          <a:latin typeface="Chalk Board" panose="02000500000000000000" pitchFamily="2" charset="0"/>
                        </a:rPr>
                        <m:t>=</m:t>
                      </m:r>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M</m:t>
                          </m:r>
                        </m:e>
                        <m:sub>
                          <m:r>
                            <m:rPr>
                              <m:nor/>
                            </m:rPr>
                            <a:rPr lang="en-US" sz="3600" b="0" i="0" smtClean="0">
                              <a:solidFill>
                                <a:schemeClr val="tx1"/>
                              </a:solidFill>
                              <a:latin typeface="Chalk Board" panose="02000500000000000000" pitchFamily="2" charset="0"/>
                            </a:rPr>
                            <m:t>1</m:t>
                          </m:r>
                        </m:sub>
                      </m:sSub>
                      <m:r>
                        <m:rPr>
                          <m:nor/>
                        </m:rPr>
                        <a:rPr lang="en-US" sz="3600" b="0" i="0" smtClean="0">
                          <a:solidFill>
                            <a:schemeClr val="tx1"/>
                          </a:solidFill>
                          <a:latin typeface="Chalk Board" panose="02000500000000000000" pitchFamily="2" charset="0"/>
                        </a:rPr>
                        <m:t>⊕</m:t>
                      </m:r>
                      <m:r>
                        <m:rPr>
                          <m:nor/>
                        </m:rPr>
                        <a:rPr lang="en-US" sz="3600" b="0" i="0" smtClean="0">
                          <a:solidFill>
                            <a:schemeClr val="tx1"/>
                          </a:solidFill>
                          <a:latin typeface="Chalk Board" panose="02000500000000000000" pitchFamily="2" charset="0"/>
                        </a:rPr>
                        <m:t>K</m:t>
                      </m:r>
                      <m:r>
                        <m:rPr>
                          <m:nor/>
                        </m:rPr>
                        <a:rPr lang="en-US" sz="3600" b="0" i="0" smtClean="0">
                          <a:solidFill>
                            <a:schemeClr val="tx1"/>
                          </a:solidFill>
                          <a:latin typeface="Chalk Board" panose="02000500000000000000" pitchFamily="2" charset="0"/>
                        </a:rPr>
                        <m:t>,  </m:t>
                      </m:r>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C</m:t>
                          </m:r>
                        </m:e>
                        <m:sub>
                          <m:r>
                            <m:rPr>
                              <m:nor/>
                            </m:rPr>
                            <a:rPr lang="en-US" sz="3600" b="0" i="0" smtClean="0">
                              <a:solidFill>
                                <a:schemeClr val="tx1"/>
                              </a:solidFill>
                              <a:latin typeface="Chalk Board" panose="02000500000000000000" pitchFamily="2" charset="0"/>
                            </a:rPr>
                            <m:t>2</m:t>
                          </m:r>
                        </m:sub>
                      </m:sSub>
                      <m:r>
                        <m:rPr>
                          <m:nor/>
                        </m:rPr>
                        <a:rPr lang="en-US" sz="3600" b="0" i="0" smtClean="0">
                          <a:solidFill>
                            <a:schemeClr val="tx1"/>
                          </a:solidFill>
                          <a:latin typeface="Chalk Board" panose="02000500000000000000" pitchFamily="2" charset="0"/>
                        </a:rPr>
                        <m:t>=</m:t>
                      </m:r>
                      <m:sSub>
                        <m:sSubPr>
                          <m:ctrlPr>
                            <a:rPr lang="en-US" sz="3600" b="0" i="1" smtClean="0">
                              <a:solidFill>
                                <a:schemeClr val="tx1"/>
                              </a:solidFill>
                              <a:latin typeface="Cambria Math" panose="02040503050406030204" pitchFamily="18" charset="0"/>
                            </a:rPr>
                          </m:ctrlPr>
                        </m:sSubPr>
                        <m:e>
                          <m:r>
                            <m:rPr>
                              <m:nor/>
                            </m:rPr>
                            <a:rPr lang="en-US" sz="3600" b="0" i="0" smtClean="0">
                              <a:solidFill>
                                <a:schemeClr val="tx1"/>
                              </a:solidFill>
                              <a:latin typeface="Chalk Board" panose="02000500000000000000" pitchFamily="2" charset="0"/>
                            </a:rPr>
                            <m:t>M</m:t>
                          </m:r>
                        </m:e>
                        <m:sub>
                          <m:r>
                            <m:rPr>
                              <m:nor/>
                            </m:rPr>
                            <a:rPr lang="en-US" sz="3600" b="0" i="0" smtClean="0">
                              <a:solidFill>
                                <a:schemeClr val="tx1"/>
                              </a:solidFill>
                              <a:latin typeface="Chalk Board" panose="02000500000000000000" pitchFamily="2" charset="0"/>
                            </a:rPr>
                            <m:t>2</m:t>
                          </m:r>
                        </m:sub>
                      </m:sSub>
                      <m:r>
                        <m:rPr>
                          <m:nor/>
                        </m:rPr>
                        <a:rPr lang="en-US" sz="3600" b="0" i="0" smtClean="0">
                          <a:solidFill>
                            <a:schemeClr val="tx1"/>
                          </a:solidFill>
                          <a:latin typeface="Chalk Board" panose="02000500000000000000" pitchFamily="2" charset="0"/>
                        </a:rPr>
                        <m:t>⊕</m:t>
                      </m:r>
                      <m:r>
                        <m:rPr>
                          <m:nor/>
                        </m:rPr>
                        <a:rPr lang="en-US" sz="3600" b="0" i="0" smtClean="0">
                          <a:solidFill>
                            <a:schemeClr val="tx1"/>
                          </a:solidFill>
                          <a:latin typeface="Chalk Board" panose="02000500000000000000" pitchFamily="2" charset="0"/>
                        </a:rPr>
                        <m:t>K</m:t>
                      </m:r>
                    </m:oMath>
                  </m:oMathPara>
                </a14:m>
                <a:endParaRPr lang="en-US" sz="3600" dirty="0">
                  <a:solidFill>
                    <a:schemeClr val="tx1"/>
                  </a:solidFill>
                  <a:latin typeface="Chalk Board" panose="02000500000000000000" pitchFamily="2" charset="0"/>
                  <a:cs typeface="Biome Light" panose="020B0502040204020203" pitchFamily="34" charset="0"/>
                </a:endParaRPr>
              </a:p>
            </p:txBody>
          </p:sp>
        </mc:Choice>
        <mc:Fallback xmlns="">
          <p:sp>
            <p:nvSpPr>
              <p:cNvPr id="11" name="TextBox 10">
                <a:extLst>
                  <a:ext uri="{FF2B5EF4-FFF2-40B4-BE49-F238E27FC236}">
                    <a16:creationId xmlns:a16="http://schemas.microsoft.com/office/drawing/2014/main" id="{D0302CC6-94E7-40F9-34CD-A5E9F427FAE9}"/>
                  </a:ext>
                </a:extLst>
              </p:cNvPr>
              <p:cNvSpPr txBox="1">
                <a:spLocks noRot="1" noChangeAspect="1" noMove="1" noResize="1" noEditPoints="1" noAdjustHandles="1" noChangeArrowheads="1" noChangeShapeType="1" noTextEdit="1"/>
              </p:cNvSpPr>
              <p:nvPr/>
            </p:nvSpPr>
            <p:spPr>
              <a:xfrm>
                <a:off x="480221" y="4745335"/>
                <a:ext cx="3830386" cy="685188"/>
              </a:xfrm>
              <a:prstGeom prst="rect">
                <a:avLst/>
              </a:prstGeom>
              <a:blipFill>
                <a:blip r:embed="rId13"/>
                <a:stretch>
                  <a:fillRect t="-10909" r="-1650" b="-3272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7B822E2-AA5F-CE68-B658-0538625BFC08}"/>
              </a:ext>
            </a:extLst>
          </p:cNvPr>
          <p:cNvSpPr txBox="1"/>
          <p:nvPr/>
        </p:nvSpPr>
        <p:spPr>
          <a:xfrm>
            <a:off x="1640157" y="3671896"/>
            <a:ext cx="5216255" cy="707886"/>
          </a:xfrm>
          <a:prstGeom prst="rect">
            <a:avLst/>
          </a:prstGeom>
          <a:noFill/>
        </p:spPr>
        <p:txBody>
          <a:bodyPr wrap="square">
            <a:spAutoFit/>
          </a:bodyPr>
          <a:lstStyle/>
          <a:p>
            <a:r>
              <a:rPr lang="en-US" sz="4000" dirty="0">
                <a:latin typeface="Chalk Board" panose="02000500000000000000" pitchFamily="2" charset="0"/>
              </a:rPr>
              <a:t>Messages are not purely random.</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65E2816-5D7B-CEBB-4A90-8FA969D4BEB5}"/>
                  </a:ext>
                </a:extLst>
              </p:cNvPr>
              <p:cNvSpPr txBox="1"/>
              <p:nvPr/>
            </p:nvSpPr>
            <p:spPr>
              <a:xfrm>
                <a:off x="8983311" y="5492560"/>
                <a:ext cx="54684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b="0" i="0" smtClean="0">
                          <a:solidFill>
                            <a:schemeClr val="tx1"/>
                          </a:solidFill>
                          <a:latin typeface="Chalk Board" panose="02000500000000000000" pitchFamily="2" charset="0"/>
                        </a:rPr>
                        <m:t>⊕</m:t>
                      </m:r>
                    </m:oMath>
                  </m:oMathPara>
                </a14:m>
                <a:endParaRPr lang="en-US" sz="3600" dirty="0">
                  <a:solidFill>
                    <a:schemeClr val="tx1"/>
                  </a:solidFill>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465E2816-5D7B-CEBB-4A90-8FA969D4BEB5}"/>
                  </a:ext>
                </a:extLst>
              </p:cNvPr>
              <p:cNvSpPr txBox="1">
                <a:spLocks noRot="1" noChangeAspect="1" noMove="1" noResize="1" noEditPoints="1" noAdjustHandles="1" noChangeArrowheads="1" noChangeShapeType="1" noTextEdit="1"/>
              </p:cNvSpPr>
              <p:nvPr/>
            </p:nvSpPr>
            <p:spPr>
              <a:xfrm>
                <a:off x="8983311" y="5492560"/>
                <a:ext cx="546844" cy="646331"/>
              </a:xfrm>
              <a:prstGeom prst="rect">
                <a:avLst/>
              </a:prstGeom>
              <a:blipFill>
                <a:blip r:embed="rId14"/>
                <a:stretch>
                  <a:fillRect l="-18182" r="-34091"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B89626-897C-1478-4AF9-C14F7719CC0F}"/>
                  </a:ext>
                </a:extLst>
              </p:cNvPr>
              <p:cNvSpPr txBox="1"/>
              <p:nvPr/>
            </p:nvSpPr>
            <p:spPr>
              <a:xfrm>
                <a:off x="10244839" y="5307893"/>
                <a:ext cx="320361"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6000" b="0" i="0" smtClean="0">
                          <a:solidFill>
                            <a:schemeClr val="tx1"/>
                          </a:solidFill>
                          <a:latin typeface="Chalk Board" panose="02000500000000000000" pitchFamily="2" charset="0"/>
                        </a:rPr>
                        <m:t>=</m:t>
                      </m:r>
                    </m:oMath>
                  </m:oMathPara>
                </a14:m>
                <a:endParaRPr lang="en-US" sz="6000" dirty="0">
                  <a:solidFill>
                    <a:schemeClr val="tx1"/>
                  </a:solidFill>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48B89626-897C-1478-4AF9-C14F7719CC0F}"/>
                  </a:ext>
                </a:extLst>
              </p:cNvPr>
              <p:cNvSpPr txBox="1">
                <a:spLocks noRot="1" noChangeAspect="1" noMove="1" noResize="1" noEditPoints="1" noAdjustHandles="1" noChangeArrowheads="1" noChangeShapeType="1" noTextEdit="1"/>
              </p:cNvSpPr>
              <p:nvPr/>
            </p:nvSpPr>
            <p:spPr>
              <a:xfrm>
                <a:off x="10244839" y="5307893"/>
                <a:ext cx="320361" cy="1015663"/>
              </a:xfrm>
              <a:prstGeom prst="rect">
                <a:avLst/>
              </a:prstGeom>
              <a:blipFill>
                <a:blip r:embed="rId15"/>
                <a:stretch>
                  <a:fillRect l="-15385" r="-50000"/>
                </a:stretch>
              </a:blipFill>
            </p:spPr>
            <p:txBody>
              <a:bodyPr/>
              <a:lstStyle/>
              <a:p>
                <a:r>
                  <a:rPr lang="en-US">
                    <a:noFill/>
                  </a:rPr>
                  <a:t> </a:t>
                </a:r>
              </a:p>
            </p:txBody>
          </p:sp>
        </mc:Fallback>
      </mc:AlternateContent>
      <p:pic>
        <p:nvPicPr>
          <p:cNvPr id="15" name="Graphic 14" descr="Hand outline">
            <a:extLst>
              <a:ext uri="{FF2B5EF4-FFF2-40B4-BE49-F238E27FC236}">
                <a16:creationId xmlns:a16="http://schemas.microsoft.com/office/drawing/2014/main" id="{12770785-EE88-A6DE-DBAC-63B28AB81BD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5757" y="3448167"/>
            <a:ext cx="914400" cy="914400"/>
          </a:xfrm>
          <a:prstGeom prst="rect">
            <a:avLst/>
          </a:prstGeom>
        </p:spPr>
      </p:pic>
    </p:spTree>
    <p:custDataLst>
      <p:tags r:id="rId1"/>
    </p:custDataLst>
    <p:extLst>
      <p:ext uri="{BB962C8B-B14F-4D97-AF65-F5344CB8AC3E}">
        <p14:creationId xmlns:p14="http://schemas.microsoft.com/office/powerpoint/2010/main" val="136924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6156">
        <p159:morph option="byObject"/>
      </p:transition>
    </mc:Choice>
    <mc:Fallback xmlns="">
      <p:transition spd="slow" advTm="1061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E16B-9A79-D480-C0D2-9FACC967BF00}"/>
              </a:ext>
            </a:extLst>
          </p:cNvPr>
          <p:cNvSpPr>
            <a:spLocks noGrp="1"/>
          </p:cNvSpPr>
          <p:nvPr>
            <p:ph type="title"/>
          </p:nvPr>
        </p:nvSpPr>
        <p:spPr/>
        <p:txBody>
          <a:bodyPr>
            <a:normAutofit/>
          </a:bodyPr>
          <a:lstStyle/>
          <a:p>
            <a:r>
              <a:rPr lang="en-US" sz="7200" dirty="0">
                <a:latin typeface="Chalk Board" panose="02000500000000000000" pitchFamily="2" charset="0"/>
              </a:rPr>
              <a:t>Computation Security</a:t>
            </a:r>
          </a:p>
        </p:txBody>
      </p:sp>
      <p:sp>
        <p:nvSpPr>
          <p:cNvPr id="3" name="TextBox 2">
            <a:extLst>
              <a:ext uri="{FF2B5EF4-FFF2-40B4-BE49-F238E27FC236}">
                <a16:creationId xmlns:a16="http://schemas.microsoft.com/office/drawing/2014/main" id="{6634AA69-9D64-28DB-4BB9-C3D6F55CC422}"/>
              </a:ext>
            </a:extLst>
          </p:cNvPr>
          <p:cNvSpPr txBox="1"/>
          <p:nvPr/>
        </p:nvSpPr>
        <p:spPr>
          <a:xfrm>
            <a:off x="710715" y="1850342"/>
            <a:ext cx="10638183" cy="1446550"/>
          </a:xfrm>
          <a:prstGeom prst="rect">
            <a:avLst/>
          </a:prstGeom>
          <a:noFill/>
        </p:spPr>
        <p:txBody>
          <a:bodyPr wrap="square">
            <a:spAutoFit/>
          </a:bodyPr>
          <a:lstStyle/>
          <a:p>
            <a:r>
              <a:rPr lang="en-US" sz="4400" dirty="0">
                <a:latin typeface="Chalk Board" panose="02000500000000000000" pitchFamily="2" charset="0"/>
              </a:rPr>
              <a:t>In contrast to One-Time Pad’s perfect or Information Theoretic security, most cryptosystems have computational security.</a:t>
            </a:r>
          </a:p>
        </p:txBody>
      </p:sp>
      <p:sp>
        <p:nvSpPr>
          <p:cNvPr id="4" name="TextBox 3">
            <a:extLst>
              <a:ext uri="{FF2B5EF4-FFF2-40B4-BE49-F238E27FC236}">
                <a16:creationId xmlns:a16="http://schemas.microsoft.com/office/drawing/2014/main" id="{A5E142A1-9937-6600-D8D1-931F9B89FAD3}"/>
              </a:ext>
            </a:extLst>
          </p:cNvPr>
          <p:cNvSpPr txBox="1"/>
          <p:nvPr/>
        </p:nvSpPr>
        <p:spPr>
          <a:xfrm>
            <a:off x="763724" y="5152264"/>
            <a:ext cx="6096000" cy="1015663"/>
          </a:xfrm>
          <a:prstGeom prst="rect">
            <a:avLst/>
          </a:prstGeom>
          <a:noFill/>
        </p:spPr>
        <p:txBody>
          <a:bodyPr wrap="square">
            <a:spAutoFit/>
          </a:bodyPr>
          <a:lstStyle/>
          <a:p>
            <a:r>
              <a:rPr lang="en-US" sz="6000" dirty="0">
                <a:latin typeface="Chalk Board" panose="02000500000000000000" pitchFamily="2" charset="0"/>
              </a:rPr>
              <a:t>Enough == IMPRACTICAL</a:t>
            </a:r>
            <a:endParaRPr lang="en-US" sz="6000" dirty="0"/>
          </a:p>
        </p:txBody>
      </p:sp>
      <p:sp>
        <p:nvSpPr>
          <p:cNvPr id="5" name="TextBox 4">
            <a:extLst>
              <a:ext uri="{FF2B5EF4-FFF2-40B4-BE49-F238E27FC236}">
                <a16:creationId xmlns:a16="http://schemas.microsoft.com/office/drawing/2014/main" id="{F295B7EF-D0C1-3E8F-18B4-08E095DE6753}"/>
              </a:ext>
            </a:extLst>
          </p:cNvPr>
          <p:cNvSpPr txBox="1"/>
          <p:nvPr/>
        </p:nvSpPr>
        <p:spPr>
          <a:xfrm>
            <a:off x="710715" y="3774893"/>
            <a:ext cx="10964449" cy="707886"/>
          </a:xfrm>
          <a:prstGeom prst="rect">
            <a:avLst/>
          </a:prstGeom>
          <a:noFill/>
        </p:spPr>
        <p:txBody>
          <a:bodyPr wrap="square">
            <a:spAutoFit/>
          </a:bodyPr>
          <a:lstStyle/>
          <a:p>
            <a:r>
              <a:rPr lang="en-US" sz="4000" dirty="0">
                <a:latin typeface="Chalk Board" panose="02000500000000000000" pitchFamily="2" charset="0"/>
              </a:rPr>
              <a:t>This means that it is certain they can be broken by enough work by Eve</a:t>
            </a:r>
            <a:endParaRPr lang="en-US" sz="4000" dirty="0"/>
          </a:p>
        </p:txBody>
      </p:sp>
    </p:spTree>
    <p:custDataLst>
      <p:tags r:id="rId1"/>
    </p:custDataLst>
    <p:extLst>
      <p:ext uri="{BB962C8B-B14F-4D97-AF65-F5344CB8AC3E}">
        <p14:creationId xmlns:p14="http://schemas.microsoft.com/office/powerpoint/2010/main" val="316694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2279">
        <p159:morph option="byObject"/>
      </p:transition>
    </mc:Choice>
    <mc:Fallback xmlns="">
      <p:transition spd="slow" advTm="422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D3F14-8ED8-6784-DC27-E5C6C0B23C43}"/>
              </a:ext>
            </a:extLst>
          </p:cNvPr>
          <p:cNvSpPr>
            <a:spLocks noGrp="1"/>
          </p:cNvSpPr>
          <p:nvPr>
            <p:ph type="title"/>
          </p:nvPr>
        </p:nvSpPr>
        <p:spPr/>
        <p:txBody>
          <a:bodyPr>
            <a:normAutofit/>
          </a:bodyPr>
          <a:lstStyle/>
          <a:p>
            <a:r>
              <a:rPr lang="en-US" sz="7200" dirty="0">
                <a:latin typeface="Chalk Board" panose="02000500000000000000" pitchFamily="2" charset="0"/>
              </a:rPr>
              <a:t>40-bit Security</a:t>
            </a:r>
          </a:p>
        </p:txBody>
      </p:sp>
      <p:sp>
        <p:nvSpPr>
          <p:cNvPr id="6" name="TextBox 5">
            <a:extLst>
              <a:ext uri="{FF2B5EF4-FFF2-40B4-BE49-F238E27FC236}">
                <a16:creationId xmlns:a16="http://schemas.microsoft.com/office/drawing/2014/main" id="{583C5146-B567-01D4-7772-BB9B87E9F391}"/>
              </a:ext>
            </a:extLst>
          </p:cNvPr>
          <p:cNvSpPr txBox="1"/>
          <p:nvPr/>
        </p:nvSpPr>
        <p:spPr>
          <a:xfrm>
            <a:off x="989012" y="2057400"/>
            <a:ext cx="10515600" cy="1446550"/>
          </a:xfrm>
          <a:prstGeom prst="rect">
            <a:avLst/>
          </a:prstGeom>
          <a:noFill/>
        </p:spPr>
        <p:txBody>
          <a:bodyPr wrap="square">
            <a:spAutoFit/>
          </a:bodyPr>
          <a:lstStyle/>
          <a:p>
            <a:pPr marL="0" indent="0">
              <a:buNone/>
            </a:pPr>
            <a:r>
              <a:rPr lang="en-US" sz="4400" dirty="0">
                <a:latin typeface="Chalk Board" panose="02000500000000000000" pitchFamily="2" charset="0"/>
              </a:rPr>
              <a:t>This was the US legal export limit for a long time (cryptosystems were classified as munitions unit the late 90’s)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974149-0519-2109-0EF9-568D672BD53C}"/>
                  </a:ext>
                </a:extLst>
              </p:cNvPr>
              <p:cNvSpPr txBox="1"/>
              <p:nvPr/>
            </p:nvSpPr>
            <p:spPr>
              <a:xfrm>
                <a:off x="1014650" y="3454362"/>
                <a:ext cx="6033003" cy="909736"/>
              </a:xfrm>
              <a:prstGeom prst="rect">
                <a:avLst/>
              </a:prstGeom>
              <a:noFill/>
            </p:spPr>
            <p:txBody>
              <a:bodyPr wrap="square" rtlCol="0">
                <a:spAutoFit/>
              </a:bodyPr>
              <a:lstStyle/>
              <a:p>
                <a:pPr>
                  <a:lnSpc>
                    <a:spcPct val="90000"/>
                  </a:lnSpc>
                </a:pPr>
                <a14:m>
                  <m:oMath xmlns:m="http://schemas.openxmlformats.org/officeDocument/2006/math">
                    <m:sSup>
                      <m:sSupPr>
                        <m:ctrlPr>
                          <a:rPr lang="en-US" sz="4800" b="0" i="1" smtClean="0">
                            <a:solidFill>
                              <a:schemeClr val="tx1"/>
                            </a:solidFill>
                            <a:latin typeface="Cambria Math" panose="02040503050406030204" pitchFamily="18" charset="0"/>
                          </a:rPr>
                        </m:ctrlPr>
                      </m:sSupPr>
                      <m:e>
                        <m:r>
                          <m:rPr>
                            <m:nor/>
                          </m:rPr>
                          <a:rPr lang="en-US" sz="4800" b="0" i="0" smtClean="0">
                            <a:solidFill>
                              <a:schemeClr val="tx1"/>
                            </a:solidFill>
                            <a:latin typeface="Chalk Board" panose="02000500000000000000" pitchFamily="2" charset="0"/>
                          </a:rPr>
                          <m:t>2</m:t>
                        </m:r>
                      </m:e>
                      <m:sup>
                        <m:r>
                          <m:rPr>
                            <m:nor/>
                          </m:rPr>
                          <a:rPr lang="en-US" sz="4800" b="0" i="0" smtClean="0">
                            <a:solidFill>
                              <a:schemeClr val="tx1"/>
                            </a:solidFill>
                            <a:latin typeface="Chalk Board" panose="02000500000000000000" pitchFamily="2" charset="0"/>
                          </a:rPr>
                          <m:t>40</m:t>
                        </m:r>
                      </m:sup>
                    </m:sSup>
                  </m:oMath>
                </a14:m>
                <a:r>
                  <a:rPr lang="en-US" sz="4800" dirty="0">
                    <a:solidFill>
                      <a:schemeClr val="tx1"/>
                    </a:solidFill>
                    <a:latin typeface="Chalk Board" panose="02000500000000000000" pitchFamily="2" charset="0"/>
                    <a:ea typeface="Cambria Math" panose="02040503050406030204" pitchFamily="18" charset="0"/>
                  </a:rPr>
                  <a:t> </a:t>
                </a:r>
                <a14:m>
                  <m:oMath xmlns:m="http://schemas.openxmlformats.org/officeDocument/2006/math">
                    <m:r>
                      <m:rPr>
                        <m:nor/>
                      </m:rPr>
                      <a:rPr lang="en-US" sz="4800" i="0">
                        <a:solidFill>
                          <a:schemeClr val="tx1"/>
                        </a:solidFill>
                        <a:latin typeface="Chalk Board" panose="02000500000000000000" pitchFamily="2" charset="0"/>
                        <a:ea typeface="Cambria Math" panose="02040503050406030204" pitchFamily="18" charset="0"/>
                      </a:rPr>
                      <m:t>~</m:t>
                    </m:r>
                  </m:oMath>
                </a14:m>
                <a:r>
                  <a:rPr lang="en-US" sz="4800" dirty="0">
                    <a:solidFill>
                      <a:schemeClr val="tx1"/>
                    </a:solidFill>
                    <a:latin typeface="Chalk Board" panose="02000500000000000000" pitchFamily="2" charset="0"/>
                  </a:rPr>
                  <a:t> </a:t>
                </a:r>
                <a14:m>
                  <m:oMath xmlns:m="http://schemas.openxmlformats.org/officeDocument/2006/math">
                    <m:sSup>
                      <m:sSupPr>
                        <m:ctrlPr>
                          <a:rPr lang="en-US" sz="4800" i="1">
                            <a:solidFill>
                              <a:schemeClr val="tx1"/>
                            </a:solidFill>
                            <a:latin typeface="Cambria Math" panose="02040503050406030204" pitchFamily="18" charset="0"/>
                          </a:rPr>
                        </m:ctrlPr>
                      </m:sSupPr>
                      <m:e>
                        <m:r>
                          <m:rPr>
                            <m:nor/>
                          </m:rPr>
                          <a:rPr lang="en-US" sz="4800" b="0" i="0" smtClean="0">
                            <a:solidFill>
                              <a:schemeClr val="tx1"/>
                            </a:solidFill>
                            <a:latin typeface="Chalk Board" panose="02000500000000000000" pitchFamily="2" charset="0"/>
                          </a:rPr>
                          <m:t>10</m:t>
                        </m:r>
                      </m:e>
                      <m:sup>
                        <m:r>
                          <m:rPr>
                            <m:nor/>
                          </m:rPr>
                          <a:rPr lang="en-US" sz="4800" b="0" i="0" smtClean="0">
                            <a:solidFill>
                              <a:schemeClr val="tx1"/>
                            </a:solidFill>
                            <a:latin typeface="Chalk Board" panose="02000500000000000000" pitchFamily="2" charset="0"/>
                          </a:rPr>
                          <m:t>12</m:t>
                        </m:r>
                      </m:sup>
                    </m:sSup>
                  </m:oMath>
                </a14:m>
                <a:r>
                  <a:rPr lang="en-US" sz="4800" dirty="0">
                    <a:solidFill>
                      <a:schemeClr val="tx1"/>
                    </a:solidFill>
                    <a:latin typeface="Chalk Board" panose="02000500000000000000" pitchFamily="2" charset="0"/>
                  </a:rPr>
                  <a:t>   possible keys   </a:t>
                </a:r>
              </a:p>
            </p:txBody>
          </p:sp>
        </mc:Choice>
        <mc:Fallback xmlns="">
          <p:sp>
            <p:nvSpPr>
              <p:cNvPr id="7" name="TextBox 6">
                <a:extLst>
                  <a:ext uri="{FF2B5EF4-FFF2-40B4-BE49-F238E27FC236}">
                    <a16:creationId xmlns:a16="http://schemas.microsoft.com/office/drawing/2014/main" id="{13974149-0519-2109-0EF9-568D672BD53C}"/>
                  </a:ext>
                </a:extLst>
              </p:cNvPr>
              <p:cNvSpPr txBox="1">
                <a:spLocks noRot="1" noChangeAspect="1" noMove="1" noResize="1" noEditPoints="1" noAdjustHandles="1" noChangeArrowheads="1" noChangeShapeType="1" noTextEdit="1"/>
              </p:cNvSpPr>
              <p:nvPr/>
            </p:nvSpPr>
            <p:spPr>
              <a:xfrm>
                <a:off x="1014650" y="3454362"/>
                <a:ext cx="6033003" cy="909736"/>
              </a:xfrm>
              <a:prstGeom prst="rect">
                <a:avLst/>
              </a:prstGeom>
              <a:blipFill>
                <a:blip r:embed="rId5"/>
                <a:stretch>
                  <a:fillRect l="-1891" t="-16667" b="-3888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255523A-1D27-0F22-71F8-87FA6AC86A59}"/>
              </a:ext>
            </a:extLst>
          </p:cNvPr>
          <p:cNvSpPr txBox="1"/>
          <p:nvPr/>
        </p:nvSpPr>
        <p:spPr>
          <a:xfrm>
            <a:off x="9333652" y="4632071"/>
            <a:ext cx="1756756" cy="604781"/>
          </a:xfrm>
          <a:prstGeom prst="rect">
            <a:avLst/>
          </a:prstGeom>
          <a:noFill/>
        </p:spPr>
        <p:txBody>
          <a:bodyPr wrap="square" rtlCol="0">
            <a:spAutoFit/>
          </a:bodyPr>
          <a:lstStyle/>
          <a:p>
            <a:pPr>
              <a:lnSpc>
                <a:spcPct val="90000"/>
              </a:lnSpc>
            </a:pPr>
            <a:r>
              <a:rPr lang="en-US" sz="3600" dirty="0">
                <a:latin typeface="Chalk Board" panose="02000500000000000000" pitchFamily="2" charset="0"/>
              </a:rPr>
              <a:t>18 hours   </a:t>
            </a:r>
          </a:p>
        </p:txBody>
      </p:sp>
      <p:sp>
        <p:nvSpPr>
          <p:cNvPr id="9" name="TextBox 8">
            <a:extLst>
              <a:ext uri="{FF2B5EF4-FFF2-40B4-BE49-F238E27FC236}">
                <a16:creationId xmlns:a16="http://schemas.microsoft.com/office/drawing/2014/main" id="{5984CE44-E72C-138B-52DF-99941D2C65A9}"/>
              </a:ext>
            </a:extLst>
          </p:cNvPr>
          <p:cNvSpPr txBox="1"/>
          <p:nvPr/>
        </p:nvSpPr>
        <p:spPr>
          <a:xfrm>
            <a:off x="9332912" y="5383338"/>
            <a:ext cx="1333500" cy="604781"/>
          </a:xfrm>
          <a:prstGeom prst="rect">
            <a:avLst/>
          </a:prstGeom>
          <a:noFill/>
        </p:spPr>
        <p:txBody>
          <a:bodyPr wrap="square" rtlCol="0">
            <a:spAutoFit/>
          </a:bodyPr>
          <a:lstStyle/>
          <a:p>
            <a:pPr>
              <a:lnSpc>
                <a:spcPct val="90000"/>
              </a:lnSpc>
            </a:pPr>
            <a:r>
              <a:rPr lang="en-US" sz="3600" dirty="0">
                <a:latin typeface="Chalk Board" panose="02000500000000000000" pitchFamily="2" charset="0"/>
              </a:rPr>
              <a:t>11 hours   </a:t>
            </a:r>
          </a:p>
        </p:txBody>
      </p:sp>
      <p:sp>
        <p:nvSpPr>
          <p:cNvPr id="10" name="TextBox 9">
            <a:extLst>
              <a:ext uri="{FF2B5EF4-FFF2-40B4-BE49-F238E27FC236}">
                <a16:creationId xmlns:a16="http://schemas.microsoft.com/office/drawing/2014/main" id="{F8134B2F-39C6-2E11-385F-B0B215A70140}"/>
              </a:ext>
            </a:extLst>
          </p:cNvPr>
          <p:cNvSpPr txBox="1"/>
          <p:nvPr/>
        </p:nvSpPr>
        <p:spPr>
          <a:xfrm>
            <a:off x="9349796" y="6195217"/>
            <a:ext cx="1090324" cy="547842"/>
          </a:xfrm>
          <a:prstGeom prst="rect">
            <a:avLst/>
          </a:prstGeom>
          <a:noFill/>
        </p:spPr>
        <p:txBody>
          <a:bodyPr wrap="square" rtlCol="0">
            <a:spAutoFit/>
          </a:bodyPr>
          <a:lstStyle/>
          <a:p>
            <a:pPr>
              <a:lnSpc>
                <a:spcPct val="90000"/>
              </a:lnSpc>
            </a:pPr>
            <a:r>
              <a:rPr lang="en-US" sz="3200" dirty="0">
                <a:latin typeface="Chalk Board" panose="02000500000000000000" pitchFamily="2" charset="0"/>
              </a:rPr>
              <a:t>4.2 ns</a:t>
            </a:r>
          </a:p>
        </p:txBody>
      </p:sp>
      <p:sp>
        <p:nvSpPr>
          <p:cNvPr id="11" name="TextBox 10">
            <a:extLst>
              <a:ext uri="{FF2B5EF4-FFF2-40B4-BE49-F238E27FC236}">
                <a16:creationId xmlns:a16="http://schemas.microsoft.com/office/drawing/2014/main" id="{7359B721-4ABD-098A-45E2-6B70A6140DA9}"/>
              </a:ext>
            </a:extLst>
          </p:cNvPr>
          <p:cNvSpPr txBox="1"/>
          <p:nvPr/>
        </p:nvSpPr>
        <p:spPr>
          <a:xfrm>
            <a:off x="364907" y="4591144"/>
            <a:ext cx="4812362" cy="646331"/>
          </a:xfrm>
          <a:prstGeom prst="rect">
            <a:avLst/>
          </a:prstGeom>
          <a:noFill/>
        </p:spPr>
        <p:txBody>
          <a:bodyPr wrap="square">
            <a:spAutoFit/>
          </a:bodyPr>
          <a:lstStyle/>
          <a:p>
            <a:r>
              <a:rPr lang="en-US" sz="3600" dirty="0">
                <a:latin typeface="Chalk Board" panose="02000500000000000000" pitchFamily="2" charset="0"/>
              </a:rPr>
              <a:t>Computer</a:t>
            </a:r>
            <a:endParaRPr lang="en-US" sz="36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9F86D2-9267-4B56-2C90-C4D974133AC3}"/>
                  </a:ext>
                </a:extLst>
              </p:cNvPr>
              <p:cNvSpPr txBox="1"/>
              <p:nvPr/>
            </p:nvSpPr>
            <p:spPr>
              <a:xfrm>
                <a:off x="5335231" y="4451397"/>
                <a:ext cx="3424844" cy="754245"/>
              </a:xfrm>
              <a:prstGeom prst="rect">
                <a:avLst/>
              </a:prstGeom>
              <a:noFill/>
            </p:spPr>
            <p:txBody>
              <a:bodyPr wrap="square">
                <a:spAutoFit/>
              </a:bodyPr>
              <a:lstStyle/>
              <a:p>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7</m:t>
                        </m:r>
                      </m:sup>
                    </m:sSup>
                  </m:oMath>
                </a14:m>
                <a:r>
                  <a:rPr lang="en-US" sz="3600" dirty="0">
                    <a:solidFill>
                      <a:schemeClr val="tx1"/>
                    </a:solidFill>
                    <a:latin typeface="Chalk Board" panose="02000500000000000000" pitchFamily="2" charset="0"/>
                  </a:rPr>
                  <a:t> key per second </a:t>
                </a:r>
                <a:endParaRPr lang="en-US" sz="3600" dirty="0">
                  <a:solidFill>
                    <a:schemeClr val="tx1"/>
                  </a:solidFill>
                </a:endParaRPr>
              </a:p>
            </p:txBody>
          </p:sp>
        </mc:Choice>
        <mc:Fallback xmlns="">
          <p:sp>
            <p:nvSpPr>
              <p:cNvPr id="12" name="TextBox 11">
                <a:extLst>
                  <a:ext uri="{FF2B5EF4-FFF2-40B4-BE49-F238E27FC236}">
                    <a16:creationId xmlns:a16="http://schemas.microsoft.com/office/drawing/2014/main" id="{7A9F86D2-9267-4B56-2C90-C4D974133AC3}"/>
                  </a:ext>
                </a:extLst>
              </p:cNvPr>
              <p:cNvSpPr txBox="1">
                <a:spLocks noRot="1" noChangeAspect="1" noMove="1" noResize="1" noEditPoints="1" noAdjustHandles="1" noChangeArrowheads="1" noChangeShapeType="1" noTextEdit="1"/>
              </p:cNvSpPr>
              <p:nvPr/>
            </p:nvSpPr>
            <p:spPr>
              <a:xfrm>
                <a:off x="5335231" y="4451397"/>
                <a:ext cx="3424844" cy="754245"/>
              </a:xfrm>
              <a:prstGeom prst="rect">
                <a:avLst/>
              </a:prstGeom>
              <a:blipFill>
                <a:blip r:embed="rId6"/>
                <a:stretch>
                  <a:fillRect t="-5000" b="-35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03EEF79-3A71-06E3-C6F5-6B9105430A0B}"/>
              </a:ext>
            </a:extLst>
          </p:cNvPr>
          <p:cNvSpPr txBox="1"/>
          <p:nvPr/>
        </p:nvSpPr>
        <p:spPr>
          <a:xfrm>
            <a:off x="510897" y="5383338"/>
            <a:ext cx="935315" cy="646331"/>
          </a:xfrm>
          <a:prstGeom prst="rect">
            <a:avLst/>
          </a:prstGeom>
          <a:noFill/>
        </p:spPr>
        <p:txBody>
          <a:bodyPr wrap="square">
            <a:spAutoFit/>
          </a:bodyPr>
          <a:lstStyle/>
          <a:p>
            <a:r>
              <a:rPr lang="en-US" sz="3600" dirty="0">
                <a:latin typeface="Chalk Board" panose="02000500000000000000" pitchFamily="2" charset="0"/>
              </a:rPr>
              <a:t>Lab</a:t>
            </a:r>
            <a:endParaRPr lang="en-US" sz="36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D9BC81-B355-380D-9EEE-E6282095E205}"/>
                  </a:ext>
                </a:extLst>
              </p:cNvPr>
              <p:cNvSpPr txBox="1"/>
              <p:nvPr/>
            </p:nvSpPr>
            <p:spPr>
              <a:xfrm>
                <a:off x="5354425" y="5235931"/>
                <a:ext cx="3102822" cy="753540"/>
              </a:xfrm>
              <a:prstGeom prst="rect">
                <a:avLst/>
              </a:prstGeom>
              <a:noFill/>
            </p:spPr>
            <p:txBody>
              <a:bodyPr wrap="square">
                <a:spAutoFit/>
              </a:bodyPr>
              <a:lstStyle/>
              <a:p>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9</m:t>
                        </m:r>
                      </m:sup>
                    </m:sSup>
                  </m:oMath>
                </a14:m>
                <a:r>
                  <a:rPr lang="en-US" sz="3600" dirty="0">
                    <a:solidFill>
                      <a:schemeClr val="tx1"/>
                    </a:solidFill>
                    <a:latin typeface="Chalk Board" panose="02000500000000000000" pitchFamily="2" charset="0"/>
                  </a:rPr>
                  <a:t> key per second </a:t>
                </a:r>
                <a:endParaRPr lang="en-US" sz="3600" dirty="0">
                  <a:solidFill>
                    <a:schemeClr val="tx1"/>
                  </a:solidFill>
                </a:endParaRPr>
              </a:p>
            </p:txBody>
          </p:sp>
        </mc:Choice>
        <mc:Fallback xmlns="">
          <p:sp>
            <p:nvSpPr>
              <p:cNvPr id="14" name="TextBox 13">
                <a:extLst>
                  <a:ext uri="{FF2B5EF4-FFF2-40B4-BE49-F238E27FC236}">
                    <a16:creationId xmlns:a16="http://schemas.microsoft.com/office/drawing/2014/main" id="{D0D9BC81-B355-380D-9EEE-E6282095E205}"/>
                  </a:ext>
                </a:extLst>
              </p:cNvPr>
              <p:cNvSpPr txBox="1">
                <a:spLocks noRot="1" noChangeAspect="1" noMove="1" noResize="1" noEditPoints="1" noAdjustHandles="1" noChangeArrowheads="1" noChangeShapeType="1" noTextEdit="1"/>
              </p:cNvSpPr>
              <p:nvPr/>
            </p:nvSpPr>
            <p:spPr>
              <a:xfrm>
                <a:off x="5354425" y="5235931"/>
                <a:ext cx="3102822" cy="753540"/>
              </a:xfrm>
              <a:prstGeom prst="rect">
                <a:avLst/>
              </a:prstGeom>
              <a:blipFill>
                <a:blip r:embed="rId7"/>
                <a:stretch>
                  <a:fillRect t="-5000" r="-7347" b="-3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B02936F-1830-A84F-C377-6DF525E0E213}"/>
              </a:ext>
            </a:extLst>
          </p:cNvPr>
          <p:cNvSpPr txBox="1"/>
          <p:nvPr/>
        </p:nvSpPr>
        <p:spPr>
          <a:xfrm>
            <a:off x="219727" y="6158330"/>
            <a:ext cx="2473181" cy="646331"/>
          </a:xfrm>
          <a:prstGeom prst="rect">
            <a:avLst/>
          </a:prstGeom>
          <a:noFill/>
        </p:spPr>
        <p:txBody>
          <a:bodyPr wrap="square">
            <a:spAutoFit/>
          </a:bodyPr>
          <a:lstStyle/>
          <a:p>
            <a:r>
              <a:rPr lang="en-US" sz="3600" dirty="0">
                <a:latin typeface="Chalk Board" panose="02000500000000000000" pitchFamily="2" charset="0"/>
              </a:rPr>
              <a:t>Bitcoin Network </a:t>
            </a:r>
            <a:endParaRPr lang="en-US" sz="36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D3D8DB3-1FA1-E71B-68E2-A865E089B6CB}"/>
                  </a:ext>
                </a:extLst>
              </p:cNvPr>
              <p:cNvSpPr txBox="1"/>
              <p:nvPr/>
            </p:nvSpPr>
            <p:spPr>
              <a:xfrm>
                <a:off x="5352837" y="5987684"/>
                <a:ext cx="3822902" cy="755143"/>
              </a:xfrm>
              <a:prstGeom prst="rect">
                <a:avLst/>
              </a:prstGeom>
              <a:noFill/>
            </p:spPr>
            <p:txBody>
              <a:bodyPr wrap="square">
                <a:spAutoFit/>
              </a:bodyPr>
              <a:lstStyle/>
              <a:p>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20</m:t>
                        </m:r>
                      </m:sup>
                    </m:sSup>
                  </m:oMath>
                </a14:m>
                <a:r>
                  <a:rPr lang="en-US" sz="3600" dirty="0">
                    <a:solidFill>
                      <a:schemeClr val="tx1"/>
                    </a:solidFill>
                    <a:latin typeface="Chalk Board" panose="02000500000000000000" pitchFamily="2" charset="0"/>
                  </a:rPr>
                  <a:t> key per second </a:t>
                </a:r>
                <a:endParaRPr lang="en-US" sz="3600" dirty="0">
                  <a:solidFill>
                    <a:schemeClr val="tx1"/>
                  </a:solidFill>
                </a:endParaRPr>
              </a:p>
            </p:txBody>
          </p:sp>
        </mc:Choice>
        <mc:Fallback xmlns="">
          <p:sp>
            <p:nvSpPr>
              <p:cNvPr id="16" name="TextBox 15">
                <a:extLst>
                  <a:ext uri="{FF2B5EF4-FFF2-40B4-BE49-F238E27FC236}">
                    <a16:creationId xmlns:a16="http://schemas.microsoft.com/office/drawing/2014/main" id="{9D3D8DB3-1FA1-E71B-68E2-A865E089B6CB}"/>
                  </a:ext>
                </a:extLst>
              </p:cNvPr>
              <p:cNvSpPr txBox="1">
                <a:spLocks noRot="1" noChangeAspect="1" noMove="1" noResize="1" noEditPoints="1" noAdjustHandles="1" noChangeArrowheads="1" noChangeShapeType="1" noTextEdit="1"/>
              </p:cNvSpPr>
              <p:nvPr/>
            </p:nvSpPr>
            <p:spPr>
              <a:xfrm>
                <a:off x="5352837" y="5987684"/>
                <a:ext cx="3822902" cy="755143"/>
              </a:xfrm>
              <a:prstGeom prst="rect">
                <a:avLst/>
              </a:prstGeom>
              <a:blipFill>
                <a:blip r:embed="rId8"/>
                <a:stretch>
                  <a:fillRect t="-5000" b="-35000"/>
                </a:stretch>
              </a:blipFill>
            </p:spPr>
            <p:txBody>
              <a:bodyPr/>
              <a:lstStyle/>
              <a:p>
                <a:r>
                  <a:rPr lang="en-US">
                    <a:noFill/>
                  </a:rPr>
                  <a:t> </a:t>
                </a:r>
              </a:p>
            </p:txBody>
          </p:sp>
        </mc:Fallback>
      </mc:AlternateContent>
      <p:pic>
        <p:nvPicPr>
          <p:cNvPr id="17" name="Graphic 16" descr="Connections with solid fill">
            <a:extLst>
              <a:ext uri="{FF2B5EF4-FFF2-40B4-BE49-F238E27FC236}">
                <a16:creationId xmlns:a16="http://schemas.microsoft.com/office/drawing/2014/main" id="{E989E9F2-E59B-C092-6785-4935324CB6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24186" y="5908055"/>
            <a:ext cx="914400" cy="914400"/>
          </a:xfrm>
          <a:prstGeom prst="rect">
            <a:avLst/>
          </a:prstGeom>
        </p:spPr>
      </p:pic>
      <p:pic>
        <p:nvPicPr>
          <p:cNvPr id="18" name="Graphic 17" descr="Server with solid fill">
            <a:extLst>
              <a:ext uri="{FF2B5EF4-FFF2-40B4-BE49-F238E27FC236}">
                <a16:creationId xmlns:a16="http://schemas.microsoft.com/office/drawing/2014/main" id="{E702785A-F6D9-C527-3761-1DFF17A436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46212" y="5328175"/>
            <a:ext cx="659509" cy="659509"/>
          </a:xfrm>
          <a:prstGeom prst="rect">
            <a:avLst/>
          </a:prstGeom>
        </p:spPr>
      </p:pic>
    </p:spTree>
    <p:custDataLst>
      <p:tags r:id="rId1"/>
    </p:custDataLst>
    <p:extLst>
      <p:ext uri="{BB962C8B-B14F-4D97-AF65-F5344CB8AC3E}">
        <p14:creationId xmlns:p14="http://schemas.microsoft.com/office/powerpoint/2010/main" val="2155385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8205">
        <p159:morph option="byObject"/>
      </p:transition>
    </mc:Choice>
    <mc:Fallback xmlns="">
      <p:transition spd="slow" advTm="182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EF990-4355-EF39-39EB-1FBEA0325A4E}"/>
              </a:ext>
            </a:extLst>
          </p:cNvPr>
          <p:cNvSpPr>
            <a:spLocks noGrp="1"/>
          </p:cNvSpPr>
          <p:nvPr>
            <p:ph type="title"/>
          </p:nvPr>
        </p:nvSpPr>
        <p:spPr/>
        <p:txBody>
          <a:bodyPr>
            <a:normAutofit/>
          </a:bodyPr>
          <a:lstStyle/>
          <a:p>
            <a:r>
              <a:rPr lang="en-US" sz="8000" dirty="0">
                <a:latin typeface="Chalk Board" panose="02000500000000000000" pitchFamily="2" charset="0"/>
              </a:rPr>
              <a:t>56-bit Security</a:t>
            </a:r>
          </a:p>
        </p:txBody>
      </p:sp>
      <p:sp>
        <p:nvSpPr>
          <p:cNvPr id="3" name="Content Placeholder 2">
            <a:extLst>
              <a:ext uri="{FF2B5EF4-FFF2-40B4-BE49-F238E27FC236}">
                <a16:creationId xmlns:a16="http://schemas.microsoft.com/office/drawing/2014/main" id="{ECCA2B96-89E8-E429-5728-B71CAA2C7A43}"/>
              </a:ext>
            </a:extLst>
          </p:cNvPr>
          <p:cNvSpPr txBox="1">
            <a:spLocks/>
          </p:cNvSpPr>
          <p:nvPr/>
        </p:nvSpPr>
        <p:spPr>
          <a:xfrm>
            <a:off x="355503" y="1713833"/>
            <a:ext cx="5117162" cy="251460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Font typeface="Arial" pitchFamily="34" charset="0"/>
              <a:buNone/>
            </a:pPr>
            <a:r>
              <a:rPr lang="en-US" sz="6000" dirty="0">
                <a:latin typeface="Chalk Board" panose="02000500000000000000" pitchFamily="2" charset="0"/>
              </a:rPr>
              <a:t>This was the US Government Standard (DES) for a long time</a:t>
            </a:r>
          </a:p>
          <a:p>
            <a:endParaRPr lang="en-US" sz="6000" dirty="0"/>
          </a:p>
          <a:p>
            <a:endParaRPr lang="en-US" sz="6000" dirty="0"/>
          </a:p>
          <a:p>
            <a:endParaRPr lang="en-US" sz="6000" dirty="0"/>
          </a:p>
        </p:txBody>
      </p:sp>
      <p:sp>
        <p:nvSpPr>
          <p:cNvPr id="4" name="TextBox 3">
            <a:extLst>
              <a:ext uri="{FF2B5EF4-FFF2-40B4-BE49-F238E27FC236}">
                <a16:creationId xmlns:a16="http://schemas.microsoft.com/office/drawing/2014/main" id="{44F40912-4B44-6AC8-3727-07B98D4B3F41}"/>
              </a:ext>
            </a:extLst>
          </p:cNvPr>
          <p:cNvSpPr txBox="1"/>
          <p:nvPr/>
        </p:nvSpPr>
        <p:spPr>
          <a:xfrm>
            <a:off x="9500557" y="4612927"/>
            <a:ext cx="1756756" cy="604781"/>
          </a:xfrm>
          <a:prstGeom prst="rect">
            <a:avLst/>
          </a:prstGeom>
          <a:noFill/>
        </p:spPr>
        <p:txBody>
          <a:bodyPr wrap="square" rtlCol="0">
            <a:spAutoFit/>
          </a:bodyPr>
          <a:lstStyle/>
          <a:p>
            <a:pPr>
              <a:lnSpc>
                <a:spcPct val="90000"/>
              </a:lnSpc>
            </a:pPr>
            <a:r>
              <a:rPr lang="en-US" sz="3600" dirty="0">
                <a:latin typeface="Chalk Board" panose="02000500000000000000" pitchFamily="2" charset="0"/>
              </a:rPr>
              <a:t>134 years   </a:t>
            </a:r>
          </a:p>
        </p:txBody>
      </p:sp>
      <p:sp>
        <p:nvSpPr>
          <p:cNvPr id="5" name="TextBox 4">
            <a:extLst>
              <a:ext uri="{FF2B5EF4-FFF2-40B4-BE49-F238E27FC236}">
                <a16:creationId xmlns:a16="http://schemas.microsoft.com/office/drawing/2014/main" id="{9FD130AC-B6FE-D604-7083-F324E905CF8B}"/>
              </a:ext>
            </a:extLst>
          </p:cNvPr>
          <p:cNvSpPr txBox="1"/>
          <p:nvPr/>
        </p:nvSpPr>
        <p:spPr>
          <a:xfrm>
            <a:off x="9499816" y="5364194"/>
            <a:ext cx="1756755" cy="604781"/>
          </a:xfrm>
          <a:prstGeom prst="rect">
            <a:avLst/>
          </a:prstGeom>
          <a:noFill/>
        </p:spPr>
        <p:txBody>
          <a:bodyPr wrap="square" rtlCol="0">
            <a:spAutoFit/>
          </a:bodyPr>
          <a:lstStyle/>
          <a:p>
            <a:pPr>
              <a:lnSpc>
                <a:spcPct val="90000"/>
              </a:lnSpc>
            </a:pPr>
            <a:r>
              <a:rPr lang="en-US" sz="3600" dirty="0">
                <a:latin typeface="Chalk Board" panose="02000500000000000000" pitchFamily="2" charset="0"/>
              </a:rPr>
              <a:t>16 months   </a:t>
            </a:r>
          </a:p>
        </p:txBody>
      </p:sp>
      <p:sp>
        <p:nvSpPr>
          <p:cNvPr id="6" name="TextBox 5">
            <a:extLst>
              <a:ext uri="{FF2B5EF4-FFF2-40B4-BE49-F238E27FC236}">
                <a16:creationId xmlns:a16="http://schemas.microsoft.com/office/drawing/2014/main" id="{3755A8DE-D705-5B4A-4989-635CB11C36BF}"/>
              </a:ext>
            </a:extLst>
          </p:cNvPr>
          <p:cNvSpPr txBox="1"/>
          <p:nvPr/>
        </p:nvSpPr>
        <p:spPr>
          <a:xfrm>
            <a:off x="9516700" y="6176073"/>
            <a:ext cx="1530711" cy="547842"/>
          </a:xfrm>
          <a:prstGeom prst="rect">
            <a:avLst/>
          </a:prstGeom>
          <a:noFill/>
        </p:spPr>
        <p:txBody>
          <a:bodyPr wrap="square" rtlCol="0">
            <a:spAutoFit/>
          </a:bodyPr>
          <a:lstStyle/>
          <a:p>
            <a:pPr>
              <a:lnSpc>
                <a:spcPct val="90000"/>
              </a:lnSpc>
            </a:pPr>
            <a:r>
              <a:rPr lang="en-US" sz="3200" dirty="0">
                <a:latin typeface="Chalk Board" panose="02000500000000000000" pitchFamily="2" charset="0"/>
              </a:rPr>
              <a:t>0.22 </a:t>
            </a:r>
            <a:r>
              <a:rPr lang="en-US" sz="3200" dirty="0" err="1">
                <a:latin typeface="Chalk Board" panose="02000500000000000000" pitchFamily="2" charset="0"/>
              </a:rPr>
              <a:t>ms</a:t>
            </a:r>
            <a:endParaRPr lang="en-US" sz="3200" dirty="0">
              <a:latin typeface="Chalk Board" panose="02000500000000000000" pitchFamily="2" charset="0"/>
            </a:endParaRPr>
          </a:p>
        </p:txBody>
      </p:sp>
      <p:sp>
        <p:nvSpPr>
          <p:cNvPr id="7" name="TextBox 6">
            <a:extLst>
              <a:ext uri="{FF2B5EF4-FFF2-40B4-BE49-F238E27FC236}">
                <a16:creationId xmlns:a16="http://schemas.microsoft.com/office/drawing/2014/main" id="{BFE58578-A543-6D36-D669-F48FE6123CA5}"/>
              </a:ext>
            </a:extLst>
          </p:cNvPr>
          <p:cNvSpPr txBox="1"/>
          <p:nvPr/>
        </p:nvSpPr>
        <p:spPr>
          <a:xfrm>
            <a:off x="531812" y="4572000"/>
            <a:ext cx="4812362" cy="646331"/>
          </a:xfrm>
          <a:prstGeom prst="rect">
            <a:avLst/>
          </a:prstGeom>
          <a:noFill/>
        </p:spPr>
        <p:txBody>
          <a:bodyPr wrap="square">
            <a:spAutoFit/>
          </a:bodyPr>
          <a:lstStyle/>
          <a:p>
            <a:r>
              <a:rPr lang="en-US" sz="3600" dirty="0">
                <a:latin typeface="Chalk Board" panose="02000500000000000000" pitchFamily="2" charset="0"/>
              </a:rPr>
              <a:t>Computer</a:t>
            </a:r>
            <a:endParaRPr 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98F396-D717-B679-A1CA-1C537260AEEA}"/>
                  </a:ext>
                </a:extLst>
              </p:cNvPr>
              <p:cNvSpPr txBox="1"/>
              <p:nvPr/>
            </p:nvSpPr>
            <p:spPr>
              <a:xfrm>
                <a:off x="5502136" y="4432253"/>
                <a:ext cx="3424844" cy="754245"/>
              </a:xfrm>
              <a:prstGeom prst="rect">
                <a:avLst/>
              </a:prstGeom>
              <a:noFill/>
            </p:spPr>
            <p:txBody>
              <a:bodyPr wrap="square">
                <a:spAutoFit/>
              </a:bodyPr>
              <a:lstStyle/>
              <a:p>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7</m:t>
                        </m:r>
                      </m:sup>
                    </m:sSup>
                  </m:oMath>
                </a14:m>
                <a:r>
                  <a:rPr lang="en-US" sz="3600" dirty="0">
                    <a:solidFill>
                      <a:schemeClr val="tx1"/>
                    </a:solidFill>
                    <a:latin typeface="Chalk Board" panose="02000500000000000000" pitchFamily="2" charset="0"/>
                  </a:rPr>
                  <a:t> key per second </a:t>
                </a:r>
                <a:endParaRPr lang="en-US" sz="3600" dirty="0">
                  <a:solidFill>
                    <a:schemeClr val="tx1"/>
                  </a:solidFill>
                </a:endParaRPr>
              </a:p>
            </p:txBody>
          </p:sp>
        </mc:Choice>
        <mc:Fallback xmlns="">
          <p:sp>
            <p:nvSpPr>
              <p:cNvPr id="8" name="TextBox 7">
                <a:extLst>
                  <a:ext uri="{FF2B5EF4-FFF2-40B4-BE49-F238E27FC236}">
                    <a16:creationId xmlns:a16="http://schemas.microsoft.com/office/drawing/2014/main" id="{1A98F396-D717-B679-A1CA-1C537260AEEA}"/>
                  </a:ext>
                </a:extLst>
              </p:cNvPr>
              <p:cNvSpPr txBox="1">
                <a:spLocks noRot="1" noChangeAspect="1" noMove="1" noResize="1" noEditPoints="1" noAdjustHandles="1" noChangeArrowheads="1" noChangeShapeType="1" noTextEdit="1"/>
              </p:cNvSpPr>
              <p:nvPr/>
            </p:nvSpPr>
            <p:spPr>
              <a:xfrm>
                <a:off x="5502136" y="4432253"/>
                <a:ext cx="3424844" cy="754245"/>
              </a:xfrm>
              <a:prstGeom prst="rect">
                <a:avLst/>
              </a:prstGeom>
              <a:blipFill>
                <a:blip r:embed="rId4"/>
                <a:stretch>
                  <a:fillRect t="-3279" b="-3278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5201E55-9D00-1222-9C99-C4836170F77E}"/>
              </a:ext>
            </a:extLst>
          </p:cNvPr>
          <p:cNvSpPr txBox="1"/>
          <p:nvPr/>
        </p:nvSpPr>
        <p:spPr>
          <a:xfrm>
            <a:off x="677802" y="5364194"/>
            <a:ext cx="935315" cy="646331"/>
          </a:xfrm>
          <a:prstGeom prst="rect">
            <a:avLst/>
          </a:prstGeom>
          <a:noFill/>
        </p:spPr>
        <p:txBody>
          <a:bodyPr wrap="square">
            <a:spAutoFit/>
          </a:bodyPr>
          <a:lstStyle/>
          <a:p>
            <a:r>
              <a:rPr lang="en-US" sz="3600" dirty="0">
                <a:latin typeface="Chalk Board" panose="02000500000000000000" pitchFamily="2" charset="0"/>
              </a:rPr>
              <a:t>Lab</a:t>
            </a:r>
            <a:endParaRPr lang="en-US" sz="36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4CB3DF-438F-FE47-91F0-7255F3440A4C}"/>
                  </a:ext>
                </a:extLst>
              </p:cNvPr>
              <p:cNvSpPr txBox="1"/>
              <p:nvPr/>
            </p:nvSpPr>
            <p:spPr>
              <a:xfrm>
                <a:off x="5521330" y="5216787"/>
                <a:ext cx="3102822" cy="753540"/>
              </a:xfrm>
              <a:prstGeom prst="rect">
                <a:avLst/>
              </a:prstGeom>
              <a:noFill/>
            </p:spPr>
            <p:txBody>
              <a:bodyPr wrap="square">
                <a:spAutoFit/>
              </a:bodyPr>
              <a:lstStyle/>
              <a:p>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9</m:t>
                        </m:r>
                      </m:sup>
                    </m:sSup>
                  </m:oMath>
                </a14:m>
                <a:r>
                  <a:rPr lang="en-US" sz="3600" dirty="0">
                    <a:solidFill>
                      <a:schemeClr val="tx1"/>
                    </a:solidFill>
                    <a:latin typeface="Chalk Board" panose="02000500000000000000" pitchFamily="2" charset="0"/>
                  </a:rPr>
                  <a:t> key per second </a:t>
                </a:r>
                <a:endParaRPr lang="en-US" sz="3600" dirty="0">
                  <a:solidFill>
                    <a:schemeClr val="tx1"/>
                  </a:solidFill>
                </a:endParaRPr>
              </a:p>
            </p:txBody>
          </p:sp>
        </mc:Choice>
        <mc:Fallback xmlns="">
          <p:sp>
            <p:nvSpPr>
              <p:cNvPr id="10" name="TextBox 9">
                <a:extLst>
                  <a:ext uri="{FF2B5EF4-FFF2-40B4-BE49-F238E27FC236}">
                    <a16:creationId xmlns:a16="http://schemas.microsoft.com/office/drawing/2014/main" id="{444CB3DF-438F-FE47-91F0-7255F3440A4C}"/>
                  </a:ext>
                </a:extLst>
              </p:cNvPr>
              <p:cNvSpPr txBox="1">
                <a:spLocks noRot="1" noChangeAspect="1" noMove="1" noResize="1" noEditPoints="1" noAdjustHandles="1" noChangeArrowheads="1" noChangeShapeType="1" noTextEdit="1"/>
              </p:cNvSpPr>
              <p:nvPr/>
            </p:nvSpPr>
            <p:spPr>
              <a:xfrm>
                <a:off x="5521330" y="5216787"/>
                <a:ext cx="3102822" cy="753540"/>
              </a:xfrm>
              <a:prstGeom prst="rect">
                <a:avLst/>
              </a:prstGeom>
              <a:blipFill>
                <a:blip r:embed="rId5"/>
                <a:stretch>
                  <a:fillRect t="-5000" r="-6504" b="-35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3714F13-7472-C0FC-D497-76BFCAAC2E45}"/>
              </a:ext>
            </a:extLst>
          </p:cNvPr>
          <p:cNvSpPr txBox="1"/>
          <p:nvPr/>
        </p:nvSpPr>
        <p:spPr>
          <a:xfrm>
            <a:off x="386632" y="6139186"/>
            <a:ext cx="2473181" cy="646331"/>
          </a:xfrm>
          <a:prstGeom prst="rect">
            <a:avLst/>
          </a:prstGeom>
          <a:noFill/>
        </p:spPr>
        <p:txBody>
          <a:bodyPr wrap="square">
            <a:spAutoFit/>
          </a:bodyPr>
          <a:lstStyle/>
          <a:p>
            <a:r>
              <a:rPr lang="en-US" sz="3600" dirty="0">
                <a:latin typeface="Chalk Board" panose="02000500000000000000" pitchFamily="2" charset="0"/>
              </a:rPr>
              <a:t>Bitcoin Network </a:t>
            </a:r>
            <a:endParaRPr lang="en-US" sz="36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B5E9CFC-BC2F-9EE9-2195-CE03E91BFC52}"/>
                  </a:ext>
                </a:extLst>
              </p:cNvPr>
              <p:cNvSpPr txBox="1"/>
              <p:nvPr/>
            </p:nvSpPr>
            <p:spPr>
              <a:xfrm>
                <a:off x="5519742" y="5968540"/>
                <a:ext cx="3822902" cy="755143"/>
              </a:xfrm>
              <a:prstGeom prst="rect">
                <a:avLst/>
              </a:prstGeom>
              <a:noFill/>
            </p:spPr>
            <p:txBody>
              <a:bodyPr wrap="square">
                <a:spAutoFit/>
              </a:bodyPr>
              <a:lstStyle/>
              <a:p>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20</m:t>
                        </m:r>
                      </m:sup>
                    </m:sSup>
                  </m:oMath>
                </a14:m>
                <a:r>
                  <a:rPr lang="en-US" sz="3600" dirty="0">
                    <a:solidFill>
                      <a:schemeClr val="tx1"/>
                    </a:solidFill>
                    <a:latin typeface="Chalk Board" panose="02000500000000000000" pitchFamily="2" charset="0"/>
                  </a:rPr>
                  <a:t> key per second </a:t>
                </a:r>
                <a:endParaRPr lang="en-US" sz="3600" dirty="0">
                  <a:solidFill>
                    <a:schemeClr val="tx1"/>
                  </a:solidFill>
                </a:endParaRPr>
              </a:p>
            </p:txBody>
          </p:sp>
        </mc:Choice>
        <mc:Fallback xmlns="">
          <p:sp>
            <p:nvSpPr>
              <p:cNvPr id="12" name="TextBox 11">
                <a:extLst>
                  <a:ext uri="{FF2B5EF4-FFF2-40B4-BE49-F238E27FC236}">
                    <a16:creationId xmlns:a16="http://schemas.microsoft.com/office/drawing/2014/main" id="{8B5E9CFC-BC2F-9EE9-2195-CE03E91BFC52}"/>
                  </a:ext>
                </a:extLst>
              </p:cNvPr>
              <p:cNvSpPr txBox="1">
                <a:spLocks noRot="1" noChangeAspect="1" noMove="1" noResize="1" noEditPoints="1" noAdjustHandles="1" noChangeArrowheads="1" noChangeShapeType="1" noTextEdit="1"/>
              </p:cNvSpPr>
              <p:nvPr/>
            </p:nvSpPr>
            <p:spPr>
              <a:xfrm>
                <a:off x="5519742" y="5968540"/>
                <a:ext cx="3822902" cy="755143"/>
              </a:xfrm>
              <a:prstGeom prst="rect">
                <a:avLst/>
              </a:prstGeom>
              <a:blipFill>
                <a:blip r:embed="rId6"/>
                <a:stretch>
                  <a:fillRect t="-3279" b="-32787"/>
                </a:stretch>
              </a:blipFill>
            </p:spPr>
            <p:txBody>
              <a:bodyPr/>
              <a:lstStyle/>
              <a:p>
                <a:r>
                  <a:rPr lang="en-US">
                    <a:noFill/>
                  </a:rPr>
                  <a:t> </a:t>
                </a:r>
              </a:p>
            </p:txBody>
          </p:sp>
        </mc:Fallback>
      </mc:AlternateContent>
      <p:pic>
        <p:nvPicPr>
          <p:cNvPr id="13" name="Graphic 12" descr="Laptop with solid fill">
            <a:extLst>
              <a:ext uri="{FF2B5EF4-FFF2-40B4-BE49-F238E27FC236}">
                <a16:creationId xmlns:a16="http://schemas.microsoft.com/office/drawing/2014/main" id="{DB4C25B3-772D-2703-1577-CB376F3497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9684" y="4326237"/>
            <a:ext cx="914400" cy="914400"/>
          </a:xfrm>
          <a:prstGeom prst="rect">
            <a:avLst/>
          </a:prstGeom>
        </p:spPr>
      </p:pic>
      <p:pic>
        <p:nvPicPr>
          <p:cNvPr id="14" name="Graphic 13" descr="Connections with solid fill">
            <a:extLst>
              <a:ext uri="{FF2B5EF4-FFF2-40B4-BE49-F238E27FC236}">
                <a16:creationId xmlns:a16="http://schemas.microsoft.com/office/drawing/2014/main" id="{11B6512B-8720-0B99-9821-9B5DAF04E7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91091" y="5888911"/>
            <a:ext cx="914400" cy="914400"/>
          </a:xfrm>
          <a:prstGeom prst="rect">
            <a:avLst/>
          </a:prstGeom>
        </p:spPr>
      </p:pic>
      <p:pic>
        <p:nvPicPr>
          <p:cNvPr id="15" name="Graphic 14" descr="Server with solid fill">
            <a:extLst>
              <a:ext uri="{FF2B5EF4-FFF2-40B4-BE49-F238E27FC236}">
                <a16:creationId xmlns:a16="http://schemas.microsoft.com/office/drawing/2014/main" id="{F90853CF-EFAA-FA6E-0C24-328ABB1CBC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13117" y="5309031"/>
            <a:ext cx="659509" cy="65950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1B1AE67-507E-1152-4845-A4E92FDE2618}"/>
                  </a:ext>
                </a:extLst>
              </p:cNvPr>
              <p:cNvSpPr txBox="1"/>
              <p:nvPr/>
            </p:nvSpPr>
            <p:spPr>
              <a:xfrm>
                <a:off x="6096000" y="2315339"/>
                <a:ext cx="7348429" cy="909929"/>
              </a:xfrm>
              <a:prstGeom prst="rect">
                <a:avLst/>
              </a:prstGeom>
              <a:noFill/>
            </p:spPr>
            <p:txBody>
              <a:bodyPr wrap="square" rtlCol="0">
                <a:spAutoFit/>
              </a:bodyPr>
              <a:lstStyle/>
              <a:p>
                <a:pPr>
                  <a:lnSpc>
                    <a:spcPct val="90000"/>
                  </a:lnSpc>
                </a:pPr>
                <a14:m>
                  <m:oMath xmlns:m="http://schemas.openxmlformats.org/officeDocument/2006/math">
                    <m:sSup>
                      <m:sSupPr>
                        <m:ctrlPr>
                          <a:rPr lang="en-US" sz="4800" b="0" i="1" smtClean="0">
                            <a:solidFill>
                              <a:schemeClr val="tx1"/>
                            </a:solidFill>
                            <a:latin typeface="Cambria Math" panose="02040503050406030204" pitchFamily="18" charset="0"/>
                          </a:rPr>
                        </m:ctrlPr>
                      </m:sSupPr>
                      <m:e>
                        <m:r>
                          <m:rPr>
                            <m:nor/>
                          </m:rPr>
                          <a:rPr lang="en-US" sz="4800" b="0" i="0" smtClean="0">
                            <a:solidFill>
                              <a:schemeClr val="tx1"/>
                            </a:solidFill>
                            <a:latin typeface="Chalk Board" panose="02000500000000000000" pitchFamily="2" charset="0"/>
                          </a:rPr>
                          <m:t>2</m:t>
                        </m:r>
                      </m:e>
                      <m:sup>
                        <m:r>
                          <m:rPr>
                            <m:nor/>
                          </m:rPr>
                          <a:rPr lang="en-US" sz="4800" b="0" i="0" smtClean="0">
                            <a:solidFill>
                              <a:schemeClr val="tx1"/>
                            </a:solidFill>
                            <a:latin typeface="Chalk Board" panose="02000500000000000000" pitchFamily="2" charset="0"/>
                          </a:rPr>
                          <m:t>56</m:t>
                        </m:r>
                      </m:sup>
                    </m:sSup>
                  </m:oMath>
                </a14:m>
                <a:r>
                  <a:rPr lang="en-US" sz="4800" dirty="0">
                    <a:solidFill>
                      <a:schemeClr val="tx1"/>
                    </a:solidFill>
                    <a:latin typeface="Chalk Board" panose="02000500000000000000" pitchFamily="2" charset="0"/>
                    <a:ea typeface="Cambria Math" panose="02040503050406030204" pitchFamily="18" charset="0"/>
                  </a:rPr>
                  <a:t> </a:t>
                </a:r>
                <a14:m>
                  <m:oMath xmlns:m="http://schemas.openxmlformats.org/officeDocument/2006/math">
                    <m:r>
                      <m:rPr>
                        <m:nor/>
                      </m:rPr>
                      <a:rPr lang="en-US" sz="4800" i="0">
                        <a:solidFill>
                          <a:schemeClr val="tx1"/>
                        </a:solidFill>
                        <a:latin typeface="Chalk Board" panose="02000500000000000000" pitchFamily="2" charset="0"/>
                        <a:ea typeface="Cambria Math" panose="02040503050406030204" pitchFamily="18" charset="0"/>
                      </a:rPr>
                      <m:t>~</m:t>
                    </m:r>
                  </m:oMath>
                </a14:m>
                <a:r>
                  <a:rPr lang="en-US" sz="4800" dirty="0">
                    <a:solidFill>
                      <a:schemeClr val="tx1"/>
                    </a:solidFill>
                    <a:latin typeface="Chalk Board" panose="02000500000000000000" pitchFamily="2" charset="0"/>
                  </a:rPr>
                  <a:t> </a:t>
                </a:r>
                <a14:m>
                  <m:oMath xmlns:m="http://schemas.openxmlformats.org/officeDocument/2006/math">
                    <m:sSup>
                      <m:sSupPr>
                        <m:ctrlPr>
                          <a:rPr lang="en-US" sz="4800" i="1">
                            <a:solidFill>
                              <a:schemeClr val="tx1"/>
                            </a:solidFill>
                            <a:latin typeface="Cambria Math" panose="02040503050406030204" pitchFamily="18" charset="0"/>
                          </a:rPr>
                        </m:ctrlPr>
                      </m:sSupPr>
                      <m:e>
                        <m:r>
                          <m:rPr>
                            <m:nor/>
                          </m:rPr>
                          <a:rPr lang="en-US" sz="4800" b="0" i="0" smtClean="0">
                            <a:solidFill>
                              <a:schemeClr val="tx1"/>
                            </a:solidFill>
                            <a:latin typeface="Chalk Board" panose="02000500000000000000" pitchFamily="2" charset="0"/>
                          </a:rPr>
                          <m:t>7.2 </m:t>
                        </m:r>
                        <m:r>
                          <m:rPr>
                            <m:nor/>
                          </m:rPr>
                          <a:rPr lang="en-US" sz="4800" b="0" i="0" smtClean="0">
                            <a:solidFill>
                              <a:schemeClr val="tx1"/>
                            </a:solidFill>
                            <a:latin typeface="Chalk Board" panose="02000500000000000000" pitchFamily="2" charset="0"/>
                          </a:rPr>
                          <m:t>x</m:t>
                        </m:r>
                        <m:r>
                          <m:rPr>
                            <m:nor/>
                          </m:rPr>
                          <a:rPr lang="en-US" sz="4800" b="0" i="0" smtClean="0">
                            <a:solidFill>
                              <a:schemeClr val="tx1"/>
                            </a:solidFill>
                            <a:latin typeface="Chalk Board" panose="02000500000000000000" pitchFamily="2" charset="0"/>
                          </a:rPr>
                          <m:t> 10</m:t>
                        </m:r>
                      </m:e>
                      <m:sup>
                        <m:r>
                          <m:rPr>
                            <m:nor/>
                          </m:rPr>
                          <a:rPr lang="en-US" sz="4800" b="0" i="0" smtClean="0">
                            <a:solidFill>
                              <a:schemeClr val="tx1"/>
                            </a:solidFill>
                            <a:latin typeface="Chalk Board" panose="02000500000000000000" pitchFamily="2" charset="0"/>
                          </a:rPr>
                          <m:t>26</m:t>
                        </m:r>
                      </m:sup>
                    </m:sSup>
                  </m:oMath>
                </a14:m>
                <a:r>
                  <a:rPr lang="en-US" sz="4800" dirty="0">
                    <a:solidFill>
                      <a:schemeClr val="tx1"/>
                    </a:solidFill>
                    <a:latin typeface="Chalk Board" panose="02000500000000000000" pitchFamily="2" charset="0"/>
                  </a:rPr>
                  <a:t>   possible keys   </a:t>
                </a:r>
              </a:p>
            </p:txBody>
          </p:sp>
        </mc:Choice>
        <mc:Fallback xmlns="">
          <p:sp>
            <p:nvSpPr>
              <p:cNvPr id="16" name="TextBox 15">
                <a:extLst>
                  <a:ext uri="{FF2B5EF4-FFF2-40B4-BE49-F238E27FC236}">
                    <a16:creationId xmlns:a16="http://schemas.microsoft.com/office/drawing/2014/main" id="{21B1AE67-507E-1152-4845-A4E92FDE2618}"/>
                  </a:ext>
                </a:extLst>
              </p:cNvPr>
              <p:cNvSpPr txBox="1">
                <a:spLocks noRot="1" noChangeAspect="1" noMove="1" noResize="1" noEditPoints="1" noAdjustHandles="1" noChangeArrowheads="1" noChangeShapeType="1" noTextEdit="1"/>
              </p:cNvSpPr>
              <p:nvPr/>
            </p:nvSpPr>
            <p:spPr>
              <a:xfrm>
                <a:off x="6096000" y="2315339"/>
                <a:ext cx="7348429" cy="909929"/>
              </a:xfrm>
              <a:prstGeom prst="rect">
                <a:avLst/>
              </a:prstGeom>
              <a:blipFill>
                <a:blip r:embed="rId13"/>
                <a:stretch>
                  <a:fillRect l="-1900" t="-16667" b="-38889"/>
                </a:stretch>
              </a:blipFill>
            </p:spPr>
            <p:txBody>
              <a:bodyPr/>
              <a:lstStyle/>
              <a:p>
                <a:r>
                  <a:rPr lang="en-US">
                    <a:noFill/>
                  </a:rPr>
                  <a:t> </a:t>
                </a:r>
              </a:p>
            </p:txBody>
          </p:sp>
        </mc:Fallback>
      </mc:AlternateContent>
    </p:spTree>
    <p:extLst>
      <p:ext uri="{BB962C8B-B14F-4D97-AF65-F5344CB8AC3E}">
        <p14:creationId xmlns:p14="http://schemas.microsoft.com/office/powerpoint/2010/main" val="1326991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33">
        <p159:morph option="byObject"/>
      </p:transition>
    </mc:Choice>
    <mc:Fallback xmlns="">
      <p:transition spd="slow" advTm="4733">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C4E9-D497-E536-B4E6-49F860F974DB}"/>
              </a:ext>
            </a:extLst>
          </p:cNvPr>
          <p:cNvSpPr>
            <a:spLocks noGrp="1"/>
          </p:cNvSpPr>
          <p:nvPr>
            <p:ph type="title"/>
          </p:nvPr>
        </p:nvSpPr>
        <p:spPr/>
        <p:txBody>
          <a:bodyPr>
            <a:normAutofit fontScale="90000"/>
          </a:bodyPr>
          <a:lstStyle/>
          <a:p>
            <a:r>
              <a:rPr lang="en-US" sz="8800" dirty="0">
                <a:latin typeface="Chalk Board" panose="02000500000000000000" pitchFamily="2" charset="0"/>
              </a:rPr>
              <a:t>128-bit Security</a:t>
            </a:r>
          </a:p>
        </p:txBody>
      </p:sp>
      <p:sp>
        <p:nvSpPr>
          <p:cNvPr id="3" name="Content Placeholder 2">
            <a:extLst>
              <a:ext uri="{FF2B5EF4-FFF2-40B4-BE49-F238E27FC236}">
                <a16:creationId xmlns:a16="http://schemas.microsoft.com/office/drawing/2014/main" id="{7D93E635-959C-97D0-A176-CBAD77F5880E}"/>
              </a:ext>
            </a:extLst>
          </p:cNvPr>
          <p:cNvSpPr txBox="1">
            <a:spLocks/>
          </p:cNvSpPr>
          <p:nvPr/>
        </p:nvSpPr>
        <p:spPr>
          <a:xfrm>
            <a:off x="1221659" y="1943626"/>
            <a:ext cx="9144000" cy="1192315"/>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Font typeface="Arial" pitchFamily="34" charset="0"/>
              <a:buNone/>
            </a:pPr>
            <a:r>
              <a:rPr lang="en-US" sz="6000" dirty="0">
                <a:latin typeface="Chalk Board" panose="02000500000000000000" pitchFamily="2" charset="0"/>
              </a:rPr>
              <a:t>This is the modern Standard</a:t>
            </a:r>
          </a:p>
          <a:p>
            <a:endParaRPr lang="en-US" sz="6000" dirty="0"/>
          </a:p>
          <a:p>
            <a:endParaRPr lang="en-US" sz="6000" dirty="0"/>
          </a:p>
          <a:p>
            <a:endParaRPr lang="en-US" sz="6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9AD4C9-AA10-6178-1590-F4A5C4F3FFE2}"/>
                  </a:ext>
                </a:extLst>
              </p:cNvPr>
              <p:cNvSpPr txBox="1"/>
              <p:nvPr/>
            </p:nvSpPr>
            <p:spPr>
              <a:xfrm>
                <a:off x="9003180" y="4348752"/>
                <a:ext cx="3185645" cy="705386"/>
              </a:xfrm>
              <a:prstGeom prst="rect">
                <a:avLst/>
              </a:prstGeom>
              <a:noFill/>
            </p:spPr>
            <p:txBody>
              <a:bodyPr wrap="square" rtlCol="0">
                <a:spAutoFit/>
              </a:bodyPr>
              <a:lstStyle/>
              <a:p>
                <a:pPr>
                  <a:lnSpc>
                    <a:spcPct val="90000"/>
                  </a:lnSpc>
                </a:pPr>
                <a:r>
                  <a:rPr lang="en-US" sz="3600" dirty="0">
                    <a:solidFill>
                      <a:schemeClr val="tx1"/>
                    </a:solidFill>
                    <a:latin typeface="Chalk Board" panose="02000500000000000000" pitchFamily="2" charset="0"/>
                  </a:rPr>
                  <a:t>6.3 x </a:t>
                </a:r>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23</m:t>
                        </m:r>
                      </m:sup>
                    </m:sSup>
                  </m:oMath>
                </a14:m>
                <a:r>
                  <a:rPr lang="en-US" sz="3600" dirty="0">
                    <a:solidFill>
                      <a:schemeClr val="tx1"/>
                    </a:solidFill>
                    <a:latin typeface="Chalk Board" panose="02000500000000000000" pitchFamily="2" charset="0"/>
                  </a:rPr>
                  <a:t> years   </a:t>
                </a:r>
              </a:p>
            </p:txBody>
          </p:sp>
        </mc:Choice>
        <mc:Fallback xmlns="">
          <p:sp>
            <p:nvSpPr>
              <p:cNvPr id="4" name="TextBox 3">
                <a:extLst>
                  <a:ext uri="{FF2B5EF4-FFF2-40B4-BE49-F238E27FC236}">
                    <a16:creationId xmlns:a16="http://schemas.microsoft.com/office/drawing/2014/main" id="{1E9AD4C9-AA10-6178-1590-F4A5C4F3FFE2}"/>
                  </a:ext>
                </a:extLst>
              </p:cNvPr>
              <p:cNvSpPr txBox="1">
                <a:spLocks noRot="1" noChangeAspect="1" noMove="1" noResize="1" noEditPoints="1" noAdjustHandles="1" noChangeArrowheads="1" noChangeShapeType="1" noTextEdit="1"/>
              </p:cNvSpPr>
              <p:nvPr/>
            </p:nvSpPr>
            <p:spPr>
              <a:xfrm>
                <a:off x="9003180" y="4348752"/>
                <a:ext cx="3185645" cy="705386"/>
              </a:xfrm>
              <a:prstGeom prst="rect">
                <a:avLst/>
              </a:prstGeom>
              <a:blipFill>
                <a:blip r:embed="rId4"/>
                <a:stretch>
                  <a:fillRect l="-5556" t="-12500" r="-1984" b="-357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23CF96D-9098-1040-BF8C-14BE0FCBFC99}"/>
              </a:ext>
            </a:extLst>
          </p:cNvPr>
          <p:cNvSpPr txBox="1"/>
          <p:nvPr/>
        </p:nvSpPr>
        <p:spPr>
          <a:xfrm>
            <a:off x="608012" y="4363134"/>
            <a:ext cx="4812362" cy="646331"/>
          </a:xfrm>
          <a:prstGeom prst="rect">
            <a:avLst/>
          </a:prstGeom>
          <a:noFill/>
        </p:spPr>
        <p:txBody>
          <a:bodyPr wrap="square">
            <a:spAutoFit/>
          </a:bodyPr>
          <a:lstStyle/>
          <a:p>
            <a:r>
              <a:rPr lang="en-US" sz="3600" dirty="0">
                <a:latin typeface="Chalk Board" panose="02000500000000000000" pitchFamily="2" charset="0"/>
              </a:rPr>
              <a:t>Computer</a:t>
            </a:r>
            <a:endParaRPr lang="en-US"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198BC0-C2BB-04E5-AD4F-36E23310FA6F}"/>
                  </a:ext>
                </a:extLst>
              </p:cNvPr>
              <p:cNvSpPr txBox="1"/>
              <p:nvPr/>
            </p:nvSpPr>
            <p:spPr>
              <a:xfrm>
                <a:off x="5578336" y="4223387"/>
                <a:ext cx="3424844" cy="754245"/>
              </a:xfrm>
              <a:prstGeom prst="rect">
                <a:avLst/>
              </a:prstGeom>
              <a:noFill/>
            </p:spPr>
            <p:txBody>
              <a:bodyPr wrap="square">
                <a:spAutoFit/>
              </a:bodyPr>
              <a:lstStyle/>
              <a:p>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7</m:t>
                        </m:r>
                      </m:sup>
                    </m:sSup>
                  </m:oMath>
                </a14:m>
                <a:r>
                  <a:rPr lang="en-US" sz="3600" dirty="0">
                    <a:solidFill>
                      <a:schemeClr val="tx1"/>
                    </a:solidFill>
                    <a:latin typeface="Chalk Board" panose="02000500000000000000" pitchFamily="2" charset="0"/>
                  </a:rPr>
                  <a:t> key per second </a:t>
                </a:r>
                <a:endParaRPr lang="en-US" sz="3600" dirty="0">
                  <a:solidFill>
                    <a:schemeClr val="tx1"/>
                  </a:solidFill>
                </a:endParaRPr>
              </a:p>
            </p:txBody>
          </p:sp>
        </mc:Choice>
        <mc:Fallback xmlns="">
          <p:sp>
            <p:nvSpPr>
              <p:cNvPr id="6" name="TextBox 5">
                <a:extLst>
                  <a:ext uri="{FF2B5EF4-FFF2-40B4-BE49-F238E27FC236}">
                    <a16:creationId xmlns:a16="http://schemas.microsoft.com/office/drawing/2014/main" id="{BB198BC0-C2BB-04E5-AD4F-36E23310FA6F}"/>
                  </a:ext>
                </a:extLst>
              </p:cNvPr>
              <p:cNvSpPr txBox="1">
                <a:spLocks noRot="1" noChangeAspect="1" noMove="1" noResize="1" noEditPoints="1" noAdjustHandles="1" noChangeArrowheads="1" noChangeShapeType="1" noTextEdit="1"/>
              </p:cNvSpPr>
              <p:nvPr/>
            </p:nvSpPr>
            <p:spPr>
              <a:xfrm>
                <a:off x="5578336" y="4223387"/>
                <a:ext cx="3424844" cy="754245"/>
              </a:xfrm>
              <a:prstGeom prst="rect">
                <a:avLst/>
              </a:prstGeom>
              <a:blipFill>
                <a:blip r:embed="rId5"/>
                <a:stretch>
                  <a:fillRect t="-4918" b="-3114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47213CF-3A92-5D90-4595-2A41F11C5334}"/>
              </a:ext>
            </a:extLst>
          </p:cNvPr>
          <p:cNvSpPr txBox="1"/>
          <p:nvPr/>
        </p:nvSpPr>
        <p:spPr>
          <a:xfrm>
            <a:off x="754002" y="5155328"/>
            <a:ext cx="935315" cy="646331"/>
          </a:xfrm>
          <a:prstGeom prst="rect">
            <a:avLst/>
          </a:prstGeom>
          <a:noFill/>
        </p:spPr>
        <p:txBody>
          <a:bodyPr wrap="square">
            <a:spAutoFit/>
          </a:bodyPr>
          <a:lstStyle/>
          <a:p>
            <a:r>
              <a:rPr lang="en-US" sz="3600" dirty="0">
                <a:latin typeface="Chalk Board" panose="02000500000000000000" pitchFamily="2" charset="0"/>
              </a:rPr>
              <a:t>Lab</a:t>
            </a:r>
            <a:endParaRPr lang="en-US"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D0BEBF-D3ED-B0B0-2DAE-FB0BA602E68B}"/>
                  </a:ext>
                </a:extLst>
              </p:cNvPr>
              <p:cNvSpPr txBox="1"/>
              <p:nvPr/>
            </p:nvSpPr>
            <p:spPr>
              <a:xfrm>
                <a:off x="5597530" y="5007921"/>
                <a:ext cx="3102822" cy="753540"/>
              </a:xfrm>
              <a:prstGeom prst="rect">
                <a:avLst/>
              </a:prstGeom>
              <a:noFill/>
            </p:spPr>
            <p:txBody>
              <a:bodyPr wrap="square">
                <a:spAutoFit/>
              </a:bodyPr>
              <a:lstStyle/>
              <a:p>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9</m:t>
                        </m:r>
                      </m:sup>
                    </m:sSup>
                  </m:oMath>
                </a14:m>
                <a:r>
                  <a:rPr lang="en-US" sz="3600" dirty="0">
                    <a:solidFill>
                      <a:schemeClr val="tx1"/>
                    </a:solidFill>
                    <a:latin typeface="Chalk Board" panose="02000500000000000000" pitchFamily="2" charset="0"/>
                  </a:rPr>
                  <a:t> key per second </a:t>
                </a:r>
                <a:endParaRPr lang="en-US" sz="3600" dirty="0">
                  <a:solidFill>
                    <a:schemeClr val="tx1"/>
                  </a:solidFill>
                </a:endParaRPr>
              </a:p>
            </p:txBody>
          </p:sp>
        </mc:Choice>
        <mc:Fallback xmlns="">
          <p:sp>
            <p:nvSpPr>
              <p:cNvPr id="8" name="TextBox 7">
                <a:extLst>
                  <a:ext uri="{FF2B5EF4-FFF2-40B4-BE49-F238E27FC236}">
                    <a16:creationId xmlns:a16="http://schemas.microsoft.com/office/drawing/2014/main" id="{45D0BEBF-D3ED-B0B0-2DAE-FB0BA602E68B}"/>
                  </a:ext>
                </a:extLst>
              </p:cNvPr>
              <p:cNvSpPr txBox="1">
                <a:spLocks noRot="1" noChangeAspect="1" noMove="1" noResize="1" noEditPoints="1" noAdjustHandles="1" noChangeArrowheads="1" noChangeShapeType="1" noTextEdit="1"/>
              </p:cNvSpPr>
              <p:nvPr/>
            </p:nvSpPr>
            <p:spPr>
              <a:xfrm>
                <a:off x="5597530" y="5007921"/>
                <a:ext cx="3102822" cy="753540"/>
              </a:xfrm>
              <a:prstGeom prst="rect">
                <a:avLst/>
              </a:prstGeom>
              <a:blipFill>
                <a:blip r:embed="rId6"/>
                <a:stretch>
                  <a:fillRect t="-5000" r="-7347"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C20D89C-E06B-55F5-5EB4-3735694E6330}"/>
              </a:ext>
            </a:extLst>
          </p:cNvPr>
          <p:cNvSpPr txBox="1"/>
          <p:nvPr/>
        </p:nvSpPr>
        <p:spPr>
          <a:xfrm>
            <a:off x="462832" y="5930320"/>
            <a:ext cx="2473181" cy="646331"/>
          </a:xfrm>
          <a:prstGeom prst="rect">
            <a:avLst/>
          </a:prstGeom>
          <a:noFill/>
        </p:spPr>
        <p:txBody>
          <a:bodyPr wrap="square">
            <a:spAutoFit/>
          </a:bodyPr>
          <a:lstStyle/>
          <a:p>
            <a:r>
              <a:rPr lang="en-US" sz="3600" dirty="0">
                <a:latin typeface="Chalk Board" panose="02000500000000000000" pitchFamily="2" charset="0"/>
              </a:rPr>
              <a:t>Bitcoin Network </a:t>
            </a:r>
            <a:endParaRPr lang="en-US" sz="36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33F39C-A51B-4309-5575-2D113A6B9DA9}"/>
                  </a:ext>
                </a:extLst>
              </p:cNvPr>
              <p:cNvSpPr txBox="1"/>
              <p:nvPr/>
            </p:nvSpPr>
            <p:spPr>
              <a:xfrm>
                <a:off x="5595942" y="5759674"/>
                <a:ext cx="3822902" cy="755143"/>
              </a:xfrm>
              <a:prstGeom prst="rect">
                <a:avLst/>
              </a:prstGeom>
              <a:noFill/>
            </p:spPr>
            <p:txBody>
              <a:bodyPr wrap="square">
                <a:spAutoFit/>
              </a:bodyPr>
              <a:lstStyle/>
              <a:p>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20</m:t>
                        </m:r>
                      </m:sup>
                    </m:sSup>
                  </m:oMath>
                </a14:m>
                <a:r>
                  <a:rPr lang="en-US" sz="3600" dirty="0">
                    <a:solidFill>
                      <a:schemeClr val="tx1"/>
                    </a:solidFill>
                    <a:latin typeface="Chalk Board" panose="02000500000000000000" pitchFamily="2" charset="0"/>
                  </a:rPr>
                  <a:t> key per second </a:t>
                </a:r>
                <a:endParaRPr lang="en-US" sz="3600" dirty="0">
                  <a:solidFill>
                    <a:schemeClr val="tx1"/>
                  </a:solidFill>
                </a:endParaRPr>
              </a:p>
            </p:txBody>
          </p:sp>
        </mc:Choice>
        <mc:Fallback xmlns="">
          <p:sp>
            <p:nvSpPr>
              <p:cNvPr id="10" name="TextBox 9">
                <a:extLst>
                  <a:ext uri="{FF2B5EF4-FFF2-40B4-BE49-F238E27FC236}">
                    <a16:creationId xmlns:a16="http://schemas.microsoft.com/office/drawing/2014/main" id="{5533F39C-A51B-4309-5575-2D113A6B9DA9}"/>
                  </a:ext>
                </a:extLst>
              </p:cNvPr>
              <p:cNvSpPr txBox="1">
                <a:spLocks noRot="1" noChangeAspect="1" noMove="1" noResize="1" noEditPoints="1" noAdjustHandles="1" noChangeArrowheads="1" noChangeShapeType="1" noTextEdit="1"/>
              </p:cNvSpPr>
              <p:nvPr/>
            </p:nvSpPr>
            <p:spPr>
              <a:xfrm>
                <a:off x="5595942" y="5759674"/>
                <a:ext cx="3822902" cy="755143"/>
              </a:xfrm>
              <a:prstGeom prst="rect">
                <a:avLst/>
              </a:prstGeom>
              <a:blipFill>
                <a:blip r:embed="rId7"/>
                <a:stretch>
                  <a:fillRect t="-4918" b="-31148"/>
                </a:stretch>
              </a:blipFill>
            </p:spPr>
            <p:txBody>
              <a:bodyPr/>
              <a:lstStyle/>
              <a:p>
                <a:r>
                  <a:rPr lang="en-US">
                    <a:noFill/>
                  </a:rPr>
                  <a:t> </a:t>
                </a:r>
              </a:p>
            </p:txBody>
          </p:sp>
        </mc:Fallback>
      </mc:AlternateContent>
      <p:pic>
        <p:nvPicPr>
          <p:cNvPr id="11" name="Graphic 10" descr="Laptop with solid fill">
            <a:extLst>
              <a:ext uri="{FF2B5EF4-FFF2-40B4-BE49-F238E27FC236}">
                <a16:creationId xmlns:a16="http://schemas.microsoft.com/office/drawing/2014/main" id="{0638C870-D6A1-4181-4374-420E4E4CF0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5884" y="4117371"/>
            <a:ext cx="914400" cy="914400"/>
          </a:xfrm>
          <a:prstGeom prst="rect">
            <a:avLst/>
          </a:prstGeom>
        </p:spPr>
      </p:pic>
      <p:pic>
        <p:nvPicPr>
          <p:cNvPr id="12" name="Graphic 11" descr="Connections with solid fill">
            <a:extLst>
              <a:ext uri="{FF2B5EF4-FFF2-40B4-BE49-F238E27FC236}">
                <a16:creationId xmlns:a16="http://schemas.microsoft.com/office/drawing/2014/main" id="{84DB5078-DE84-5D8B-6C31-749E225420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67291" y="5680045"/>
            <a:ext cx="914400" cy="914400"/>
          </a:xfrm>
          <a:prstGeom prst="rect">
            <a:avLst/>
          </a:prstGeom>
        </p:spPr>
      </p:pic>
      <p:pic>
        <p:nvPicPr>
          <p:cNvPr id="13" name="Graphic 12" descr="Server with solid fill">
            <a:extLst>
              <a:ext uri="{FF2B5EF4-FFF2-40B4-BE49-F238E27FC236}">
                <a16:creationId xmlns:a16="http://schemas.microsoft.com/office/drawing/2014/main" id="{9CA4F465-412E-8E28-E8BB-81A8AEDF84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89317" y="5100165"/>
            <a:ext cx="659509" cy="65950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F28963-A54B-BA39-E7FE-7D75C37F108F}"/>
                  </a:ext>
                </a:extLst>
              </p:cNvPr>
              <p:cNvSpPr txBox="1"/>
              <p:nvPr/>
            </p:nvSpPr>
            <p:spPr>
              <a:xfrm>
                <a:off x="9023368" y="5100165"/>
                <a:ext cx="3185645" cy="705386"/>
              </a:xfrm>
              <a:prstGeom prst="rect">
                <a:avLst/>
              </a:prstGeom>
              <a:noFill/>
            </p:spPr>
            <p:txBody>
              <a:bodyPr wrap="square" rtlCol="0">
                <a:spAutoFit/>
              </a:bodyPr>
              <a:lstStyle/>
              <a:p>
                <a:pPr>
                  <a:lnSpc>
                    <a:spcPct val="90000"/>
                  </a:lnSpc>
                </a:pPr>
                <a:r>
                  <a:rPr lang="en-US" sz="3600" dirty="0">
                    <a:solidFill>
                      <a:schemeClr val="tx1"/>
                    </a:solidFill>
                    <a:latin typeface="Chalk Board" panose="02000500000000000000" pitchFamily="2" charset="0"/>
                  </a:rPr>
                  <a:t>6.3 x </a:t>
                </a:r>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21</m:t>
                        </m:r>
                      </m:sup>
                    </m:sSup>
                  </m:oMath>
                </a14:m>
                <a:r>
                  <a:rPr lang="en-US" sz="3600" dirty="0">
                    <a:solidFill>
                      <a:schemeClr val="tx1"/>
                    </a:solidFill>
                    <a:latin typeface="Chalk Board" panose="02000500000000000000" pitchFamily="2" charset="0"/>
                  </a:rPr>
                  <a:t> years   </a:t>
                </a:r>
              </a:p>
            </p:txBody>
          </p:sp>
        </mc:Choice>
        <mc:Fallback xmlns="">
          <p:sp>
            <p:nvSpPr>
              <p:cNvPr id="14" name="TextBox 13">
                <a:extLst>
                  <a:ext uri="{FF2B5EF4-FFF2-40B4-BE49-F238E27FC236}">
                    <a16:creationId xmlns:a16="http://schemas.microsoft.com/office/drawing/2014/main" id="{4FF28963-A54B-BA39-E7FE-7D75C37F108F}"/>
                  </a:ext>
                </a:extLst>
              </p:cNvPr>
              <p:cNvSpPr txBox="1">
                <a:spLocks noRot="1" noChangeAspect="1" noMove="1" noResize="1" noEditPoints="1" noAdjustHandles="1" noChangeArrowheads="1" noChangeShapeType="1" noTextEdit="1"/>
              </p:cNvSpPr>
              <p:nvPr/>
            </p:nvSpPr>
            <p:spPr>
              <a:xfrm>
                <a:off x="9023368" y="5100165"/>
                <a:ext cx="3185645" cy="705386"/>
              </a:xfrm>
              <a:prstGeom prst="rect">
                <a:avLst/>
              </a:prstGeom>
              <a:blipFill>
                <a:blip r:embed="rId14"/>
                <a:stretch>
                  <a:fillRect l="-5556" t="-12500"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70E451-9E4E-AA6C-C42F-CF6A9E15A46E}"/>
                  </a:ext>
                </a:extLst>
              </p:cNvPr>
              <p:cNvSpPr txBox="1"/>
              <p:nvPr/>
            </p:nvSpPr>
            <p:spPr>
              <a:xfrm>
                <a:off x="9073589" y="5805701"/>
                <a:ext cx="3185645" cy="705386"/>
              </a:xfrm>
              <a:prstGeom prst="rect">
                <a:avLst/>
              </a:prstGeom>
              <a:noFill/>
            </p:spPr>
            <p:txBody>
              <a:bodyPr wrap="square" rtlCol="0">
                <a:spAutoFit/>
              </a:bodyPr>
              <a:lstStyle/>
              <a:p>
                <a:pPr>
                  <a:lnSpc>
                    <a:spcPct val="90000"/>
                  </a:lnSpc>
                </a:pPr>
                <a:r>
                  <a:rPr lang="en-US" sz="3600" dirty="0">
                    <a:solidFill>
                      <a:schemeClr val="tx1"/>
                    </a:solidFill>
                    <a:latin typeface="Chalk Board" panose="02000500000000000000" pitchFamily="2" charset="0"/>
                  </a:rPr>
                  <a:t>4.1 x </a:t>
                </a:r>
                <a14:m>
                  <m:oMath xmlns:m="http://schemas.openxmlformats.org/officeDocument/2006/math">
                    <m:sSup>
                      <m:sSupPr>
                        <m:ctrlPr>
                          <a:rPr lang="en-US" sz="3600" i="1" smtClean="0">
                            <a:solidFill>
                              <a:schemeClr val="tx1"/>
                            </a:solidFill>
                            <a:latin typeface="Cambria Math" panose="02040503050406030204" pitchFamily="18" charset="0"/>
                          </a:rPr>
                        </m:ctrlPr>
                      </m:sSupPr>
                      <m:e>
                        <m:r>
                          <m:rPr>
                            <m:nor/>
                          </m:rPr>
                          <a:rPr lang="en-US" sz="3600">
                            <a:solidFill>
                              <a:schemeClr val="tx1"/>
                            </a:solidFill>
                            <a:latin typeface="Chalk Board" panose="02000500000000000000" pitchFamily="2" charset="0"/>
                            <a:ea typeface="Cambria Math" panose="02040503050406030204" pitchFamily="18" charset="0"/>
                          </a:rPr>
                          <m:t>~</m:t>
                        </m:r>
                        <m:r>
                          <m:rPr>
                            <m:nor/>
                          </m:rPr>
                          <a:rPr lang="en-US" sz="3600" b="0" i="0" smtClean="0">
                            <a:solidFill>
                              <a:schemeClr val="tx1"/>
                            </a:solidFill>
                            <a:latin typeface="Chalk Board" panose="02000500000000000000" pitchFamily="2" charset="0"/>
                          </a:rPr>
                          <m:t>10</m:t>
                        </m:r>
                      </m:e>
                      <m:sup>
                        <m:r>
                          <m:rPr>
                            <m:nor/>
                          </m:rPr>
                          <a:rPr lang="en-US" sz="3600" b="0" i="0" smtClean="0">
                            <a:solidFill>
                              <a:schemeClr val="tx1"/>
                            </a:solidFill>
                            <a:latin typeface="Chalk Board" panose="02000500000000000000" pitchFamily="2" charset="0"/>
                          </a:rPr>
                          <m:t>10</m:t>
                        </m:r>
                      </m:sup>
                    </m:sSup>
                  </m:oMath>
                </a14:m>
                <a:r>
                  <a:rPr lang="en-US" sz="3600" dirty="0">
                    <a:solidFill>
                      <a:schemeClr val="tx1"/>
                    </a:solidFill>
                    <a:latin typeface="Chalk Board" panose="02000500000000000000" pitchFamily="2" charset="0"/>
                  </a:rPr>
                  <a:t> years   </a:t>
                </a:r>
              </a:p>
            </p:txBody>
          </p:sp>
        </mc:Choice>
        <mc:Fallback xmlns="">
          <p:sp>
            <p:nvSpPr>
              <p:cNvPr id="15" name="TextBox 14">
                <a:extLst>
                  <a:ext uri="{FF2B5EF4-FFF2-40B4-BE49-F238E27FC236}">
                    <a16:creationId xmlns:a16="http://schemas.microsoft.com/office/drawing/2014/main" id="{D070E451-9E4E-AA6C-C42F-CF6A9E15A46E}"/>
                  </a:ext>
                </a:extLst>
              </p:cNvPr>
              <p:cNvSpPr txBox="1">
                <a:spLocks noRot="1" noChangeAspect="1" noMove="1" noResize="1" noEditPoints="1" noAdjustHandles="1" noChangeArrowheads="1" noChangeShapeType="1" noTextEdit="1"/>
              </p:cNvSpPr>
              <p:nvPr/>
            </p:nvSpPr>
            <p:spPr>
              <a:xfrm>
                <a:off x="9073589" y="5805701"/>
                <a:ext cx="3185645" cy="705386"/>
              </a:xfrm>
              <a:prstGeom prst="rect">
                <a:avLst/>
              </a:prstGeom>
              <a:blipFill>
                <a:blip r:embed="rId15"/>
                <a:stretch>
                  <a:fillRect l="-5952" t="-10526" b="-350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072BEA-10D5-0066-C20F-FF4D059F34A5}"/>
                  </a:ext>
                </a:extLst>
              </p:cNvPr>
              <p:cNvSpPr txBox="1"/>
              <p:nvPr/>
            </p:nvSpPr>
            <p:spPr>
              <a:xfrm>
                <a:off x="1280759" y="2995380"/>
                <a:ext cx="9025799" cy="909736"/>
              </a:xfrm>
              <a:prstGeom prst="rect">
                <a:avLst/>
              </a:prstGeom>
              <a:noFill/>
            </p:spPr>
            <p:txBody>
              <a:bodyPr wrap="square" rtlCol="0">
                <a:spAutoFit/>
              </a:bodyPr>
              <a:lstStyle/>
              <a:p>
                <a:pPr>
                  <a:lnSpc>
                    <a:spcPct val="90000"/>
                  </a:lnSpc>
                </a:pPr>
                <a14:m>
                  <m:oMath xmlns:m="http://schemas.openxmlformats.org/officeDocument/2006/math">
                    <m:sSup>
                      <m:sSupPr>
                        <m:ctrlPr>
                          <a:rPr lang="en-US" sz="4800" b="0" i="1" smtClean="0">
                            <a:solidFill>
                              <a:schemeClr val="tx1"/>
                            </a:solidFill>
                            <a:latin typeface="Cambria Math" panose="02040503050406030204" pitchFamily="18" charset="0"/>
                          </a:rPr>
                        </m:ctrlPr>
                      </m:sSupPr>
                      <m:e>
                        <m:r>
                          <m:rPr>
                            <m:nor/>
                          </m:rPr>
                          <a:rPr lang="en-US" sz="4800" b="0" i="0" smtClean="0">
                            <a:solidFill>
                              <a:schemeClr val="tx1"/>
                            </a:solidFill>
                            <a:latin typeface="Chalk Board" panose="02000500000000000000" pitchFamily="2" charset="0"/>
                          </a:rPr>
                          <m:t>2</m:t>
                        </m:r>
                      </m:e>
                      <m:sup>
                        <m:r>
                          <m:rPr>
                            <m:nor/>
                          </m:rPr>
                          <a:rPr lang="en-US" sz="4800" b="0" i="0" smtClean="0">
                            <a:solidFill>
                              <a:schemeClr val="tx1"/>
                            </a:solidFill>
                            <a:latin typeface="Chalk Board" panose="02000500000000000000" pitchFamily="2" charset="0"/>
                          </a:rPr>
                          <m:t>128</m:t>
                        </m:r>
                      </m:sup>
                    </m:sSup>
                  </m:oMath>
                </a14:m>
                <a:r>
                  <a:rPr lang="en-US" sz="4800" dirty="0">
                    <a:solidFill>
                      <a:schemeClr val="tx1"/>
                    </a:solidFill>
                    <a:latin typeface="Chalk Board" panose="02000500000000000000" pitchFamily="2" charset="0"/>
                    <a:ea typeface="Cambria Math" panose="02040503050406030204" pitchFamily="18" charset="0"/>
                  </a:rPr>
                  <a:t> </a:t>
                </a:r>
                <a14:m>
                  <m:oMath xmlns:m="http://schemas.openxmlformats.org/officeDocument/2006/math">
                    <m:r>
                      <m:rPr>
                        <m:nor/>
                      </m:rPr>
                      <a:rPr lang="en-US" sz="4800" i="0">
                        <a:solidFill>
                          <a:schemeClr val="tx1"/>
                        </a:solidFill>
                        <a:latin typeface="Chalk Board" panose="02000500000000000000" pitchFamily="2" charset="0"/>
                        <a:ea typeface="Cambria Math" panose="02040503050406030204" pitchFamily="18" charset="0"/>
                      </a:rPr>
                      <m:t>~</m:t>
                    </m:r>
                  </m:oMath>
                </a14:m>
                <a:r>
                  <a:rPr lang="en-US" sz="4800" dirty="0">
                    <a:solidFill>
                      <a:schemeClr val="tx1"/>
                    </a:solidFill>
                    <a:latin typeface="Chalk Board" panose="02000500000000000000" pitchFamily="2" charset="0"/>
                  </a:rPr>
                  <a:t> </a:t>
                </a:r>
                <a14:m>
                  <m:oMath xmlns:m="http://schemas.openxmlformats.org/officeDocument/2006/math">
                    <m:sSup>
                      <m:sSupPr>
                        <m:ctrlPr>
                          <a:rPr lang="en-US" sz="4800" i="1">
                            <a:solidFill>
                              <a:schemeClr val="tx1"/>
                            </a:solidFill>
                            <a:latin typeface="Cambria Math" panose="02040503050406030204" pitchFamily="18" charset="0"/>
                          </a:rPr>
                        </m:ctrlPr>
                      </m:sSupPr>
                      <m:e>
                        <m:r>
                          <m:rPr>
                            <m:nor/>
                          </m:rPr>
                          <a:rPr lang="en-US" sz="4800" b="0" i="0" smtClean="0">
                            <a:solidFill>
                              <a:schemeClr val="tx1"/>
                            </a:solidFill>
                            <a:latin typeface="Chalk Board" panose="02000500000000000000" pitchFamily="2" charset="0"/>
                          </a:rPr>
                          <m:t> 10</m:t>
                        </m:r>
                      </m:e>
                      <m:sup>
                        <m:r>
                          <m:rPr>
                            <m:nor/>
                          </m:rPr>
                          <a:rPr lang="en-US" sz="4800" b="0" i="0" smtClean="0">
                            <a:solidFill>
                              <a:schemeClr val="tx1"/>
                            </a:solidFill>
                            <a:latin typeface="Chalk Board" panose="02000500000000000000" pitchFamily="2" charset="0"/>
                          </a:rPr>
                          <m:t>38</m:t>
                        </m:r>
                      </m:sup>
                    </m:sSup>
                  </m:oMath>
                </a14:m>
                <a:r>
                  <a:rPr lang="en-US" sz="4800" dirty="0">
                    <a:solidFill>
                      <a:schemeClr val="tx1"/>
                    </a:solidFill>
                    <a:latin typeface="Chalk Board" panose="02000500000000000000" pitchFamily="2" charset="0"/>
                  </a:rPr>
                  <a:t>   possible keys   </a:t>
                </a:r>
              </a:p>
            </p:txBody>
          </p:sp>
        </mc:Choice>
        <mc:Fallback xmlns="">
          <p:sp>
            <p:nvSpPr>
              <p:cNvPr id="16" name="TextBox 15">
                <a:extLst>
                  <a:ext uri="{FF2B5EF4-FFF2-40B4-BE49-F238E27FC236}">
                    <a16:creationId xmlns:a16="http://schemas.microsoft.com/office/drawing/2014/main" id="{66072BEA-10D5-0066-C20F-FF4D059F34A5}"/>
                  </a:ext>
                </a:extLst>
              </p:cNvPr>
              <p:cNvSpPr txBox="1">
                <a:spLocks noRot="1" noChangeAspect="1" noMove="1" noResize="1" noEditPoints="1" noAdjustHandles="1" noChangeArrowheads="1" noChangeShapeType="1" noTextEdit="1"/>
              </p:cNvSpPr>
              <p:nvPr/>
            </p:nvSpPr>
            <p:spPr>
              <a:xfrm>
                <a:off x="1280759" y="2995380"/>
                <a:ext cx="9025799" cy="909736"/>
              </a:xfrm>
              <a:prstGeom prst="rect">
                <a:avLst/>
              </a:prstGeom>
              <a:blipFill>
                <a:blip r:embed="rId16"/>
                <a:stretch>
                  <a:fillRect l="-1404" t="-15068" b="-36986"/>
                </a:stretch>
              </a:blipFill>
            </p:spPr>
            <p:txBody>
              <a:bodyPr/>
              <a:lstStyle/>
              <a:p>
                <a:r>
                  <a:rPr lang="en-US">
                    <a:noFill/>
                  </a:rPr>
                  <a:t> </a:t>
                </a:r>
              </a:p>
            </p:txBody>
          </p:sp>
        </mc:Fallback>
      </mc:AlternateContent>
    </p:spTree>
    <p:extLst>
      <p:ext uri="{BB962C8B-B14F-4D97-AF65-F5344CB8AC3E}">
        <p14:creationId xmlns:p14="http://schemas.microsoft.com/office/powerpoint/2010/main" val="2111285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365">
        <p159:morph option="byObject"/>
      </p:transition>
    </mc:Choice>
    <mc:Fallback xmlns="">
      <p:transition spd="slow" advTm="9365">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9E3E70-204E-544E-A6A0-41B71A5205EA}"/>
              </a:ext>
            </a:extLst>
          </p:cNvPr>
          <p:cNvSpPr txBox="1"/>
          <p:nvPr/>
        </p:nvSpPr>
        <p:spPr>
          <a:xfrm>
            <a:off x="1482657" y="1168649"/>
            <a:ext cx="10169253" cy="923330"/>
          </a:xfrm>
          <a:prstGeom prst="rect">
            <a:avLst/>
          </a:prstGeom>
          <a:noFill/>
        </p:spPr>
        <p:txBody>
          <a:bodyPr wrap="square">
            <a:spAutoFit/>
          </a:bodyPr>
          <a:lstStyle/>
          <a:p>
            <a:r>
              <a:rPr lang="en-US" sz="5400" dirty="0">
                <a:latin typeface="Chalk Board" panose="02000500000000000000" pitchFamily="2" charset="0"/>
              </a:rPr>
              <a:t>What about Quantum Computers?</a:t>
            </a:r>
          </a:p>
        </p:txBody>
      </p:sp>
      <p:pic>
        <p:nvPicPr>
          <p:cNvPr id="3" name="Graphic 2" descr="Question Mark with solid fill">
            <a:extLst>
              <a:ext uri="{FF2B5EF4-FFF2-40B4-BE49-F238E27FC236}">
                <a16:creationId xmlns:a16="http://schemas.microsoft.com/office/drawing/2014/main" id="{05AEFD50-C0DA-0AA7-4B45-CC610EDF75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334" y="1009495"/>
            <a:ext cx="1025255" cy="1025255"/>
          </a:xfrm>
          <a:prstGeom prst="rect">
            <a:avLst/>
          </a:prstGeom>
        </p:spPr>
      </p:pic>
      <p:sp>
        <p:nvSpPr>
          <p:cNvPr id="4" name="TextBox 3">
            <a:extLst>
              <a:ext uri="{FF2B5EF4-FFF2-40B4-BE49-F238E27FC236}">
                <a16:creationId xmlns:a16="http://schemas.microsoft.com/office/drawing/2014/main" id="{EB6C07C8-E387-34DC-3046-07FE01822F1C}"/>
              </a:ext>
            </a:extLst>
          </p:cNvPr>
          <p:cNvSpPr txBox="1"/>
          <p:nvPr/>
        </p:nvSpPr>
        <p:spPr>
          <a:xfrm>
            <a:off x="1593510" y="3479828"/>
            <a:ext cx="10169253" cy="923330"/>
          </a:xfrm>
          <a:prstGeom prst="rect">
            <a:avLst/>
          </a:prstGeom>
          <a:noFill/>
        </p:spPr>
        <p:txBody>
          <a:bodyPr wrap="square">
            <a:spAutoFit/>
          </a:bodyPr>
          <a:lstStyle/>
          <a:p>
            <a:r>
              <a:rPr lang="en-US" sz="5400" dirty="0">
                <a:latin typeface="Chalk Board" panose="02000500000000000000" pitchFamily="2" charset="0"/>
              </a:rPr>
              <a:t>What about Moore’s Law?</a:t>
            </a:r>
          </a:p>
        </p:txBody>
      </p:sp>
      <p:pic>
        <p:nvPicPr>
          <p:cNvPr id="5" name="Graphic 4" descr="Question Mark with solid fill">
            <a:extLst>
              <a:ext uri="{FF2B5EF4-FFF2-40B4-BE49-F238E27FC236}">
                <a16:creationId xmlns:a16="http://schemas.microsoft.com/office/drawing/2014/main" id="{3992ABB9-FA31-B01F-455F-2D474359BA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108" y="3364048"/>
            <a:ext cx="1025255" cy="1025255"/>
          </a:xfrm>
          <a:prstGeom prst="rect">
            <a:avLst/>
          </a:prstGeom>
        </p:spPr>
      </p:pic>
      <p:sp>
        <p:nvSpPr>
          <p:cNvPr id="6" name="TextBox 5">
            <a:extLst>
              <a:ext uri="{FF2B5EF4-FFF2-40B4-BE49-F238E27FC236}">
                <a16:creationId xmlns:a16="http://schemas.microsoft.com/office/drawing/2014/main" id="{2EF71CDC-ADBE-3BDE-B864-65B069C69539}"/>
              </a:ext>
            </a:extLst>
          </p:cNvPr>
          <p:cNvSpPr txBox="1"/>
          <p:nvPr/>
        </p:nvSpPr>
        <p:spPr>
          <a:xfrm>
            <a:off x="1704363" y="4595916"/>
            <a:ext cx="9946826" cy="1323439"/>
          </a:xfrm>
          <a:prstGeom prst="rect">
            <a:avLst/>
          </a:prstGeom>
          <a:noFill/>
        </p:spPr>
        <p:txBody>
          <a:bodyPr wrap="square">
            <a:spAutoFit/>
          </a:bodyPr>
          <a:lstStyle/>
          <a:p>
            <a:r>
              <a:rPr lang="en-US" sz="4000" dirty="0">
                <a:latin typeface="Chalk Board" panose="02000500000000000000" pitchFamily="2" charset="0"/>
              </a:rPr>
              <a:t>If we believe Moore’s Law after 132 years we’ll have computers that break 128-bit Crypto in 132 years</a:t>
            </a:r>
          </a:p>
        </p:txBody>
      </p:sp>
      <p:pic>
        <p:nvPicPr>
          <p:cNvPr id="7" name="Graphic 6" descr="Hand outline">
            <a:extLst>
              <a:ext uri="{FF2B5EF4-FFF2-40B4-BE49-F238E27FC236}">
                <a16:creationId xmlns:a16="http://schemas.microsoft.com/office/drawing/2014/main" id="{B6F605B9-9EDD-6236-7677-8B793CBB38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0668" y="4690660"/>
            <a:ext cx="914400" cy="914400"/>
          </a:xfrm>
          <a:prstGeom prst="rect">
            <a:avLst/>
          </a:prstGeom>
        </p:spPr>
      </p:pic>
      <p:pic>
        <p:nvPicPr>
          <p:cNvPr id="8" name="Graphic 7" descr="Hand outline">
            <a:extLst>
              <a:ext uri="{FF2B5EF4-FFF2-40B4-BE49-F238E27FC236}">
                <a16:creationId xmlns:a16="http://schemas.microsoft.com/office/drawing/2014/main" id="{6D0A5DCE-9C24-299F-79E4-0A5023490E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40" y="2251133"/>
            <a:ext cx="914400" cy="914400"/>
          </a:xfrm>
          <a:prstGeom prst="rect">
            <a:avLst/>
          </a:prstGeom>
        </p:spPr>
      </p:pic>
      <p:sp>
        <p:nvSpPr>
          <p:cNvPr id="9" name="TextBox 8">
            <a:extLst>
              <a:ext uri="{FF2B5EF4-FFF2-40B4-BE49-F238E27FC236}">
                <a16:creationId xmlns:a16="http://schemas.microsoft.com/office/drawing/2014/main" id="{999E1717-B722-FADA-3AAB-5D5911DD4F79}"/>
              </a:ext>
            </a:extLst>
          </p:cNvPr>
          <p:cNvSpPr txBox="1"/>
          <p:nvPr/>
        </p:nvSpPr>
        <p:spPr>
          <a:xfrm>
            <a:off x="1687768" y="2368660"/>
            <a:ext cx="9946826" cy="707886"/>
          </a:xfrm>
          <a:prstGeom prst="rect">
            <a:avLst/>
          </a:prstGeom>
          <a:noFill/>
        </p:spPr>
        <p:txBody>
          <a:bodyPr wrap="square">
            <a:spAutoFit/>
          </a:bodyPr>
          <a:lstStyle/>
          <a:p>
            <a:r>
              <a:rPr lang="en-US" sz="4000" dirty="0">
                <a:latin typeface="Chalk Board" panose="02000500000000000000" pitchFamily="2" charset="0"/>
              </a:rPr>
              <a:t>They will not really help</a:t>
            </a:r>
          </a:p>
        </p:txBody>
      </p:sp>
    </p:spTree>
    <p:custDataLst>
      <p:tags r:id="rId1"/>
    </p:custDataLst>
    <p:extLst>
      <p:ext uri="{BB962C8B-B14F-4D97-AF65-F5344CB8AC3E}">
        <p14:creationId xmlns:p14="http://schemas.microsoft.com/office/powerpoint/2010/main" val="708383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06">
        <p159:morph option="byObject"/>
      </p:transition>
    </mc:Choice>
    <mc:Fallback xmlns="">
      <p:transition spd="slow" advTm="73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CD0F-3053-19D3-0B42-D7462870DCC0}"/>
              </a:ext>
            </a:extLst>
          </p:cNvPr>
          <p:cNvSpPr>
            <a:spLocks noGrp="1"/>
          </p:cNvSpPr>
          <p:nvPr>
            <p:ph type="title"/>
          </p:nvPr>
        </p:nvSpPr>
        <p:spPr/>
        <p:txBody>
          <a:bodyPr>
            <a:normAutofit/>
          </a:bodyPr>
          <a:lstStyle/>
          <a:p>
            <a:r>
              <a:rPr lang="en-US" sz="6000" dirty="0">
                <a:latin typeface="Chalk Board" panose="02000500000000000000" pitchFamily="2" charset="0"/>
              </a:rPr>
              <a:t>Secret Key Cryptography</a:t>
            </a:r>
          </a:p>
        </p:txBody>
      </p:sp>
      <p:pic>
        <p:nvPicPr>
          <p:cNvPr id="3" name="Graphic 2" descr="Female Profile outline">
            <a:extLst>
              <a:ext uri="{FF2B5EF4-FFF2-40B4-BE49-F238E27FC236}">
                <a16:creationId xmlns:a16="http://schemas.microsoft.com/office/drawing/2014/main" id="{31851F08-047A-FAB9-DEE2-38F62F544B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026" y="2937978"/>
            <a:ext cx="2527853" cy="2527853"/>
          </a:xfrm>
          <a:prstGeom prst="rect">
            <a:avLst/>
          </a:prstGeom>
        </p:spPr>
      </p:pic>
      <p:pic>
        <p:nvPicPr>
          <p:cNvPr id="4" name="Graphic 3" descr="Male profile outline">
            <a:extLst>
              <a:ext uri="{FF2B5EF4-FFF2-40B4-BE49-F238E27FC236}">
                <a16:creationId xmlns:a16="http://schemas.microsoft.com/office/drawing/2014/main" id="{AB6CC398-1897-2337-0F9E-6DA1AE966C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5121" y="2937977"/>
            <a:ext cx="2527853" cy="2527853"/>
          </a:xfrm>
          <a:prstGeom prst="rect">
            <a:avLst/>
          </a:prstGeom>
        </p:spPr>
      </p:pic>
      <p:cxnSp>
        <p:nvCxnSpPr>
          <p:cNvPr id="6" name="Straight Arrow Connector 5">
            <a:extLst>
              <a:ext uri="{FF2B5EF4-FFF2-40B4-BE49-F238E27FC236}">
                <a16:creationId xmlns:a16="http://schemas.microsoft.com/office/drawing/2014/main" id="{7E45B238-EF0C-8708-ACEF-85D145D529DC}"/>
              </a:ext>
            </a:extLst>
          </p:cNvPr>
          <p:cNvCxnSpPr>
            <a:cxnSpLocks/>
          </p:cNvCxnSpPr>
          <p:nvPr/>
        </p:nvCxnSpPr>
        <p:spPr>
          <a:xfrm>
            <a:off x="2186608" y="3916982"/>
            <a:ext cx="1431235"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295F8D88-BE19-6BFA-A166-38668776199D}"/>
              </a:ext>
            </a:extLst>
          </p:cNvPr>
          <p:cNvCxnSpPr>
            <a:cxnSpLocks/>
          </p:cNvCxnSpPr>
          <p:nvPr/>
        </p:nvCxnSpPr>
        <p:spPr>
          <a:xfrm>
            <a:off x="5370444" y="3916982"/>
            <a:ext cx="1451112"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FDD2A9DB-8EE6-639C-EA64-9F5EF0E80D01}"/>
              </a:ext>
            </a:extLst>
          </p:cNvPr>
          <p:cNvSpPr/>
          <p:nvPr/>
        </p:nvSpPr>
        <p:spPr>
          <a:xfrm>
            <a:off x="3790122" y="3579052"/>
            <a:ext cx="1451112" cy="6228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8359366-9725-4D1A-C8D6-034D7FB7F5FD}"/>
              </a:ext>
            </a:extLst>
          </p:cNvPr>
          <p:cNvSpPr/>
          <p:nvPr/>
        </p:nvSpPr>
        <p:spPr>
          <a:xfrm>
            <a:off x="6950766" y="3579052"/>
            <a:ext cx="1451112" cy="6228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55EFBFC-B9F7-9B42-95FA-10F8F9B7CF1A}"/>
              </a:ext>
            </a:extLst>
          </p:cNvPr>
          <p:cNvCxnSpPr>
            <a:cxnSpLocks/>
          </p:cNvCxnSpPr>
          <p:nvPr/>
        </p:nvCxnSpPr>
        <p:spPr>
          <a:xfrm>
            <a:off x="8547652" y="3864938"/>
            <a:ext cx="1451112"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F6964F88-7A0A-99F3-E461-430CD6FE9C50}"/>
              </a:ext>
            </a:extLst>
          </p:cNvPr>
          <p:cNvCxnSpPr>
            <a:cxnSpLocks/>
          </p:cNvCxnSpPr>
          <p:nvPr/>
        </p:nvCxnSpPr>
        <p:spPr>
          <a:xfrm flipH="1" flipV="1">
            <a:off x="4038600" y="4327980"/>
            <a:ext cx="1580323" cy="1815297"/>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A4D309E3-1B95-D56D-0A8B-68286F854845}"/>
              </a:ext>
            </a:extLst>
          </p:cNvPr>
          <p:cNvCxnSpPr>
            <a:cxnSpLocks/>
          </p:cNvCxnSpPr>
          <p:nvPr/>
        </p:nvCxnSpPr>
        <p:spPr>
          <a:xfrm flipV="1">
            <a:off x="6771861" y="4354485"/>
            <a:ext cx="1202633" cy="1788792"/>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Graphic 22" descr="Key outline">
            <a:extLst>
              <a:ext uri="{FF2B5EF4-FFF2-40B4-BE49-F238E27FC236}">
                <a16:creationId xmlns:a16="http://schemas.microsoft.com/office/drawing/2014/main" id="{9A526A1E-9F46-BD11-7826-0FA3075A61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0927" y="5832560"/>
            <a:ext cx="1320629" cy="1320629"/>
          </a:xfrm>
          <a:prstGeom prst="rect">
            <a:avLst/>
          </a:prstGeom>
        </p:spPr>
      </p:pic>
      <p:sp>
        <p:nvSpPr>
          <p:cNvPr id="30" name="TextBox 29">
            <a:extLst>
              <a:ext uri="{FF2B5EF4-FFF2-40B4-BE49-F238E27FC236}">
                <a16:creationId xmlns:a16="http://schemas.microsoft.com/office/drawing/2014/main" id="{134AC289-F9BF-2C94-404E-6DB8309AFD9B}"/>
              </a:ext>
            </a:extLst>
          </p:cNvPr>
          <p:cNvSpPr txBox="1"/>
          <p:nvPr/>
        </p:nvSpPr>
        <p:spPr>
          <a:xfrm>
            <a:off x="3843142" y="3710944"/>
            <a:ext cx="856325" cy="369332"/>
          </a:xfrm>
          <a:prstGeom prst="rect">
            <a:avLst/>
          </a:prstGeom>
          <a:noFill/>
        </p:spPr>
        <p:txBody>
          <a:bodyPr wrap="none" rtlCol="0">
            <a:spAutoFit/>
          </a:bodyPr>
          <a:lstStyle/>
          <a:p>
            <a:r>
              <a:rPr lang="en-US" dirty="0">
                <a:latin typeface="Chalk Board" panose="02000500000000000000" pitchFamily="2" charset="0"/>
              </a:rPr>
              <a:t>Encryption</a:t>
            </a:r>
          </a:p>
        </p:txBody>
      </p:sp>
      <p:sp>
        <p:nvSpPr>
          <p:cNvPr id="31" name="TextBox 30">
            <a:extLst>
              <a:ext uri="{FF2B5EF4-FFF2-40B4-BE49-F238E27FC236}">
                <a16:creationId xmlns:a16="http://schemas.microsoft.com/office/drawing/2014/main" id="{847BA095-E91E-331F-67DE-882F5A4EA53A}"/>
              </a:ext>
            </a:extLst>
          </p:cNvPr>
          <p:cNvSpPr txBox="1"/>
          <p:nvPr/>
        </p:nvSpPr>
        <p:spPr>
          <a:xfrm>
            <a:off x="6992618" y="3766402"/>
            <a:ext cx="873957" cy="369332"/>
          </a:xfrm>
          <a:prstGeom prst="rect">
            <a:avLst/>
          </a:prstGeom>
          <a:noFill/>
        </p:spPr>
        <p:txBody>
          <a:bodyPr wrap="none" rtlCol="0">
            <a:spAutoFit/>
          </a:bodyPr>
          <a:lstStyle/>
          <a:p>
            <a:r>
              <a:rPr lang="en-US" dirty="0">
                <a:latin typeface="Chalk Board" panose="02000500000000000000" pitchFamily="2" charset="0"/>
              </a:rPr>
              <a:t>Decryption</a:t>
            </a:r>
          </a:p>
        </p:txBody>
      </p:sp>
    </p:spTree>
    <p:extLst>
      <p:ext uri="{BB962C8B-B14F-4D97-AF65-F5344CB8AC3E}">
        <p14:creationId xmlns:p14="http://schemas.microsoft.com/office/powerpoint/2010/main" val="3604411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353">
        <p159:morph option="byObject"/>
      </p:transition>
    </mc:Choice>
    <mc:Fallback xmlns="">
      <p:transition spd="slow" advTm="10353">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AA9C-C40C-E933-C998-CC7895D44E76}"/>
              </a:ext>
            </a:extLst>
          </p:cNvPr>
          <p:cNvSpPr>
            <a:spLocks noGrp="1"/>
          </p:cNvSpPr>
          <p:nvPr>
            <p:ph type="title"/>
          </p:nvPr>
        </p:nvSpPr>
        <p:spPr/>
        <p:txBody>
          <a:bodyPr/>
          <a:lstStyle/>
          <a:p>
            <a:r>
              <a:rPr lang="en-US" dirty="0">
                <a:latin typeface="Chalk Board" panose="02000500000000000000" pitchFamily="2" charset="0"/>
              </a:rPr>
              <a:t>Types of secret-key cryptosystems</a:t>
            </a:r>
          </a:p>
        </p:txBody>
      </p:sp>
      <p:sp>
        <p:nvSpPr>
          <p:cNvPr id="3" name="TextBox 2">
            <a:extLst>
              <a:ext uri="{FF2B5EF4-FFF2-40B4-BE49-F238E27FC236}">
                <a16:creationId xmlns:a16="http://schemas.microsoft.com/office/drawing/2014/main" id="{9CDCC090-C75B-2E24-BAF1-F740FEF9CAF9}"/>
              </a:ext>
            </a:extLst>
          </p:cNvPr>
          <p:cNvSpPr txBox="1"/>
          <p:nvPr/>
        </p:nvSpPr>
        <p:spPr>
          <a:xfrm>
            <a:off x="1391478" y="2491409"/>
            <a:ext cx="1774845" cy="646331"/>
          </a:xfrm>
          <a:prstGeom prst="rect">
            <a:avLst/>
          </a:prstGeom>
          <a:noFill/>
        </p:spPr>
        <p:txBody>
          <a:bodyPr wrap="none" rtlCol="0">
            <a:spAutoFit/>
          </a:bodyPr>
          <a:lstStyle/>
          <a:p>
            <a:r>
              <a:rPr lang="en-US" sz="3600" dirty="0">
                <a:latin typeface="Chalk Board" panose="02000500000000000000" pitchFamily="2" charset="0"/>
              </a:rPr>
              <a:t>Block Cipher</a:t>
            </a:r>
          </a:p>
        </p:txBody>
      </p:sp>
      <p:sp>
        <p:nvSpPr>
          <p:cNvPr id="4" name="TextBox 3">
            <a:extLst>
              <a:ext uri="{FF2B5EF4-FFF2-40B4-BE49-F238E27FC236}">
                <a16:creationId xmlns:a16="http://schemas.microsoft.com/office/drawing/2014/main" id="{6D9C93AE-A4A8-17D1-F2CC-E89F0F344026}"/>
              </a:ext>
            </a:extLst>
          </p:cNvPr>
          <p:cNvSpPr txBox="1"/>
          <p:nvPr/>
        </p:nvSpPr>
        <p:spPr>
          <a:xfrm>
            <a:off x="1391478" y="3997260"/>
            <a:ext cx="2101857" cy="646331"/>
          </a:xfrm>
          <a:prstGeom prst="rect">
            <a:avLst/>
          </a:prstGeom>
          <a:noFill/>
        </p:spPr>
        <p:txBody>
          <a:bodyPr wrap="none" rtlCol="0">
            <a:spAutoFit/>
          </a:bodyPr>
          <a:lstStyle/>
          <a:p>
            <a:r>
              <a:rPr lang="en-US" sz="3600" dirty="0">
                <a:latin typeface="Chalk Board" panose="02000500000000000000" pitchFamily="2" charset="0"/>
              </a:rPr>
              <a:t>Stream Cipher</a:t>
            </a:r>
          </a:p>
        </p:txBody>
      </p:sp>
      <p:sp>
        <p:nvSpPr>
          <p:cNvPr id="5" name="TextBox 4">
            <a:extLst>
              <a:ext uri="{FF2B5EF4-FFF2-40B4-BE49-F238E27FC236}">
                <a16:creationId xmlns:a16="http://schemas.microsoft.com/office/drawing/2014/main" id="{A40A91C8-3FC0-771B-47D6-284418FE6A46}"/>
              </a:ext>
            </a:extLst>
          </p:cNvPr>
          <p:cNvSpPr txBox="1"/>
          <p:nvPr/>
        </p:nvSpPr>
        <p:spPr>
          <a:xfrm>
            <a:off x="2405269" y="4643591"/>
            <a:ext cx="3562194" cy="646331"/>
          </a:xfrm>
          <a:prstGeom prst="rect">
            <a:avLst/>
          </a:prstGeom>
          <a:noFill/>
        </p:spPr>
        <p:txBody>
          <a:bodyPr wrap="none" rtlCol="0">
            <a:spAutoFit/>
          </a:bodyPr>
          <a:lstStyle/>
          <a:p>
            <a:r>
              <a:rPr lang="en-US" sz="3600" dirty="0">
                <a:latin typeface="Chalk Board" panose="02000500000000000000" pitchFamily="2" charset="0"/>
              </a:rPr>
              <a:t>operate one </a:t>
            </a:r>
            <a:r>
              <a:rPr lang="en-US" sz="3600" i="1" dirty="0">
                <a:solidFill>
                  <a:schemeClr val="accent2">
                    <a:lumMod val="75000"/>
                  </a:schemeClr>
                </a:solidFill>
                <a:latin typeface="Chalk Board" panose="02000500000000000000" pitchFamily="2" charset="0"/>
              </a:rPr>
              <a:t>bit</a:t>
            </a:r>
            <a:r>
              <a:rPr lang="en-US" sz="3600" dirty="0">
                <a:latin typeface="Chalk Board" panose="02000500000000000000" pitchFamily="2" charset="0"/>
              </a:rPr>
              <a:t> at a time</a:t>
            </a:r>
          </a:p>
        </p:txBody>
      </p:sp>
      <p:sp>
        <p:nvSpPr>
          <p:cNvPr id="6" name="TextBox 5">
            <a:extLst>
              <a:ext uri="{FF2B5EF4-FFF2-40B4-BE49-F238E27FC236}">
                <a16:creationId xmlns:a16="http://schemas.microsoft.com/office/drawing/2014/main" id="{2C0A7AD4-A742-4850-C108-ED361DEA8823}"/>
              </a:ext>
            </a:extLst>
          </p:cNvPr>
          <p:cNvSpPr txBox="1"/>
          <p:nvPr/>
        </p:nvSpPr>
        <p:spPr>
          <a:xfrm>
            <a:off x="2557669" y="2921168"/>
            <a:ext cx="3910045" cy="646331"/>
          </a:xfrm>
          <a:prstGeom prst="rect">
            <a:avLst/>
          </a:prstGeom>
          <a:noFill/>
        </p:spPr>
        <p:txBody>
          <a:bodyPr wrap="none" rtlCol="0">
            <a:spAutoFit/>
          </a:bodyPr>
          <a:lstStyle/>
          <a:p>
            <a:r>
              <a:rPr lang="en-US" sz="3600" dirty="0">
                <a:latin typeface="Chalk Board" panose="02000500000000000000" pitchFamily="2" charset="0"/>
              </a:rPr>
              <a:t>operate one </a:t>
            </a:r>
            <a:r>
              <a:rPr lang="en-US" sz="3600" i="1" dirty="0">
                <a:solidFill>
                  <a:schemeClr val="accent2">
                    <a:lumMod val="75000"/>
                  </a:schemeClr>
                </a:solidFill>
                <a:latin typeface="Chalk Board" panose="02000500000000000000" pitchFamily="2" charset="0"/>
              </a:rPr>
              <a:t>block</a:t>
            </a:r>
            <a:r>
              <a:rPr lang="en-US" sz="3600" dirty="0">
                <a:latin typeface="Chalk Board" panose="02000500000000000000" pitchFamily="2" charset="0"/>
              </a:rPr>
              <a:t> at a time</a:t>
            </a:r>
          </a:p>
        </p:txBody>
      </p:sp>
    </p:spTree>
    <p:extLst>
      <p:ext uri="{BB962C8B-B14F-4D97-AF65-F5344CB8AC3E}">
        <p14:creationId xmlns:p14="http://schemas.microsoft.com/office/powerpoint/2010/main" val="1249683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999">
        <p159:morph option="byObject"/>
      </p:transition>
    </mc:Choice>
    <mc:Fallback xmlns="">
      <p:transition spd="slow" advTm="3999">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4867-FB39-4F70-EDB7-783B7B2DFE90}"/>
              </a:ext>
            </a:extLst>
          </p:cNvPr>
          <p:cNvSpPr>
            <a:spLocks noGrp="1"/>
          </p:cNvSpPr>
          <p:nvPr>
            <p:ph type="title"/>
          </p:nvPr>
        </p:nvSpPr>
        <p:spPr/>
        <p:txBody>
          <a:bodyPr/>
          <a:lstStyle/>
          <a:p>
            <a:r>
              <a:rPr lang="en-US" dirty="0"/>
              <a:t>Stream Cipher</a:t>
            </a:r>
          </a:p>
        </p:txBody>
      </p:sp>
      <p:cxnSp>
        <p:nvCxnSpPr>
          <p:cNvPr id="3" name="Straight Arrow Connector 2">
            <a:extLst>
              <a:ext uri="{FF2B5EF4-FFF2-40B4-BE49-F238E27FC236}">
                <a16:creationId xmlns:a16="http://schemas.microsoft.com/office/drawing/2014/main" id="{66AC9F03-A91B-6744-B47A-9756BD4E69DF}"/>
              </a:ext>
            </a:extLst>
          </p:cNvPr>
          <p:cNvCxnSpPr>
            <a:cxnSpLocks/>
          </p:cNvCxnSpPr>
          <p:nvPr/>
        </p:nvCxnSpPr>
        <p:spPr>
          <a:xfrm>
            <a:off x="967408" y="5278359"/>
            <a:ext cx="2557671"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04E01429-9E1D-5A4E-FAE5-1EB78B8B3BE2}"/>
              </a:ext>
            </a:extLst>
          </p:cNvPr>
          <p:cNvSpPr/>
          <p:nvPr/>
        </p:nvSpPr>
        <p:spPr>
          <a:xfrm>
            <a:off x="3727173" y="5017710"/>
            <a:ext cx="1451112" cy="6228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Pseudorandom Keystream Generator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72924F2-9CE2-A0FC-CA8C-B52DF197FA59}"/>
                  </a:ext>
                </a:extLst>
              </p:cNvPr>
              <p:cNvSpPr txBox="1"/>
              <p:nvPr/>
            </p:nvSpPr>
            <p:spPr>
              <a:xfrm>
                <a:off x="1123123" y="4754201"/>
                <a:ext cx="6828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800">
                          <a:latin typeface="Cambria Math" panose="02040503050406030204" pitchFamily="18" charset="0"/>
                        </a:rPr>
                        <m:t>k</m:t>
                      </m:r>
                      <m:r>
                        <m:rPr>
                          <m:nor/>
                        </m:rPr>
                        <a:rPr lang="en-US" sz="2800" b="0" i="0" smtClean="0">
                          <a:latin typeface="American Typewriter" panose="02090604020004020304" pitchFamily="18" charset="77"/>
                        </a:rPr>
                        <m:t>ey</m:t>
                      </m:r>
                    </m:oMath>
                  </m:oMathPara>
                </a14:m>
                <a:endParaRPr lang="en-US" sz="2800" dirty="0">
                  <a:latin typeface="American Typewriter" panose="02090604020004020304" pitchFamily="18" charset="77"/>
                </a:endParaRPr>
              </a:p>
            </p:txBody>
          </p:sp>
        </mc:Choice>
        <mc:Fallback xmlns="">
          <p:sp>
            <p:nvSpPr>
              <p:cNvPr id="5" name="TextBox 4">
                <a:extLst>
                  <a:ext uri="{FF2B5EF4-FFF2-40B4-BE49-F238E27FC236}">
                    <a16:creationId xmlns:a16="http://schemas.microsoft.com/office/drawing/2014/main" id="{372924F2-9CE2-A0FC-CA8C-B52DF197FA59}"/>
                  </a:ext>
                </a:extLst>
              </p:cNvPr>
              <p:cNvSpPr txBox="1">
                <a:spLocks noRot="1" noChangeAspect="1" noMove="1" noResize="1" noEditPoints="1" noAdjustHandles="1" noChangeArrowheads="1" noChangeShapeType="1" noTextEdit="1"/>
              </p:cNvSpPr>
              <p:nvPr/>
            </p:nvSpPr>
            <p:spPr>
              <a:xfrm>
                <a:off x="1123123" y="4754201"/>
                <a:ext cx="682879" cy="430887"/>
              </a:xfrm>
              <a:prstGeom prst="rect">
                <a:avLst/>
              </a:prstGeom>
              <a:blipFill>
                <a:blip r:embed="rId4"/>
                <a:stretch>
                  <a:fillRect l="-10909" r="-10909" b="-2285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3352077-D9B6-0879-80AF-48744354DB52}"/>
              </a:ext>
            </a:extLst>
          </p:cNvPr>
          <p:cNvCxnSpPr>
            <a:cxnSpLocks/>
          </p:cNvCxnSpPr>
          <p:nvPr/>
        </p:nvCxnSpPr>
        <p:spPr>
          <a:xfrm flipV="1">
            <a:off x="5320747" y="5278358"/>
            <a:ext cx="2980863" cy="37281"/>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CFFDE28-D6F5-69A4-B8C2-23EF783F52C1}"/>
                  </a:ext>
                </a:extLst>
              </p:cNvPr>
              <p:cNvSpPr txBox="1"/>
              <p:nvPr/>
            </p:nvSpPr>
            <p:spPr>
              <a:xfrm>
                <a:off x="8301610" y="4619889"/>
                <a:ext cx="1352934"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rPr>
                        <m:t>⊕</m:t>
                      </m:r>
                    </m:oMath>
                  </m:oMathPara>
                </a14:m>
                <a:endParaRPr lang="en-US" sz="8800" dirty="0"/>
              </a:p>
            </p:txBody>
          </p:sp>
        </mc:Choice>
        <mc:Fallback xmlns="">
          <p:sp>
            <p:nvSpPr>
              <p:cNvPr id="7" name="TextBox 6">
                <a:extLst>
                  <a:ext uri="{FF2B5EF4-FFF2-40B4-BE49-F238E27FC236}">
                    <a16:creationId xmlns:a16="http://schemas.microsoft.com/office/drawing/2014/main" id="{6CFFDE28-D6F5-69A4-B8C2-23EF783F52C1}"/>
                  </a:ext>
                </a:extLst>
              </p:cNvPr>
              <p:cNvSpPr txBox="1">
                <a:spLocks noRot="1" noChangeAspect="1" noMove="1" noResize="1" noEditPoints="1" noAdjustHandles="1" noChangeArrowheads="1" noChangeShapeType="1" noTextEdit="1"/>
              </p:cNvSpPr>
              <p:nvPr/>
            </p:nvSpPr>
            <p:spPr>
              <a:xfrm>
                <a:off x="8301610" y="4619889"/>
                <a:ext cx="1352934" cy="1354217"/>
              </a:xfrm>
              <a:prstGeom prst="rect">
                <a:avLst/>
              </a:prstGeom>
              <a:blipFill>
                <a:blip r:embed="rId5"/>
                <a:stretch>
                  <a:fillRect l="-25926" r="-25926" b="-222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33A85E0-6C51-0615-F9DA-C45BF17EC84F}"/>
              </a:ext>
            </a:extLst>
          </p:cNvPr>
          <p:cNvCxnSpPr>
            <a:cxnSpLocks/>
          </p:cNvCxnSpPr>
          <p:nvPr/>
        </p:nvCxnSpPr>
        <p:spPr>
          <a:xfrm>
            <a:off x="8978077" y="4175287"/>
            <a:ext cx="0" cy="65220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2E227C3B-A899-8A74-E284-E9751AEB7B0E}"/>
              </a:ext>
            </a:extLst>
          </p:cNvPr>
          <p:cNvCxnSpPr>
            <a:cxnSpLocks/>
          </p:cNvCxnSpPr>
          <p:nvPr/>
        </p:nvCxnSpPr>
        <p:spPr>
          <a:xfrm>
            <a:off x="8964554" y="5974106"/>
            <a:ext cx="0" cy="65220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91934C47-67A1-F4B3-EF9D-7733A3351B34}"/>
              </a:ext>
            </a:extLst>
          </p:cNvPr>
          <p:cNvSpPr txBox="1"/>
          <p:nvPr/>
        </p:nvSpPr>
        <p:spPr>
          <a:xfrm>
            <a:off x="5854752" y="4833044"/>
            <a:ext cx="1218219" cy="369332"/>
          </a:xfrm>
          <a:prstGeom prst="rect">
            <a:avLst/>
          </a:prstGeom>
          <a:noFill/>
        </p:spPr>
        <p:txBody>
          <a:bodyPr wrap="none" rtlCol="0">
            <a:spAutoFit/>
          </a:bodyPr>
          <a:lstStyle/>
          <a:p>
            <a:r>
              <a:rPr lang="en-US" dirty="0"/>
              <a:t>keystream</a:t>
            </a:r>
          </a:p>
        </p:txBody>
      </p:sp>
      <p:sp>
        <p:nvSpPr>
          <p:cNvPr id="11" name="TextBox 10">
            <a:extLst>
              <a:ext uri="{FF2B5EF4-FFF2-40B4-BE49-F238E27FC236}">
                <a16:creationId xmlns:a16="http://schemas.microsoft.com/office/drawing/2014/main" id="{530EAF5C-AA94-4A90-3176-3EC0B89B9E4E}"/>
              </a:ext>
            </a:extLst>
          </p:cNvPr>
          <p:cNvSpPr txBox="1"/>
          <p:nvPr/>
        </p:nvSpPr>
        <p:spPr>
          <a:xfrm>
            <a:off x="9035817" y="3951198"/>
            <a:ext cx="1048877" cy="369332"/>
          </a:xfrm>
          <a:prstGeom prst="rect">
            <a:avLst/>
          </a:prstGeom>
          <a:noFill/>
        </p:spPr>
        <p:txBody>
          <a:bodyPr wrap="none" rtlCol="0">
            <a:spAutoFit/>
          </a:bodyPr>
          <a:lstStyle/>
          <a:p>
            <a:r>
              <a:rPr lang="en-US" dirty="0"/>
              <a:t>plaintext</a:t>
            </a:r>
          </a:p>
        </p:txBody>
      </p:sp>
      <p:sp>
        <p:nvSpPr>
          <p:cNvPr id="12" name="TextBox 11">
            <a:extLst>
              <a:ext uri="{FF2B5EF4-FFF2-40B4-BE49-F238E27FC236}">
                <a16:creationId xmlns:a16="http://schemas.microsoft.com/office/drawing/2014/main" id="{E1970259-27D9-785D-74FB-38EFB53D9F9A}"/>
              </a:ext>
            </a:extLst>
          </p:cNvPr>
          <p:cNvSpPr txBox="1"/>
          <p:nvPr/>
        </p:nvSpPr>
        <p:spPr>
          <a:xfrm>
            <a:off x="9218244" y="6300210"/>
            <a:ext cx="1186735" cy="369332"/>
          </a:xfrm>
          <a:prstGeom prst="rect">
            <a:avLst/>
          </a:prstGeom>
          <a:noFill/>
        </p:spPr>
        <p:txBody>
          <a:bodyPr wrap="none" rtlCol="0">
            <a:spAutoFit/>
          </a:bodyPr>
          <a:lstStyle/>
          <a:p>
            <a:r>
              <a:rPr lang="en-US" dirty="0"/>
              <a:t>ciphertext</a:t>
            </a:r>
          </a:p>
        </p:txBody>
      </p:sp>
      <p:sp>
        <p:nvSpPr>
          <p:cNvPr id="13" name="Content Placeholder 2">
            <a:extLst>
              <a:ext uri="{FF2B5EF4-FFF2-40B4-BE49-F238E27FC236}">
                <a16:creationId xmlns:a16="http://schemas.microsoft.com/office/drawing/2014/main" id="{34598510-F035-D855-D8A1-BC05AD883E8C}"/>
              </a:ext>
            </a:extLst>
          </p:cNvPr>
          <p:cNvSpPr txBox="1">
            <a:spLocks/>
          </p:cNvSpPr>
          <p:nvPr/>
        </p:nvSpPr>
        <p:spPr>
          <a:xfrm>
            <a:off x="931638" y="2182902"/>
            <a:ext cx="10306199" cy="72390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l">
              <a:buNone/>
            </a:pPr>
            <a:r>
              <a:rPr lang="en-US" sz="3600" b="0" i="0" u="none" strike="noStrike" baseline="0" dirty="0">
                <a:latin typeface="Chalk Board" panose="02000500000000000000" pitchFamily="2" charset="0"/>
              </a:rPr>
              <a:t>A stream cipher operates one bit at a time. Basically, take the One-Time Pad, but use a pseudorandom keystream instead of a truly random one.</a:t>
            </a:r>
            <a:endParaRPr lang="en-US" sz="3600" dirty="0">
              <a:solidFill>
                <a:schemeClr val="accent2">
                  <a:lumMod val="40000"/>
                  <a:lumOff val="60000"/>
                </a:schemeClr>
              </a:solidFill>
            </a:endParaRPr>
          </a:p>
        </p:txBody>
      </p:sp>
    </p:spTree>
    <p:extLst>
      <p:ext uri="{BB962C8B-B14F-4D97-AF65-F5344CB8AC3E}">
        <p14:creationId xmlns:p14="http://schemas.microsoft.com/office/powerpoint/2010/main" val="122893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4870">
        <p159:morph option="byObject"/>
      </p:transition>
    </mc:Choice>
    <mc:Fallback xmlns="">
      <p:transition spd="slow" advTm="17487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F348340-33F9-455D-3D4E-188589C39F9A}"/>
              </a:ext>
            </a:extLst>
          </p:cNvPr>
          <p:cNvSpPr txBox="1">
            <a:spLocks/>
          </p:cNvSpPr>
          <p:nvPr/>
        </p:nvSpPr>
        <p:spPr>
          <a:xfrm>
            <a:off x="948293" y="1378219"/>
            <a:ext cx="9144000" cy="1179411"/>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Font typeface="Arial" pitchFamily="34" charset="0"/>
              <a:buNone/>
            </a:pPr>
            <a:r>
              <a:rPr lang="en-US" sz="8000" dirty="0">
                <a:latin typeface="Chalk Board" panose="02000500000000000000" pitchFamily="2" charset="0"/>
              </a:rPr>
              <a:t>Stream Ciphers</a:t>
            </a:r>
            <a:endParaRPr lang="en-US" sz="8000" dirty="0"/>
          </a:p>
        </p:txBody>
      </p:sp>
      <p:sp>
        <p:nvSpPr>
          <p:cNvPr id="5" name="Content Placeholder 2">
            <a:extLst>
              <a:ext uri="{FF2B5EF4-FFF2-40B4-BE49-F238E27FC236}">
                <a16:creationId xmlns:a16="http://schemas.microsoft.com/office/drawing/2014/main" id="{2E424304-951E-79D0-007E-8D0FFE9E1883}"/>
              </a:ext>
            </a:extLst>
          </p:cNvPr>
          <p:cNvSpPr txBox="1">
            <a:spLocks/>
          </p:cNvSpPr>
          <p:nvPr/>
        </p:nvSpPr>
        <p:spPr>
          <a:xfrm>
            <a:off x="3002153" y="2673464"/>
            <a:ext cx="8996102" cy="72390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l">
              <a:buNone/>
            </a:pPr>
            <a:r>
              <a:rPr lang="en-US" sz="3600" b="0" i="0" u="none" strike="noStrike" baseline="0" dirty="0">
                <a:latin typeface="Chalk Board" panose="02000500000000000000" pitchFamily="2" charset="0"/>
              </a:rPr>
              <a:t>Can be very fast! And can allow us to send a lot of data securely</a:t>
            </a:r>
            <a:endParaRPr lang="en-US" sz="3600" dirty="0"/>
          </a:p>
        </p:txBody>
      </p:sp>
      <p:grpSp>
        <p:nvGrpSpPr>
          <p:cNvPr id="6" name="Group 3634">
            <a:extLst>
              <a:ext uri="{FF2B5EF4-FFF2-40B4-BE49-F238E27FC236}">
                <a16:creationId xmlns:a16="http://schemas.microsoft.com/office/drawing/2014/main" id="{FEDBA412-0229-B6B7-DD79-60856FF3B202}"/>
              </a:ext>
            </a:extLst>
          </p:cNvPr>
          <p:cNvGrpSpPr>
            <a:grpSpLocks noChangeAspect="1"/>
          </p:cNvGrpSpPr>
          <p:nvPr>
            <p:custDataLst>
              <p:custData r:id="rId2"/>
            </p:custDataLst>
          </p:nvPr>
        </p:nvGrpSpPr>
        <p:grpSpPr bwMode="auto">
          <a:xfrm rot="15547583">
            <a:off x="1998146" y="2459546"/>
            <a:ext cx="958116" cy="695144"/>
            <a:chOff x="3948" y="2819"/>
            <a:chExt cx="431" cy="438"/>
          </a:xfrm>
          <a:solidFill>
            <a:schemeClr val="accent3"/>
          </a:solidFill>
        </p:grpSpPr>
        <p:sp>
          <p:nvSpPr>
            <p:cNvPr id="7" name="Freeform 3635">
              <a:extLst>
                <a:ext uri="{FF2B5EF4-FFF2-40B4-BE49-F238E27FC236}">
                  <a16:creationId xmlns:a16="http://schemas.microsoft.com/office/drawing/2014/main" id="{FAB792A8-3C32-C661-2ADE-58EBD743D16F}"/>
                </a:ext>
              </a:extLst>
            </p:cNvPr>
            <p:cNvSpPr>
              <a:spLocks noEditPoints="1"/>
            </p:cNvSpPr>
            <p:nvPr/>
          </p:nvSpPr>
          <p:spPr bwMode="auto">
            <a:xfrm>
              <a:off x="3948" y="2819"/>
              <a:ext cx="431" cy="438"/>
            </a:xfrm>
            <a:custGeom>
              <a:avLst/>
              <a:gdLst>
                <a:gd name="T0" fmla="*/ 349 w 351"/>
                <a:gd name="T1" fmla="*/ 36 h 358"/>
                <a:gd name="T2" fmla="*/ 289 w 351"/>
                <a:gd name="T3" fmla="*/ 28 h 358"/>
                <a:gd name="T4" fmla="*/ 96 w 351"/>
                <a:gd name="T5" fmla="*/ 0 h 358"/>
                <a:gd name="T6" fmla="*/ 93 w 351"/>
                <a:gd name="T7" fmla="*/ 3 h 358"/>
                <a:gd name="T8" fmla="*/ 64 w 351"/>
                <a:gd name="T9" fmla="*/ 190 h 358"/>
                <a:gd name="T10" fmla="*/ 5 w 351"/>
                <a:gd name="T11" fmla="*/ 240 h 358"/>
                <a:gd name="T12" fmla="*/ 44 w 351"/>
                <a:gd name="T13" fmla="*/ 304 h 358"/>
                <a:gd name="T14" fmla="*/ 82 w 351"/>
                <a:gd name="T15" fmla="*/ 358 h 358"/>
                <a:gd name="T16" fmla="*/ 83 w 351"/>
                <a:gd name="T17" fmla="*/ 358 h 358"/>
                <a:gd name="T18" fmla="*/ 84 w 351"/>
                <a:gd name="T19" fmla="*/ 358 h 358"/>
                <a:gd name="T20" fmla="*/ 137 w 351"/>
                <a:gd name="T21" fmla="*/ 318 h 358"/>
                <a:gd name="T22" fmla="*/ 193 w 351"/>
                <a:gd name="T23" fmla="*/ 268 h 358"/>
                <a:gd name="T24" fmla="*/ 147 w 351"/>
                <a:gd name="T25" fmla="*/ 227 h 358"/>
                <a:gd name="T26" fmla="*/ 165 w 351"/>
                <a:gd name="T27" fmla="*/ 96 h 358"/>
                <a:gd name="T28" fmla="*/ 295 w 351"/>
                <a:gd name="T29" fmla="*/ 116 h 358"/>
                <a:gd name="T30" fmla="*/ 335 w 351"/>
                <a:gd name="T31" fmla="*/ 121 h 358"/>
                <a:gd name="T32" fmla="*/ 345 w 351"/>
                <a:gd name="T33" fmla="*/ 81 h 358"/>
                <a:gd name="T34" fmla="*/ 340 w 351"/>
                <a:gd name="T35" fmla="*/ 77 h 358"/>
                <a:gd name="T36" fmla="*/ 292 w 351"/>
                <a:gd name="T37" fmla="*/ 110 h 358"/>
                <a:gd name="T38" fmla="*/ 164 w 351"/>
                <a:gd name="T39" fmla="*/ 92 h 358"/>
                <a:gd name="T40" fmla="*/ 162 w 351"/>
                <a:gd name="T41" fmla="*/ 93 h 358"/>
                <a:gd name="T42" fmla="*/ 161 w 351"/>
                <a:gd name="T43" fmla="*/ 94 h 358"/>
                <a:gd name="T44" fmla="*/ 142 w 351"/>
                <a:gd name="T45" fmla="*/ 222 h 358"/>
                <a:gd name="T46" fmla="*/ 138 w 351"/>
                <a:gd name="T47" fmla="*/ 267 h 358"/>
                <a:gd name="T48" fmla="*/ 184 w 351"/>
                <a:gd name="T49" fmla="*/ 273 h 358"/>
                <a:gd name="T50" fmla="*/ 108 w 351"/>
                <a:gd name="T51" fmla="*/ 333 h 358"/>
                <a:gd name="T52" fmla="*/ 67 w 351"/>
                <a:gd name="T53" fmla="*/ 327 h 358"/>
                <a:gd name="T54" fmla="*/ 11 w 351"/>
                <a:gd name="T55" fmla="*/ 248 h 358"/>
                <a:gd name="T56" fmla="*/ 59 w 351"/>
                <a:gd name="T57" fmla="*/ 252 h 358"/>
                <a:gd name="T58" fmla="*/ 78 w 351"/>
                <a:gd name="T59" fmla="*/ 134 h 358"/>
                <a:gd name="T60" fmla="*/ 220 w 351"/>
                <a:gd name="T61" fmla="*/ 23 h 358"/>
                <a:gd name="T62" fmla="*/ 339 w 351"/>
                <a:gd name="T63" fmla="*/ 40 h 358"/>
                <a:gd name="T64" fmla="*/ 340 w 351"/>
                <a:gd name="T65" fmla="*/ 7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358">
                  <a:moveTo>
                    <a:pt x="351" y="39"/>
                  </a:moveTo>
                  <a:cubicBezTo>
                    <a:pt x="351" y="38"/>
                    <a:pt x="350" y="36"/>
                    <a:pt x="349" y="36"/>
                  </a:cubicBezTo>
                  <a:cubicBezTo>
                    <a:pt x="343" y="35"/>
                    <a:pt x="337" y="34"/>
                    <a:pt x="331" y="34"/>
                  </a:cubicBezTo>
                  <a:cubicBezTo>
                    <a:pt x="317" y="31"/>
                    <a:pt x="302" y="30"/>
                    <a:pt x="289" y="28"/>
                  </a:cubicBezTo>
                  <a:cubicBezTo>
                    <a:pt x="268" y="24"/>
                    <a:pt x="247" y="21"/>
                    <a:pt x="226" y="18"/>
                  </a:cubicBezTo>
                  <a:cubicBezTo>
                    <a:pt x="183" y="12"/>
                    <a:pt x="139" y="3"/>
                    <a:pt x="96" y="0"/>
                  </a:cubicBezTo>
                  <a:cubicBezTo>
                    <a:pt x="95" y="0"/>
                    <a:pt x="94" y="0"/>
                    <a:pt x="94" y="1"/>
                  </a:cubicBezTo>
                  <a:cubicBezTo>
                    <a:pt x="93" y="1"/>
                    <a:pt x="93" y="2"/>
                    <a:pt x="93" y="3"/>
                  </a:cubicBezTo>
                  <a:cubicBezTo>
                    <a:pt x="83" y="43"/>
                    <a:pt x="79" y="86"/>
                    <a:pt x="73" y="128"/>
                  </a:cubicBezTo>
                  <a:cubicBezTo>
                    <a:pt x="70" y="148"/>
                    <a:pt x="67" y="169"/>
                    <a:pt x="64" y="190"/>
                  </a:cubicBezTo>
                  <a:cubicBezTo>
                    <a:pt x="61" y="209"/>
                    <a:pt x="56" y="230"/>
                    <a:pt x="56" y="249"/>
                  </a:cubicBezTo>
                  <a:cubicBezTo>
                    <a:pt x="39" y="246"/>
                    <a:pt x="22" y="243"/>
                    <a:pt x="5" y="240"/>
                  </a:cubicBezTo>
                  <a:cubicBezTo>
                    <a:pt x="2" y="240"/>
                    <a:pt x="0" y="243"/>
                    <a:pt x="1" y="245"/>
                  </a:cubicBezTo>
                  <a:cubicBezTo>
                    <a:pt x="16" y="265"/>
                    <a:pt x="30" y="284"/>
                    <a:pt x="44" y="304"/>
                  </a:cubicBezTo>
                  <a:cubicBezTo>
                    <a:pt x="50" y="314"/>
                    <a:pt x="57" y="323"/>
                    <a:pt x="63" y="333"/>
                  </a:cubicBezTo>
                  <a:cubicBezTo>
                    <a:pt x="69" y="341"/>
                    <a:pt x="75" y="351"/>
                    <a:pt x="82" y="358"/>
                  </a:cubicBezTo>
                  <a:cubicBezTo>
                    <a:pt x="83" y="358"/>
                    <a:pt x="83" y="358"/>
                    <a:pt x="83" y="358"/>
                  </a:cubicBezTo>
                  <a:cubicBezTo>
                    <a:pt x="83" y="358"/>
                    <a:pt x="83" y="358"/>
                    <a:pt x="83" y="358"/>
                  </a:cubicBezTo>
                  <a:cubicBezTo>
                    <a:pt x="83" y="358"/>
                    <a:pt x="83" y="358"/>
                    <a:pt x="83" y="358"/>
                  </a:cubicBezTo>
                  <a:cubicBezTo>
                    <a:pt x="83" y="358"/>
                    <a:pt x="84" y="358"/>
                    <a:pt x="84" y="358"/>
                  </a:cubicBezTo>
                  <a:cubicBezTo>
                    <a:pt x="94" y="354"/>
                    <a:pt x="102" y="346"/>
                    <a:pt x="110" y="340"/>
                  </a:cubicBezTo>
                  <a:cubicBezTo>
                    <a:pt x="119" y="332"/>
                    <a:pt x="128" y="325"/>
                    <a:pt x="137" y="318"/>
                  </a:cubicBezTo>
                  <a:cubicBezTo>
                    <a:pt x="156" y="303"/>
                    <a:pt x="175" y="288"/>
                    <a:pt x="194" y="274"/>
                  </a:cubicBezTo>
                  <a:cubicBezTo>
                    <a:pt x="197" y="272"/>
                    <a:pt x="195" y="268"/>
                    <a:pt x="193" y="268"/>
                  </a:cubicBezTo>
                  <a:cubicBezTo>
                    <a:pt x="175" y="266"/>
                    <a:pt x="158" y="264"/>
                    <a:pt x="141" y="261"/>
                  </a:cubicBezTo>
                  <a:cubicBezTo>
                    <a:pt x="144" y="250"/>
                    <a:pt x="145" y="238"/>
                    <a:pt x="147" y="227"/>
                  </a:cubicBezTo>
                  <a:cubicBezTo>
                    <a:pt x="149" y="212"/>
                    <a:pt x="151" y="198"/>
                    <a:pt x="153" y="184"/>
                  </a:cubicBezTo>
                  <a:cubicBezTo>
                    <a:pt x="157" y="155"/>
                    <a:pt x="164" y="126"/>
                    <a:pt x="165" y="96"/>
                  </a:cubicBezTo>
                  <a:cubicBezTo>
                    <a:pt x="193" y="104"/>
                    <a:pt x="223" y="106"/>
                    <a:pt x="252" y="110"/>
                  </a:cubicBezTo>
                  <a:cubicBezTo>
                    <a:pt x="266" y="112"/>
                    <a:pt x="281" y="114"/>
                    <a:pt x="295" y="116"/>
                  </a:cubicBezTo>
                  <a:cubicBezTo>
                    <a:pt x="308" y="118"/>
                    <a:pt x="322" y="122"/>
                    <a:pt x="335" y="121"/>
                  </a:cubicBezTo>
                  <a:cubicBezTo>
                    <a:pt x="335" y="121"/>
                    <a:pt x="335" y="121"/>
                    <a:pt x="335" y="121"/>
                  </a:cubicBezTo>
                  <a:cubicBezTo>
                    <a:pt x="336" y="121"/>
                    <a:pt x="336" y="121"/>
                    <a:pt x="337" y="120"/>
                  </a:cubicBezTo>
                  <a:cubicBezTo>
                    <a:pt x="341" y="107"/>
                    <a:pt x="343" y="94"/>
                    <a:pt x="345" y="81"/>
                  </a:cubicBezTo>
                  <a:cubicBezTo>
                    <a:pt x="347" y="67"/>
                    <a:pt x="349" y="53"/>
                    <a:pt x="351" y="39"/>
                  </a:cubicBezTo>
                  <a:close/>
                  <a:moveTo>
                    <a:pt x="340" y="77"/>
                  </a:moveTo>
                  <a:cubicBezTo>
                    <a:pt x="338" y="90"/>
                    <a:pt x="335" y="104"/>
                    <a:pt x="333" y="118"/>
                  </a:cubicBezTo>
                  <a:cubicBezTo>
                    <a:pt x="321" y="113"/>
                    <a:pt x="305" y="112"/>
                    <a:pt x="292" y="110"/>
                  </a:cubicBezTo>
                  <a:cubicBezTo>
                    <a:pt x="278" y="108"/>
                    <a:pt x="264" y="106"/>
                    <a:pt x="249" y="104"/>
                  </a:cubicBezTo>
                  <a:cubicBezTo>
                    <a:pt x="221" y="100"/>
                    <a:pt x="192" y="94"/>
                    <a:pt x="164" y="92"/>
                  </a:cubicBezTo>
                  <a:cubicBezTo>
                    <a:pt x="163" y="92"/>
                    <a:pt x="163" y="93"/>
                    <a:pt x="162" y="93"/>
                  </a:cubicBezTo>
                  <a:cubicBezTo>
                    <a:pt x="162" y="93"/>
                    <a:pt x="162" y="93"/>
                    <a:pt x="162" y="93"/>
                  </a:cubicBezTo>
                  <a:cubicBezTo>
                    <a:pt x="162" y="93"/>
                    <a:pt x="162" y="93"/>
                    <a:pt x="162" y="93"/>
                  </a:cubicBezTo>
                  <a:cubicBezTo>
                    <a:pt x="162" y="93"/>
                    <a:pt x="162" y="94"/>
                    <a:pt x="161" y="94"/>
                  </a:cubicBezTo>
                  <a:cubicBezTo>
                    <a:pt x="154" y="122"/>
                    <a:pt x="152" y="151"/>
                    <a:pt x="148" y="179"/>
                  </a:cubicBezTo>
                  <a:cubicBezTo>
                    <a:pt x="146" y="194"/>
                    <a:pt x="144" y="208"/>
                    <a:pt x="142" y="222"/>
                  </a:cubicBezTo>
                  <a:cubicBezTo>
                    <a:pt x="140" y="236"/>
                    <a:pt x="135" y="252"/>
                    <a:pt x="137" y="266"/>
                  </a:cubicBezTo>
                  <a:cubicBezTo>
                    <a:pt x="137" y="266"/>
                    <a:pt x="137" y="266"/>
                    <a:pt x="138" y="267"/>
                  </a:cubicBezTo>
                  <a:cubicBezTo>
                    <a:pt x="138" y="267"/>
                    <a:pt x="139" y="268"/>
                    <a:pt x="140" y="268"/>
                  </a:cubicBezTo>
                  <a:cubicBezTo>
                    <a:pt x="154" y="270"/>
                    <a:pt x="169" y="272"/>
                    <a:pt x="184" y="273"/>
                  </a:cubicBezTo>
                  <a:cubicBezTo>
                    <a:pt x="168" y="286"/>
                    <a:pt x="151" y="298"/>
                    <a:pt x="135" y="311"/>
                  </a:cubicBezTo>
                  <a:cubicBezTo>
                    <a:pt x="126" y="318"/>
                    <a:pt x="117" y="325"/>
                    <a:pt x="108" y="333"/>
                  </a:cubicBezTo>
                  <a:cubicBezTo>
                    <a:pt x="100" y="339"/>
                    <a:pt x="90" y="346"/>
                    <a:pt x="84" y="354"/>
                  </a:cubicBezTo>
                  <a:cubicBezTo>
                    <a:pt x="80" y="344"/>
                    <a:pt x="72" y="335"/>
                    <a:pt x="67" y="327"/>
                  </a:cubicBezTo>
                  <a:cubicBezTo>
                    <a:pt x="60" y="317"/>
                    <a:pt x="54" y="307"/>
                    <a:pt x="47" y="298"/>
                  </a:cubicBezTo>
                  <a:cubicBezTo>
                    <a:pt x="35" y="281"/>
                    <a:pt x="23" y="264"/>
                    <a:pt x="11" y="248"/>
                  </a:cubicBezTo>
                  <a:cubicBezTo>
                    <a:pt x="26" y="250"/>
                    <a:pt x="41" y="253"/>
                    <a:pt x="55" y="255"/>
                  </a:cubicBezTo>
                  <a:cubicBezTo>
                    <a:pt x="58" y="256"/>
                    <a:pt x="59" y="254"/>
                    <a:pt x="59" y="252"/>
                  </a:cubicBezTo>
                  <a:cubicBezTo>
                    <a:pt x="64" y="235"/>
                    <a:pt x="66" y="214"/>
                    <a:pt x="69" y="196"/>
                  </a:cubicBezTo>
                  <a:cubicBezTo>
                    <a:pt x="72" y="175"/>
                    <a:pt x="75" y="154"/>
                    <a:pt x="78" y="134"/>
                  </a:cubicBezTo>
                  <a:cubicBezTo>
                    <a:pt x="84" y="91"/>
                    <a:pt x="93" y="47"/>
                    <a:pt x="96" y="4"/>
                  </a:cubicBezTo>
                  <a:cubicBezTo>
                    <a:pt x="137" y="13"/>
                    <a:pt x="179" y="17"/>
                    <a:pt x="220" y="23"/>
                  </a:cubicBezTo>
                  <a:cubicBezTo>
                    <a:pt x="241" y="26"/>
                    <a:pt x="262" y="29"/>
                    <a:pt x="283" y="32"/>
                  </a:cubicBezTo>
                  <a:cubicBezTo>
                    <a:pt x="301" y="35"/>
                    <a:pt x="320" y="39"/>
                    <a:pt x="339" y="40"/>
                  </a:cubicBezTo>
                  <a:cubicBezTo>
                    <a:pt x="341" y="40"/>
                    <a:pt x="343" y="41"/>
                    <a:pt x="346" y="41"/>
                  </a:cubicBezTo>
                  <a:cubicBezTo>
                    <a:pt x="344" y="53"/>
                    <a:pt x="342" y="65"/>
                    <a:pt x="34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8" name="Freeform 3636">
              <a:extLst>
                <a:ext uri="{FF2B5EF4-FFF2-40B4-BE49-F238E27FC236}">
                  <a16:creationId xmlns:a16="http://schemas.microsoft.com/office/drawing/2014/main" id="{40B31C52-EC5E-100A-F94A-3770E71BD0DA}"/>
                </a:ext>
              </a:extLst>
            </p:cNvPr>
            <p:cNvSpPr>
              <a:spLocks/>
            </p:cNvSpPr>
            <p:nvPr/>
          </p:nvSpPr>
          <p:spPr bwMode="auto">
            <a:xfrm>
              <a:off x="3981" y="3060"/>
              <a:ext cx="145" cy="103"/>
            </a:xfrm>
            <a:custGeom>
              <a:avLst/>
              <a:gdLst>
                <a:gd name="T0" fmla="*/ 55 w 118"/>
                <a:gd name="T1" fmla="*/ 47 h 84"/>
                <a:gd name="T2" fmla="*/ 116 w 118"/>
                <a:gd name="T3" fmla="*/ 15 h 84"/>
                <a:gd name="T4" fmla="*/ 117 w 118"/>
                <a:gd name="T5" fmla="*/ 11 h 84"/>
                <a:gd name="T6" fmla="*/ 77 w 118"/>
                <a:gd name="T7" fmla="*/ 32 h 84"/>
                <a:gd name="T8" fmla="*/ 118 w 118"/>
                <a:gd name="T9" fmla="*/ 5 h 84"/>
                <a:gd name="T10" fmla="*/ 118 w 118"/>
                <a:gd name="T11" fmla="*/ 0 h 84"/>
                <a:gd name="T12" fmla="*/ 53 w 118"/>
                <a:gd name="T13" fmla="*/ 44 h 84"/>
                <a:gd name="T14" fmla="*/ 32 w 118"/>
                <a:gd name="T15" fmla="*/ 56 h 84"/>
                <a:gd name="T16" fmla="*/ 28 w 118"/>
                <a:gd name="T17" fmla="*/ 58 h 84"/>
                <a:gd name="T18" fmla="*/ 28 w 118"/>
                <a:gd name="T19" fmla="*/ 58 h 84"/>
                <a:gd name="T20" fmla="*/ 0 w 118"/>
                <a:gd name="T21" fmla="*/ 73 h 84"/>
                <a:gd name="T22" fmla="*/ 2 w 118"/>
                <a:gd name="T23" fmla="*/ 76 h 84"/>
                <a:gd name="T24" fmla="*/ 35 w 118"/>
                <a:gd name="T25" fmla="*/ 58 h 84"/>
                <a:gd name="T26" fmla="*/ 6 w 118"/>
                <a:gd name="T27" fmla="*/ 81 h 84"/>
                <a:gd name="T28" fmla="*/ 8 w 118"/>
                <a:gd name="T29" fmla="*/ 84 h 84"/>
                <a:gd name="T30" fmla="*/ 55 w 118"/>
                <a:gd name="T31" fmla="*/ 4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84">
                  <a:moveTo>
                    <a:pt x="55" y="47"/>
                  </a:moveTo>
                  <a:cubicBezTo>
                    <a:pt x="75" y="36"/>
                    <a:pt x="96" y="25"/>
                    <a:pt x="116" y="15"/>
                  </a:cubicBezTo>
                  <a:cubicBezTo>
                    <a:pt x="116" y="13"/>
                    <a:pt x="117" y="12"/>
                    <a:pt x="117" y="11"/>
                  </a:cubicBezTo>
                  <a:cubicBezTo>
                    <a:pt x="103" y="18"/>
                    <a:pt x="90" y="25"/>
                    <a:pt x="77" y="32"/>
                  </a:cubicBezTo>
                  <a:cubicBezTo>
                    <a:pt x="90" y="22"/>
                    <a:pt x="104" y="13"/>
                    <a:pt x="118" y="5"/>
                  </a:cubicBezTo>
                  <a:cubicBezTo>
                    <a:pt x="118" y="3"/>
                    <a:pt x="118" y="2"/>
                    <a:pt x="118" y="0"/>
                  </a:cubicBezTo>
                  <a:cubicBezTo>
                    <a:pt x="96" y="14"/>
                    <a:pt x="74" y="29"/>
                    <a:pt x="53" y="44"/>
                  </a:cubicBezTo>
                  <a:cubicBezTo>
                    <a:pt x="46" y="48"/>
                    <a:pt x="39" y="52"/>
                    <a:pt x="32" y="56"/>
                  </a:cubicBezTo>
                  <a:cubicBezTo>
                    <a:pt x="32" y="57"/>
                    <a:pt x="30" y="59"/>
                    <a:pt x="28" y="58"/>
                  </a:cubicBezTo>
                  <a:cubicBezTo>
                    <a:pt x="28" y="58"/>
                    <a:pt x="28" y="58"/>
                    <a:pt x="28" y="58"/>
                  </a:cubicBezTo>
                  <a:cubicBezTo>
                    <a:pt x="19" y="63"/>
                    <a:pt x="9" y="68"/>
                    <a:pt x="0" y="73"/>
                  </a:cubicBezTo>
                  <a:cubicBezTo>
                    <a:pt x="1" y="74"/>
                    <a:pt x="2" y="75"/>
                    <a:pt x="2" y="76"/>
                  </a:cubicBezTo>
                  <a:cubicBezTo>
                    <a:pt x="13" y="70"/>
                    <a:pt x="24" y="64"/>
                    <a:pt x="35" y="58"/>
                  </a:cubicBezTo>
                  <a:cubicBezTo>
                    <a:pt x="25" y="65"/>
                    <a:pt x="15" y="73"/>
                    <a:pt x="6" y="81"/>
                  </a:cubicBezTo>
                  <a:cubicBezTo>
                    <a:pt x="7" y="82"/>
                    <a:pt x="7" y="83"/>
                    <a:pt x="8" y="84"/>
                  </a:cubicBezTo>
                  <a:cubicBezTo>
                    <a:pt x="23" y="71"/>
                    <a:pt x="39" y="59"/>
                    <a:pt x="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9" name="Freeform 3637">
              <a:extLst>
                <a:ext uri="{FF2B5EF4-FFF2-40B4-BE49-F238E27FC236}">
                  <a16:creationId xmlns:a16="http://schemas.microsoft.com/office/drawing/2014/main" id="{EE29064F-CA69-4C03-AF83-A1C05BFDDCA6}"/>
                </a:ext>
              </a:extLst>
            </p:cNvPr>
            <p:cNvSpPr>
              <a:spLocks/>
            </p:cNvSpPr>
            <p:nvPr/>
          </p:nvSpPr>
          <p:spPr bwMode="auto">
            <a:xfrm>
              <a:off x="4036" y="2937"/>
              <a:ext cx="110" cy="97"/>
            </a:xfrm>
            <a:custGeom>
              <a:avLst/>
              <a:gdLst>
                <a:gd name="T0" fmla="*/ 89 w 89"/>
                <a:gd name="T1" fmla="*/ 0 h 80"/>
                <a:gd name="T2" fmla="*/ 36 w 89"/>
                <a:gd name="T3" fmla="*/ 33 h 80"/>
                <a:gd name="T4" fmla="*/ 4 w 89"/>
                <a:gd name="T5" fmla="*/ 48 h 80"/>
                <a:gd name="T6" fmla="*/ 4 w 89"/>
                <a:gd name="T7" fmla="*/ 52 h 80"/>
                <a:gd name="T8" fmla="*/ 12 w 89"/>
                <a:gd name="T9" fmla="*/ 48 h 80"/>
                <a:gd name="T10" fmla="*/ 4 w 89"/>
                <a:gd name="T11" fmla="*/ 53 h 80"/>
                <a:gd name="T12" fmla="*/ 3 w 89"/>
                <a:gd name="T13" fmla="*/ 60 h 80"/>
                <a:gd name="T14" fmla="*/ 68 w 89"/>
                <a:gd name="T15" fmla="*/ 25 h 80"/>
                <a:gd name="T16" fmla="*/ 22 w 89"/>
                <a:gd name="T17" fmla="*/ 52 h 80"/>
                <a:gd name="T18" fmla="*/ 2 w 89"/>
                <a:gd name="T19" fmla="*/ 62 h 80"/>
                <a:gd name="T20" fmla="*/ 1 w 89"/>
                <a:gd name="T21" fmla="*/ 69 h 80"/>
                <a:gd name="T22" fmla="*/ 21 w 89"/>
                <a:gd name="T23" fmla="*/ 56 h 80"/>
                <a:gd name="T24" fmla="*/ 71 w 89"/>
                <a:gd name="T25" fmla="*/ 31 h 80"/>
                <a:gd name="T26" fmla="*/ 0 w 89"/>
                <a:gd name="T27" fmla="*/ 76 h 80"/>
                <a:gd name="T28" fmla="*/ 0 w 89"/>
                <a:gd name="T29" fmla="*/ 80 h 80"/>
                <a:gd name="T30" fmla="*/ 83 w 89"/>
                <a:gd name="T31" fmla="*/ 28 h 80"/>
                <a:gd name="T32" fmla="*/ 85 w 89"/>
                <a:gd name="T33" fmla="*/ 21 h 80"/>
                <a:gd name="T34" fmla="*/ 53 w 89"/>
                <a:gd name="T35" fmla="*/ 36 h 80"/>
                <a:gd name="T36" fmla="*/ 85 w 89"/>
                <a:gd name="T37" fmla="*/ 18 h 80"/>
                <a:gd name="T38" fmla="*/ 86 w 89"/>
                <a:gd name="T39" fmla="*/ 12 h 80"/>
                <a:gd name="T40" fmla="*/ 8 w 89"/>
                <a:gd name="T41" fmla="*/ 54 h 80"/>
                <a:gd name="T42" fmla="*/ 35 w 89"/>
                <a:gd name="T43" fmla="*/ 37 h 80"/>
                <a:gd name="T44" fmla="*/ 86 w 89"/>
                <a:gd name="T45" fmla="*/ 12 h 80"/>
                <a:gd name="T46" fmla="*/ 87 w 89"/>
                <a:gd name="T47" fmla="*/ 8 h 80"/>
                <a:gd name="T48" fmla="*/ 61 w 89"/>
                <a:gd name="T49" fmla="*/ 20 h 80"/>
                <a:gd name="T50" fmla="*/ 88 w 89"/>
                <a:gd name="T51" fmla="*/ 4 h 80"/>
                <a:gd name="T52" fmla="*/ 89 w 89"/>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0">
                  <a:moveTo>
                    <a:pt x="89" y="0"/>
                  </a:moveTo>
                  <a:cubicBezTo>
                    <a:pt x="71" y="11"/>
                    <a:pt x="53" y="22"/>
                    <a:pt x="36" y="33"/>
                  </a:cubicBezTo>
                  <a:cubicBezTo>
                    <a:pt x="25" y="38"/>
                    <a:pt x="15" y="43"/>
                    <a:pt x="4" y="48"/>
                  </a:cubicBezTo>
                  <a:cubicBezTo>
                    <a:pt x="4" y="49"/>
                    <a:pt x="4" y="50"/>
                    <a:pt x="4" y="52"/>
                  </a:cubicBezTo>
                  <a:cubicBezTo>
                    <a:pt x="7" y="50"/>
                    <a:pt x="9" y="49"/>
                    <a:pt x="12" y="48"/>
                  </a:cubicBezTo>
                  <a:cubicBezTo>
                    <a:pt x="9" y="49"/>
                    <a:pt x="6" y="51"/>
                    <a:pt x="4" y="53"/>
                  </a:cubicBezTo>
                  <a:cubicBezTo>
                    <a:pt x="3" y="55"/>
                    <a:pt x="3" y="58"/>
                    <a:pt x="3" y="60"/>
                  </a:cubicBezTo>
                  <a:cubicBezTo>
                    <a:pt x="24" y="48"/>
                    <a:pt x="46" y="36"/>
                    <a:pt x="68" y="25"/>
                  </a:cubicBezTo>
                  <a:cubicBezTo>
                    <a:pt x="52" y="33"/>
                    <a:pt x="37" y="42"/>
                    <a:pt x="22" y="52"/>
                  </a:cubicBezTo>
                  <a:cubicBezTo>
                    <a:pt x="16" y="55"/>
                    <a:pt x="9" y="58"/>
                    <a:pt x="2" y="62"/>
                  </a:cubicBezTo>
                  <a:cubicBezTo>
                    <a:pt x="2" y="64"/>
                    <a:pt x="2" y="66"/>
                    <a:pt x="1" y="69"/>
                  </a:cubicBezTo>
                  <a:cubicBezTo>
                    <a:pt x="8" y="64"/>
                    <a:pt x="15" y="60"/>
                    <a:pt x="21" y="56"/>
                  </a:cubicBezTo>
                  <a:cubicBezTo>
                    <a:pt x="38" y="48"/>
                    <a:pt x="55" y="39"/>
                    <a:pt x="71" y="31"/>
                  </a:cubicBezTo>
                  <a:cubicBezTo>
                    <a:pt x="47" y="45"/>
                    <a:pt x="23" y="60"/>
                    <a:pt x="0" y="76"/>
                  </a:cubicBezTo>
                  <a:cubicBezTo>
                    <a:pt x="0" y="77"/>
                    <a:pt x="0" y="78"/>
                    <a:pt x="0" y="80"/>
                  </a:cubicBezTo>
                  <a:cubicBezTo>
                    <a:pt x="27" y="61"/>
                    <a:pt x="55" y="44"/>
                    <a:pt x="83" y="28"/>
                  </a:cubicBezTo>
                  <a:cubicBezTo>
                    <a:pt x="84" y="25"/>
                    <a:pt x="84" y="23"/>
                    <a:pt x="85" y="21"/>
                  </a:cubicBezTo>
                  <a:cubicBezTo>
                    <a:pt x="74" y="26"/>
                    <a:pt x="64" y="31"/>
                    <a:pt x="53" y="36"/>
                  </a:cubicBezTo>
                  <a:cubicBezTo>
                    <a:pt x="64" y="30"/>
                    <a:pt x="74" y="24"/>
                    <a:pt x="85" y="18"/>
                  </a:cubicBezTo>
                  <a:cubicBezTo>
                    <a:pt x="86" y="16"/>
                    <a:pt x="86" y="14"/>
                    <a:pt x="86" y="12"/>
                  </a:cubicBezTo>
                  <a:cubicBezTo>
                    <a:pt x="60" y="25"/>
                    <a:pt x="34" y="39"/>
                    <a:pt x="8" y="54"/>
                  </a:cubicBezTo>
                  <a:cubicBezTo>
                    <a:pt x="17" y="48"/>
                    <a:pt x="26" y="42"/>
                    <a:pt x="35" y="37"/>
                  </a:cubicBezTo>
                  <a:cubicBezTo>
                    <a:pt x="52" y="28"/>
                    <a:pt x="69" y="20"/>
                    <a:pt x="86" y="12"/>
                  </a:cubicBezTo>
                  <a:cubicBezTo>
                    <a:pt x="87" y="10"/>
                    <a:pt x="87" y="9"/>
                    <a:pt x="87" y="8"/>
                  </a:cubicBezTo>
                  <a:cubicBezTo>
                    <a:pt x="78" y="12"/>
                    <a:pt x="70" y="16"/>
                    <a:pt x="61" y="20"/>
                  </a:cubicBezTo>
                  <a:cubicBezTo>
                    <a:pt x="70" y="15"/>
                    <a:pt x="79" y="9"/>
                    <a:pt x="88" y="4"/>
                  </a:cubicBezTo>
                  <a:cubicBezTo>
                    <a:pt x="88" y="3"/>
                    <a:pt x="89" y="1"/>
                    <a:pt x="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 name="Freeform 3638">
              <a:extLst>
                <a:ext uri="{FF2B5EF4-FFF2-40B4-BE49-F238E27FC236}">
                  <a16:creationId xmlns:a16="http://schemas.microsoft.com/office/drawing/2014/main" id="{B6AA6042-81EA-CBAD-A05C-2D3985730FF3}"/>
                </a:ext>
              </a:extLst>
            </p:cNvPr>
            <p:cNvSpPr>
              <a:spLocks/>
            </p:cNvSpPr>
            <p:nvPr/>
          </p:nvSpPr>
          <p:spPr bwMode="auto">
            <a:xfrm>
              <a:off x="4327" y="2943"/>
              <a:ext cx="34" cy="14"/>
            </a:xfrm>
            <a:custGeom>
              <a:avLst/>
              <a:gdLst>
                <a:gd name="T0" fmla="*/ 0 w 27"/>
                <a:gd name="T1" fmla="*/ 11 h 12"/>
                <a:gd name="T2" fmla="*/ 5 w 27"/>
                <a:gd name="T3" fmla="*/ 12 h 12"/>
                <a:gd name="T4" fmla="*/ 26 w 27"/>
                <a:gd name="T5" fmla="*/ 3 h 12"/>
                <a:gd name="T6" fmla="*/ 27 w 27"/>
                <a:gd name="T7" fmla="*/ 0 h 12"/>
                <a:gd name="T8" fmla="*/ 0 w 27"/>
                <a:gd name="T9" fmla="*/ 11 h 12"/>
              </a:gdLst>
              <a:ahLst/>
              <a:cxnLst>
                <a:cxn ang="0">
                  <a:pos x="T0" y="T1"/>
                </a:cxn>
                <a:cxn ang="0">
                  <a:pos x="T2" y="T3"/>
                </a:cxn>
                <a:cxn ang="0">
                  <a:pos x="T4" y="T5"/>
                </a:cxn>
                <a:cxn ang="0">
                  <a:pos x="T6" y="T7"/>
                </a:cxn>
                <a:cxn ang="0">
                  <a:pos x="T8" y="T9"/>
                </a:cxn>
              </a:cxnLst>
              <a:rect l="0" t="0" r="r" b="b"/>
              <a:pathLst>
                <a:path w="27" h="12">
                  <a:moveTo>
                    <a:pt x="0" y="11"/>
                  </a:moveTo>
                  <a:cubicBezTo>
                    <a:pt x="1" y="12"/>
                    <a:pt x="3" y="12"/>
                    <a:pt x="5" y="12"/>
                  </a:cubicBezTo>
                  <a:cubicBezTo>
                    <a:pt x="12" y="9"/>
                    <a:pt x="19" y="6"/>
                    <a:pt x="26" y="3"/>
                  </a:cubicBezTo>
                  <a:cubicBezTo>
                    <a:pt x="26" y="2"/>
                    <a:pt x="27" y="1"/>
                    <a:pt x="27" y="0"/>
                  </a:cubicBezTo>
                  <a:cubicBezTo>
                    <a:pt x="18" y="4"/>
                    <a:pt x="9" y="8"/>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 name="Freeform 3639">
              <a:extLst>
                <a:ext uri="{FF2B5EF4-FFF2-40B4-BE49-F238E27FC236}">
                  <a16:creationId xmlns:a16="http://schemas.microsoft.com/office/drawing/2014/main" id="{6AC20273-D1DD-C384-75D5-F9F2D3202505}"/>
                </a:ext>
              </a:extLst>
            </p:cNvPr>
            <p:cNvSpPr>
              <a:spLocks/>
            </p:cNvSpPr>
            <p:nvPr/>
          </p:nvSpPr>
          <p:spPr bwMode="auto">
            <a:xfrm>
              <a:off x="4348" y="2954"/>
              <a:ext cx="10" cy="9"/>
            </a:xfrm>
            <a:custGeom>
              <a:avLst/>
              <a:gdLst>
                <a:gd name="T0" fmla="*/ 7 w 8"/>
                <a:gd name="T1" fmla="*/ 8 h 8"/>
                <a:gd name="T2" fmla="*/ 8 w 8"/>
                <a:gd name="T3" fmla="*/ 0 h 8"/>
                <a:gd name="T4" fmla="*/ 0 w 8"/>
                <a:gd name="T5" fmla="*/ 5 h 8"/>
                <a:gd name="T6" fmla="*/ 7 w 8"/>
                <a:gd name="T7" fmla="*/ 8 h 8"/>
              </a:gdLst>
              <a:ahLst/>
              <a:cxnLst>
                <a:cxn ang="0">
                  <a:pos x="T0" y="T1"/>
                </a:cxn>
                <a:cxn ang="0">
                  <a:pos x="T2" y="T3"/>
                </a:cxn>
                <a:cxn ang="0">
                  <a:pos x="T4" y="T5"/>
                </a:cxn>
                <a:cxn ang="0">
                  <a:pos x="T6" y="T7"/>
                </a:cxn>
              </a:cxnLst>
              <a:rect l="0" t="0" r="r" b="b"/>
              <a:pathLst>
                <a:path w="8" h="8">
                  <a:moveTo>
                    <a:pt x="7" y="8"/>
                  </a:moveTo>
                  <a:cubicBezTo>
                    <a:pt x="8" y="5"/>
                    <a:pt x="8" y="2"/>
                    <a:pt x="8" y="0"/>
                  </a:cubicBezTo>
                  <a:cubicBezTo>
                    <a:pt x="6" y="2"/>
                    <a:pt x="3" y="3"/>
                    <a:pt x="0" y="5"/>
                  </a:cubicBezTo>
                  <a:cubicBezTo>
                    <a:pt x="2" y="6"/>
                    <a:pt x="5"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 name="Freeform 3640">
              <a:extLst>
                <a:ext uri="{FF2B5EF4-FFF2-40B4-BE49-F238E27FC236}">
                  <a16:creationId xmlns:a16="http://schemas.microsoft.com/office/drawing/2014/main" id="{F6CACBAF-9B0B-4644-7262-6CCDE1B519F3}"/>
                </a:ext>
              </a:extLst>
            </p:cNvPr>
            <p:cNvSpPr>
              <a:spLocks/>
            </p:cNvSpPr>
            <p:nvPr/>
          </p:nvSpPr>
          <p:spPr bwMode="auto">
            <a:xfrm>
              <a:off x="4310" y="2923"/>
              <a:ext cx="54" cy="33"/>
            </a:xfrm>
            <a:custGeom>
              <a:avLst/>
              <a:gdLst>
                <a:gd name="T0" fmla="*/ 8 w 44"/>
                <a:gd name="T1" fmla="*/ 27 h 27"/>
                <a:gd name="T2" fmla="*/ 42 w 44"/>
                <a:gd name="T3" fmla="*/ 9 h 27"/>
                <a:gd name="T4" fmla="*/ 43 w 44"/>
                <a:gd name="T5" fmla="*/ 5 h 27"/>
                <a:gd name="T6" fmla="*/ 39 w 44"/>
                <a:gd name="T7" fmla="*/ 7 h 27"/>
                <a:gd name="T8" fmla="*/ 43 w 44"/>
                <a:gd name="T9" fmla="*/ 4 h 27"/>
                <a:gd name="T10" fmla="*/ 44 w 44"/>
                <a:gd name="T11" fmla="*/ 0 h 27"/>
                <a:gd name="T12" fmla="*/ 0 w 44"/>
                <a:gd name="T13" fmla="*/ 26 h 27"/>
                <a:gd name="T14" fmla="*/ 8 w 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7">
                  <a:moveTo>
                    <a:pt x="8" y="27"/>
                  </a:moveTo>
                  <a:cubicBezTo>
                    <a:pt x="19" y="21"/>
                    <a:pt x="31" y="15"/>
                    <a:pt x="42" y="9"/>
                  </a:cubicBezTo>
                  <a:cubicBezTo>
                    <a:pt x="43" y="7"/>
                    <a:pt x="43" y="6"/>
                    <a:pt x="43" y="5"/>
                  </a:cubicBezTo>
                  <a:cubicBezTo>
                    <a:pt x="42" y="5"/>
                    <a:pt x="40" y="6"/>
                    <a:pt x="39" y="7"/>
                  </a:cubicBezTo>
                  <a:cubicBezTo>
                    <a:pt x="40" y="6"/>
                    <a:pt x="42" y="5"/>
                    <a:pt x="43" y="4"/>
                  </a:cubicBezTo>
                  <a:cubicBezTo>
                    <a:pt x="43" y="3"/>
                    <a:pt x="44" y="2"/>
                    <a:pt x="44" y="0"/>
                  </a:cubicBezTo>
                  <a:cubicBezTo>
                    <a:pt x="29" y="9"/>
                    <a:pt x="15" y="17"/>
                    <a:pt x="0" y="26"/>
                  </a:cubicBezTo>
                  <a:cubicBezTo>
                    <a:pt x="3" y="26"/>
                    <a:pt x="5" y="2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3" name="Freeform 3641">
              <a:extLst>
                <a:ext uri="{FF2B5EF4-FFF2-40B4-BE49-F238E27FC236}">
                  <a16:creationId xmlns:a16="http://schemas.microsoft.com/office/drawing/2014/main" id="{5278E691-89C0-33F4-D7E1-F5E130AE807F}"/>
                </a:ext>
              </a:extLst>
            </p:cNvPr>
            <p:cNvSpPr>
              <a:spLocks/>
            </p:cNvSpPr>
            <p:nvPr/>
          </p:nvSpPr>
          <p:spPr bwMode="auto">
            <a:xfrm>
              <a:off x="4029" y="3001"/>
              <a:ext cx="106" cy="77"/>
            </a:xfrm>
            <a:custGeom>
              <a:avLst/>
              <a:gdLst>
                <a:gd name="T0" fmla="*/ 83 w 86"/>
                <a:gd name="T1" fmla="*/ 22 h 63"/>
                <a:gd name="T2" fmla="*/ 83 w 86"/>
                <a:gd name="T3" fmla="*/ 18 h 63"/>
                <a:gd name="T4" fmla="*/ 30 w 86"/>
                <a:gd name="T5" fmla="*/ 44 h 63"/>
                <a:gd name="T6" fmla="*/ 85 w 86"/>
                <a:gd name="T7" fmla="*/ 10 h 63"/>
                <a:gd name="T8" fmla="*/ 85 w 86"/>
                <a:gd name="T9" fmla="*/ 5 h 63"/>
                <a:gd name="T10" fmla="*/ 79 w 86"/>
                <a:gd name="T11" fmla="*/ 8 h 63"/>
                <a:gd name="T12" fmla="*/ 85 w 86"/>
                <a:gd name="T13" fmla="*/ 4 h 63"/>
                <a:gd name="T14" fmla="*/ 86 w 86"/>
                <a:gd name="T15" fmla="*/ 0 h 63"/>
                <a:gd name="T16" fmla="*/ 65 w 86"/>
                <a:gd name="T17" fmla="*/ 15 h 63"/>
                <a:gd name="T18" fmla="*/ 66 w 86"/>
                <a:gd name="T19" fmla="*/ 18 h 63"/>
                <a:gd name="T20" fmla="*/ 7 w 86"/>
                <a:gd name="T21" fmla="*/ 55 h 63"/>
                <a:gd name="T22" fmla="*/ 1 w 86"/>
                <a:gd name="T23" fmla="*/ 58 h 63"/>
                <a:gd name="T24" fmla="*/ 0 w 86"/>
                <a:gd name="T25" fmla="*/ 63 h 63"/>
                <a:gd name="T26" fmla="*/ 10 w 86"/>
                <a:gd name="T27" fmla="*/ 57 h 63"/>
                <a:gd name="T28" fmla="*/ 83 w 86"/>
                <a:gd name="T2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63">
                  <a:moveTo>
                    <a:pt x="83" y="22"/>
                  </a:moveTo>
                  <a:cubicBezTo>
                    <a:pt x="83" y="21"/>
                    <a:pt x="83" y="20"/>
                    <a:pt x="83" y="18"/>
                  </a:cubicBezTo>
                  <a:cubicBezTo>
                    <a:pt x="66" y="27"/>
                    <a:pt x="48" y="36"/>
                    <a:pt x="30" y="44"/>
                  </a:cubicBezTo>
                  <a:cubicBezTo>
                    <a:pt x="48" y="33"/>
                    <a:pt x="66" y="21"/>
                    <a:pt x="85" y="10"/>
                  </a:cubicBezTo>
                  <a:cubicBezTo>
                    <a:pt x="85" y="9"/>
                    <a:pt x="85" y="7"/>
                    <a:pt x="85" y="5"/>
                  </a:cubicBezTo>
                  <a:cubicBezTo>
                    <a:pt x="83" y="6"/>
                    <a:pt x="81" y="7"/>
                    <a:pt x="79" y="8"/>
                  </a:cubicBezTo>
                  <a:cubicBezTo>
                    <a:pt x="81" y="7"/>
                    <a:pt x="83" y="5"/>
                    <a:pt x="85" y="4"/>
                  </a:cubicBezTo>
                  <a:cubicBezTo>
                    <a:pt x="86" y="2"/>
                    <a:pt x="86" y="1"/>
                    <a:pt x="86" y="0"/>
                  </a:cubicBezTo>
                  <a:cubicBezTo>
                    <a:pt x="79" y="5"/>
                    <a:pt x="72" y="10"/>
                    <a:pt x="65" y="15"/>
                  </a:cubicBezTo>
                  <a:cubicBezTo>
                    <a:pt x="65" y="16"/>
                    <a:pt x="65" y="17"/>
                    <a:pt x="66" y="18"/>
                  </a:cubicBezTo>
                  <a:cubicBezTo>
                    <a:pt x="46" y="30"/>
                    <a:pt x="27" y="42"/>
                    <a:pt x="7" y="55"/>
                  </a:cubicBezTo>
                  <a:cubicBezTo>
                    <a:pt x="5" y="56"/>
                    <a:pt x="3" y="57"/>
                    <a:pt x="1" y="58"/>
                  </a:cubicBezTo>
                  <a:cubicBezTo>
                    <a:pt x="1" y="60"/>
                    <a:pt x="1" y="62"/>
                    <a:pt x="0" y="63"/>
                  </a:cubicBezTo>
                  <a:cubicBezTo>
                    <a:pt x="4" y="61"/>
                    <a:pt x="7" y="59"/>
                    <a:pt x="10" y="57"/>
                  </a:cubicBezTo>
                  <a:cubicBezTo>
                    <a:pt x="34" y="46"/>
                    <a:pt x="59" y="34"/>
                    <a:pt x="8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4" name="Freeform 3642">
              <a:extLst>
                <a:ext uri="{FF2B5EF4-FFF2-40B4-BE49-F238E27FC236}">
                  <a16:creationId xmlns:a16="http://schemas.microsoft.com/office/drawing/2014/main" id="{20B4A646-2AEF-A38D-1A99-22F302973CC2}"/>
                </a:ext>
              </a:extLst>
            </p:cNvPr>
            <p:cNvSpPr>
              <a:spLocks/>
            </p:cNvSpPr>
            <p:nvPr/>
          </p:nvSpPr>
          <p:spPr bwMode="auto">
            <a:xfrm>
              <a:off x="4286" y="2912"/>
              <a:ext cx="81" cy="42"/>
            </a:xfrm>
            <a:custGeom>
              <a:avLst/>
              <a:gdLst>
                <a:gd name="T0" fmla="*/ 13 w 66"/>
                <a:gd name="T1" fmla="*/ 34 h 34"/>
                <a:gd name="T2" fmla="*/ 64 w 66"/>
                <a:gd name="T3" fmla="*/ 9 h 34"/>
                <a:gd name="T4" fmla="*/ 65 w 66"/>
                <a:gd name="T5" fmla="*/ 6 h 34"/>
                <a:gd name="T6" fmla="*/ 17 w 66"/>
                <a:gd name="T7" fmla="*/ 29 h 34"/>
                <a:gd name="T8" fmla="*/ 65 w 66"/>
                <a:gd name="T9" fmla="*/ 5 h 34"/>
                <a:gd name="T10" fmla="*/ 65 w 66"/>
                <a:gd name="T11" fmla="*/ 1 h 34"/>
                <a:gd name="T12" fmla="*/ 66 w 66"/>
                <a:gd name="T13" fmla="*/ 0 h 34"/>
                <a:gd name="T14" fmla="*/ 0 w 66"/>
                <a:gd name="T15" fmla="*/ 32 h 34"/>
                <a:gd name="T16" fmla="*/ 13 w 6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13" y="34"/>
                  </a:moveTo>
                  <a:cubicBezTo>
                    <a:pt x="30" y="26"/>
                    <a:pt x="47" y="17"/>
                    <a:pt x="64" y="9"/>
                  </a:cubicBezTo>
                  <a:cubicBezTo>
                    <a:pt x="64" y="8"/>
                    <a:pt x="64" y="7"/>
                    <a:pt x="65" y="6"/>
                  </a:cubicBezTo>
                  <a:cubicBezTo>
                    <a:pt x="49" y="13"/>
                    <a:pt x="33" y="21"/>
                    <a:pt x="17" y="29"/>
                  </a:cubicBezTo>
                  <a:cubicBezTo>
                    <a:pt x="33" y="21"/>
                    <a:pt x="49" y="13"/>
                    <a:pt x="65" y="5"/>
                  </a:cubicBezTo>
                  <a:cubicBezTo>
                    <a:pt x="65" y="3"/>
                    <a:pt x="65" y="2"/>
                    <a:pt x="65" y="1"/>
                  </a:cubicBezTo>
                  <a:cubicBezTo>
                    <a:pt x="66" y="1"/>
                    <a:pt x="66" y="0"/>
                    <a:pt x="66" y="0"/>
                  </a:cubicBezTo>
                  <a:cubicBezTo>
                    <a:pt x="44" y="11"/>
                    <a:pt x="22" y="21"/>
                    <a:pt x="0" y="32"/>
                  </a:cubicBezTo>
                  <a:cubicBezTo>
                    <a:pt x="4" y="32"/>
                    <a:pt x="8" y="33"/>
                    <a:pt x="1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5" name="Freeform 3643">
              <a:extLst>
                <a:ext uri="{FF2B5EF4-FFF2-40B4-BE49-F238E27FC236}">
                  <a16:creationId xmlns:a16="http://schemas.microsoft.com/office/drawing/2014/main" id="{5B40EACE-9A94-2168-4D6F-B0C486FCD12F}"/>
                </a:ext>
              </a:extLst>
            </p:cNvPr>
            <p:cNvSpPr>
              <a:spLocks/>
            </p:cNvSpPr>
            <p:nvPr/>
          </p:nvSpPr>
          <p:spPr bwMode="auto">
            <a:xfrm>
              <a:off x="4034" y="2992"/>
              <a:ext cx="102" cy="59"/>
            </a:xfrm>
            <a:custGeom>
              <a:avLst/>
              <a:gdLst>
                <a:gd name="T0" fmla="*/ 83 w 83"/>
                <a:gd name="T1" fmla="*/ 0 h 49"/>
                <a:gd name="T2" fmla="*/ 0 w 83"/>
                <a:gd name="T3" fmla="*/ 45 h 49"/>
                <a:gd name="T4" fmla="*/ 0 w 83"/>
                <a:gd name="T5" fmla="*/ 49 h 49"/>
                <a:gd name="T6" fmla="*/ 82 w 83"/>
                <a:gd name="T7" fmla="*/ 4 h 49"/>
                <a:gd name="T8" fmla="*/ 83 w 83"/>
                <a:gd name="T9" fmla="*/ 0 h 49"/>
              </a:gdLst>
              <a:ahLst/>
              <a:cxnLst>
                <a:cxn ang="0">
                  <a:pos x="T0" y="T1"/>
                </a:cxn>
                <a:cxn ang="0">
                  <a:pos x="T2" y="T3"/>
                </a:cxn>
                <a:cxn ang="0">
                  <a:pos x="T4" y="T5"/>
                </a:cxn>
                <a:cxn ang="0">
                  <a:pos x="T6" y="T7"/>
                </a:cxn>
                <a:cxn ang="0">
                  <a:pos x="T8" y="T9"/>
                </a:cxn>
              </a:cxnLst>
              <a:rect l="0" t="0" r="r" b="b"/>
              <a:pathLst>
                <a:path w="83" h="49">
                  <a:moveTo>
                    <a:pt x="83" y="0"/>
                  </a:moveTo>
                  <a:cubicBezTo>
                    <a:pt x="55" y="15"/>
                    <a:pt x="28" y="30"/>
                    <a:pt x="0" y="45"/>
                  </a:cubicBezTo>
                  <a:cubicBezTo>
                    <a:pt x="0" y="46"/>
                    <a:pt x="0" y="47"/>
                    <a:pt x="0" y="49"/>
                  </a:cubicBezTo>
                  <a:cubicBezTo>
                    <a:pt x="27" y="34"/>
                    <a:pt x="55" y="19"/>
                    <a:pt x="82" y="4"/>
                  </a:cubicBezTo>
                  <a:cubicBezTo>
                    <a:pt x="83" y="3"/>
                    <a:pt x="83" y="2"/>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6" name="Freeform 3644">
              <a:extLst>
                <a:ext uri="{FF2B5EF4-FFF2-40B4-BE49-F238E27FC236}">
                  <a16:creationId xmlns:a16="http://schemas.microsoft.com/office/drawing/2014/main" id="{D628636C-82CC-0B6D-F011-64EB4826994B}"/>
                </a:ext>
              </a:extLst>
            </p:cNvPr>
            <p:cNvSpPr>
              <a:spLocks/>
            </p:cNvSpPr>
            <p:nvPr/>
          </p:nvSpPr>
          <p:spPr bwMode="auto">
            <a:xfrm>
              <a:off x="4052" y="2842"/>
              <a:ext cx="145" cy="87"/>
            </a:xfrm>
            <a:custGeom>
              <a:avLst/>
              <a:gdLst>
                <a:gd name="T0" fmla="*/ 2 w 118"/>
                <a:gd name="T1" fmla="*/ 59 h 71"/>
                <a:gd name="T2" fmla="*/ 12 w 118"/>
                <a:gd name="T3" fmla="*/ 53 h 71"/>
                <a:gd name="T4" fmla="*/ 97 w 118"/>
                <a:gd name="T5" fmla="*/ 10 h 71"/>
                <a:gd name="T6" fmla="*/ 0 w 118"/>
                <a:gd name="T7" fmla="*/ 67 h 71"/>
                <a:gd name="T8" fmla="*/ 0 w 118"/>
                <a:gd name="T9" fmla="*/ 71 h 71"/>
                <a:gd name="T10" fmla="*/ 118 w 118"/>
                <a:gd name="T11" fmla="*/ 2 h 71"/>
                <a:gd name="T12" fmla="*/ 104 w 118"/>
                <a:gd name="T13" fmla="*/ 0 h 71"/>
                <a:gd name="T14" fmla="*/ 58 w 118"/>
                <a:gd name="T15" fmla="*/ 23 h 71"/>
                <a:gd name="T16" fmla="*/ 4 w 118"/>
                <a:gd name="T17" fmla="*/ 46 h 71"/>
                <a:gd name="T18" fmla="*/ 3 w 118"/>
                <a:gd name="T19" fmla="*/ 52 h 71"/>
                <a:gd name="T20" fmla="*/ 21 w 118"/>
                <a:gd name="T21" fmla="*/ 44 h 71"/>
                <a:gd name="T22" fmla="*/ 2 w 118"/>
                <a:gd name="T23" fmla="*/ 55 h 71"/>
                <a:gd name="T24" fmla="*/ 2 w 118"/>
                <a:gd name="T25"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71">
                  <a:moveTo>
                    <a:pt x="2" y="59"/>
                  </a:moveTo>
                  <a:cubicBezTo>
                    <a:pt x="5" y="57"/>
                    <a:pt x="8" y="55"/>
                    <a:pt x="12" y="53"/>
                  </a:cubicBezTo>
                  <a:cubicBezTo>
                    <a:pt x="39" y="38"/>
                    <a:pt x="68" y="23"/>
                    <a:pt x="97" y="10"/>
                  </a:cubicBezTo>
                  <a:cubicBezTo>
                    <a:pt x="64" y="28"/>
                    <a:pt x="32" y="47"/>
                    <a:pt x="0" y="67"/>
                  </a:cubicBezTo>
                  <a:cubicBezTo>
                    <a:pt x="0" y="68"/>
                    <a:pt x="0" y="69"/>
                    <a:pt x="0" y="71"/>
                  </a:cubicBezTo>
                  <a:cubicBezTo>
                    <a:pt x="38" y="46"/>
                    <a:pt x="77" y="23"/>
                    <a:pt x="118" y="2"/>
                  </a:cubicBezTo>
                  <a:cubicBezTo>
                    <a:pt x="113" y="1"/>
                    <a:pt x="108" y="0"/>
                    <a:pt x="104" y="0"/>
                  </a:cubicBezTo>
                  <a:cubicBezTo>
                    <a:pt x="88" y="7"/>
                    <a:pt x="73" y="15"/>
                    <a:pt x="58" y="23"/>
                  </a:cubicBezTo>
                  <a:cubicBezTo>
                    <a:pt x="40" y="31"/>
                    <a:pt x="22" y="38"/>
                    <a:pt x="4" y="46"/>
                  </a:cubicBezTo>
                  <a:cubicBezTo>
                    <a:pt x="3" y="48"/>
                    <a:pt x="3" y="50"/>
                    <a:pt x="3" y="52"/>
                  </a:cubicBezTo>
                  <a:cubicBezTo>
                    <a:pt x="9" y="49"/>
                    <a:pt x="15" y="46"/>
                    <a:pt x="21" y="44"/>
                  </a:cubicBezTo>
                  <a:cubicBezTo>
                    <a:pt x="15" y="47"/>
                    <a:pt x="9" y="51"/>
                    <a:pt x="2" y="55"/>
                  </a:cubicBezTo>
                  <a:cubicBezTo>
                    <a:pt x="2" y="56"/>
                    <a:pt x="2" y="58"/>
                    <a:pt x="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7" name="Freeform 3645">
              <a:extLst>
                <a:ext uri="{FF2B5EF4-FFF2-40B4-BE49-F238E27FC236}">
                  <a16:creationId xmlns:a16="http://schemas.microsoft.com/office/drawing/2014/main" id="{2828B26F-7431-97CD-B251-767FB7997768}"/>
                </a:ext>
              </a:extLst>
            </p:cNvPr>
            <p:cNvSpPr>
              <a:spLocks/>
            </p:cNvSpPr>
            <p:nvPr/>
          </p:nvSpPr>
          <p:spPr bwMode="auto">
            <a:xfrm>
              <a:off x="3962" y="3122"/>
              <a:ext cx="4" cy="3"/>
            </a:xfrm>
            <a:custGeom>
              <a:avLst/>
              <a:gdLst>
                <a:gd name="T0" fmla="*/ 0 w 4"/>
                <a:gd name="T1" fmla="*/ 0 h 2"/>
                <a:gd name="T2" fmla="*/ 2 w 4"/>
                <a:gd name="T3" fmla="*/ 2 h 2"/>
                <a:gd name="T4" fmla="*/ 4 w 4"/>
                <a:gd name="T5" fmla="*/ 1 h 2"/>
                <a:gd name="T6" fmla="*/ 0 w 4"/>
                <a:gd name="T7" fmla="*/ 0 h 2"/>
              </a:gdLst>
              <a:ahLst/>
              <a:cxnLst>
                <a:cxn ang="0">
                  <a:pos x="T0" y="T1"/>
                </a:cxn>
                <a:cxn ang="0">
                  <a:pos x="T2" y="T3"/>
                </a:cxn>
                <a:cxn ang="0">
                  <a:pos x="T4" y="T5"/>
                </a:cxn>
                <a:cxn ang="0">
                  <a:pos x="T6" y="T7"/>
                </a:cxn>
              </a:cxnLst>
              <a:rect l="0" t="0" r="r" b="b"/>
              <a:pathLst>
                <a:path w="4" h="2">
                  <a:moveTo>
                    <a:pt x="0" y="0"/>
                  </a:moveTo>
                  <a:cubicBezTo>
                    <a:pt x="1" y="1"/>
                    <a:pt x="1" y="1"/>
                    <a:pt x="2" y="2"/>
                  </a:cubicBezTo>
                  <a:cubicBezTo>
                    <a:pt x="3" y="2"/>
                    <a:pt x="3" y="1"/>
                    <a:pt x="4" y="1"/>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8" name="Freeform 3646">
              <a:extLst>
                <a:ext uri="{FF2B5EF4-FFF2-40B4-BE49-F238E27FC236}">
                  <a16:creationId xmlns:a16="http://schemas.microsoft.com/office/drawing/2014/main" id="{7FDC8722-05E7-F080-99D6-4C7DCAD8AC6F}"/>
                </a:ext>
              </a:extLst>
            </p:cNvPr>
            <p:cNvSpPr>
              <a:spLocks/>
            </p:cNvSpPr>
            <p:nvPr/>
          </p:nvSpPr>
          <p:spPr bwMode="auto">
            <a:xfrm>
              <a:off x="4024" y="3039"/>
              <a:ext cx="106" cy="76"/>
            </a:xfrm>
            <a:custGeom>
              <a:avLst/>
              <a:gdLst>
                <a:gd name="T0" fmla="*/ 0 w 86"/>
                <a:gd name="T1" fmla="*/ 62 h 62"/>
                <a:gd name="T2" fmla="*/ 21 w 86"/>
                <a:gd name="T3" fmla="*/ 46 h 62"/>
                <a:gd name="T4" fmla="*/ 84 w 86"/>
                <a:gd name="T5" fmla="*/ 14 h 62"/>
                <a:gd name="T6" fmla="*/ 84 w 86"/>
                <a:gd name="T7" fmla="*/ 10 h 62"/>
                <a:gd name="T8" fmla="*/ 43 w 86"/>
                <a:gd name="T9" fmla="*/ 31 h 62"/>
                <a:gd name="T10" fmla="*/ 85 w 86"/>
                <a:gd name="T11" fmla="*/ 4 h 62"/>
                <a:gd name="T12" fmla="*/ 86 w 86"/>
                <a:gd name="T13" fmla="*/ 0 h 62"/>
                <a:gd name="T14" fmla="*/ 20 w 86"/>
                <a:gd name="T15" fmla="*/ 43 h 62"/>
                <a:gd name="T16" fmla="*/ 2 w 86"/>
                <a:gd name="T17" fmla="*/ 53 h 62"/>
                <a:gd name="T18" fmla="*/ 1 w 86"/>
                <a:gd name="T19" fmla="*/ 57 h 62"/>
                <a:gd name="T20" fmla="*/ 1 w 86"/>
                <a:gd name="T21" fmla="*/ 57 h 62"/>
                <a:gd name="T22" fmla="*/ 1 w 86"/>
                <a:gd name="T23" fmla="*/ 57 h 62"/>
                <a:gd name="T24" fmla="*/ 0 w 86"/>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62">
                  <a:moveTo>
                    <a:pt x="0" y="62"/>
                  </a:moveTo>
                  <a:cubicBezTo>
                    <a:pt x="7" y="56"/>
                    <a:pt x="14" y="51"/>
                    <a:pt x="21" y="46"/>
                  </a:cubicBezTo>
                  <a:cubicBezTo>
                    <a:pt x="42" y="35"/>
                    <a:pt x="63" y="24"/>
                    <a:pt x="84" y="14"/>
                  </a:cubicBezTo>
                  <a:cubicBezTo>
                    <a:pt x="84" y="12"/>
                    <a:pt x="84" y="11"/>
                    <a:pt x="84" y="10"/>
                  </a:cubicBezTo>
                  <a:cubicBezTo>
                    <a:pt x="71" y="17"/>
                    <a:pt x="57" y="24"/>
                    <a:pt x="43" y="31"/>
                  </a:cubicBezTo>
                  <a:cubicBezTo>
                    <a:pt x="57" y="22"/>
                    <a:pt x="71" y="13"/>
                    <a:pt x="85" y="4"/>
                  </a:cubicBezTo>
                  <a:cubicBezTo>
                    <a:pt x="85" y="3"/>
                    <a:pt x="86" y="2"/>
                    <a:pt x="86" y="0"/>
                  </a:cubicBezTo>
                  <a:cubicBezTo>
                    <a:pt x="63" y="14"/>
                    <a:pt x="41" y="28"/>
                    <a:pt x="20" y="43"/>
                  </a:cubicBezTo>
                  <a:cubicBezTo>
                    <a:pt x="14" y="46"/>
                    <a:pt x="8" y="50"/>
                    <a:pt x="2" y="53"/>
                  </a:cubicBezTo>
                  <a:cubicBezTo>
                    <a:pt x="1" y="54"/>
                    <a:pt x="1" y="55"/>
                    <a:pt x="1" y="57"/>
                  </a:cubicBezTo>
                  <a:cubicBezTo>
                    <a:pt x="1" y="57"/>
                    <a:pt x="1" y="57"/>
                    <a:pt x="1" y="57"/>
                  </a:cubicBezTo>
                  <a:cubicBezTo>
                    <a:pt x="1" y="57"/>
                    <a:pt x="1" y="57"/>
                    <a:pt x="1" y="57"/>
                  </a:cubicBezTo>
                  <a:cubicBezTo>
                    <a:pt x="0" y="58"/>
                    <a:pt x="0" y="60"/>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9" name="Freeform 3647">
              <a:extLst>
                <a:ext uri="{FF2B5EF4-FFF2-40B4-BE49-F238E27FC236}">
                  <a16:creationId xmlns:a16="http://schemas.microsoft.com/office/drawing/2014/main" id="{E9BD33A6-7FEB-6B62-FC66-2F727F2F7E2E}"/>
                </a:ext>
              </a:extLst>
            </p:cNvPr>
            <p:cNvSpPr>
              <a:spLocks/>
            </p:cNvSpPr>
            <p:nvPr/>
          </p:nvSpPr>
          <p:spPr bwMode="auto">
            <a:xfrm>
              <a:off x="4065" y="2827"/>
              <a:ext cx="18" cy="12"/>
            </a:xfrm>
            <a:custGeom>
              <a:avLst/>
              <a:gdLst>
                <a:gd name="T0" fmla="*/ 0 w 15"/>
                <a:gd name="T1" fmla="*/ 10 h 10"/>
                <a:gd name="T2" fmla="*/ 15 w 15"/>
                <a:gd name="T3" fmla="*/ 1 h 10"/>
                <a:gd name="T4" fmla="*/ 11 w 15"/>
                <a:gd name="T5" fmla="*/ 0 h 10"/>
                <a:gd name="T6" fmla="*/ 0 w 15"/>
                <a:gd name="T7" fmla="*/ 6 h 10"/>
                <a:gd name="T8" fmla="*/ 0 w 15"/>
                <a:gd name="T9" fmla="*/ 10 h 10"/>
              </a:gdLst>
              <a:ahLst/>
              <a:cxnLst>
                <a:cxn ang="0">
                  <a:pos x="T0" y="T1"/>
                </a:cxn>
                <a:cxn ang="0">
                  <a:pos x="T2" y="T3"/>
                </a:cxn>
                <a:cxn ang="0">
                  <a:pos x="T4" y="T5"/>
                </a:cxn>
                <a:cxn ang="0">
                  <a:pos x="T6" y="T7"/>
                </a:cxn>
                <a:cxn ang="0">
                  <a:pos x="T8" y="T9"/>
                </a:cxn>
              </a:cxnLst>
              <a:rect l="0" t="0" r="r" b="b"/>
              <a:pathLst>
                <a:path w="15" h="10">
                  <a:moveTo>
                    <a:pt x="0" y="10"/>
                  </a:moveTo>
                  <a:cubicBezTo>
                    <a:pt x="5" y="7"/>
                    <a:pt x="10" y="4"/>
                    <a:pt x="15" y="1"/>
                  </a:cubicBezTo>
                  <a:cubicBezTo>
                    <a:pt x="14" y="0"/>
                    <a:pt x="12" y="0"/>
                    <a:pt x="11" y="0"/>
                  </a:cubicBezTo>
                  <a:cubicBezTo>
                    <a:pt x="7" y="2"/>
                    <a:pt x="4" y="4"/>
                    <a:pt x="0" y="6"/>
                  </a:cubicBezTo>
                  <a:cubicBezTo>
                    <a:pt x="0" y="8"/>
                    <a:pt x="0" y="9"/>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0" name="Freeform 3648">
              <a:extLst>
                <a:ext uri="{FF2B5EF4-FFF2-40B4-BE49-F238E27FC236}">
                  <a16:creationId xmlns:a16="http://schemas.microsoft.com/office/drawing/2014/main" id="{CD3A9730-9504-D1A8-66E4-627F103EA784}"/>
                </a:ext>
              </a:extLst>
            </p:cNvPr>
            <p:cNvSpPr>
              <a:spLocks/>
            </p:cNvSpPr>
            <p:nvPr/>
          </p:nvSpPr>
          <p:spPr bwMode="auto">
            <a:xfrm>
              <a:off x="4066" y="2824"/>
              <a:ext cx="5" cy="4"/>
            </a:xfrm>
            <a:custGeom>
              <a:avLst/>
              <a:gdLst>
                <a:gd name="T0" fmla="*/ 0 w 4"/>
                <a:gd name="T1" fmla="*/ 0 h 3"/>
                <a:gd name="T2" fmla="*/ 0 w 4"/>
                <a:gd name="T3" fmla="*/ 3 h 3"/>
                <a:gd name="T4" fmla="*/ 4 w 4"/>
                <a:gd name="T5" fmla="*/ 1 h 3"/>
                <a:gd name="T6" fmla="*/ 0 w 4"/>
                <a:gd name="T7" fmla="*/ 0 h 3"/>
              </a:gdLst>
              <a:ahLst/>
              <a:cxnLst>
                <a:cxn ang="0">
                  <a:pos x="T0" y="T1"/>
                </a:cxn>
                <a:cxn ang="0">
                  <a:pos x="T2" y="T3"/>
                </a:cxn>
                <a:cxn ang="0">
                  <a:pos x="T4" y="T5"/>
                </a:cxn>
                <a:cxn ang="0">
                  <a:pos x="T6" y="T7"/>
                </a:cxn>
              </a:cxnLst>
              <a:rect l="0" t="0" r="r" b="b"/>
              <a:pathLst>
                <a:path w="4" h="3">
                  <a:moveTo>
                    <a:pt x="0" y="0"/>
                  </a:moveTo>
                  <a:cubicBezTo>
                    <a:pt x="0" y="1"/>
                    <a:pt x="0" y="2"/>
                    <a:pt x="0" y="3"/>
                  </a:cubicBezTo>
                  <a:cubicBezTo>
                    <a:pt x="1" y="2"/>
                    <a:pt x="3" y="1"/>
                    <a:pt x="4" y="1"/>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 name="Freeform 3649">
              <a:extLst>
                <a:ext uri="{FF2B5EF4-FFF2-40B4-BE49-F238E27FC236}">
                  <a16:creationId xmlns:a16="http://schemas.microsoft.com/office/drawing/2014/main" id="{A3B4F067-664B-674C-B40B-8E398D4CAF1C}"/>
                </a:ext>
              </a:extLst>
            </p:cNvPr>
            <p:cNvSpPr>
              <a:spLocks/>
            </p:cNvSpPr>
            <p:nvPr/>
          </p:nvSpPr>
          <p:spPr bwMode="auto">
            <a:xfrm>
              <a:off x="4059" y="2836"/>
              <a:ext cx="83" cy="53"/>
            </a:xfrm>
            <a:custGeom>
              <a:avLst/>
              <a:gdLst>
                <a:gd name="T0" fmla="*/ 68 w 68"/>
                <a:gd name="T1" fmla="*/ 1 h 43"/>
                <a:gd name="T2" fmla="*/ 64 w 68"/>
                <a:gd name="T3" fmla="*/ 0 h 43"/>
                <a:gd name="T4" fmla="*/ 0 w 68"/>
                <a:gd name="T5" fmla="*/ 39 h 43"/>
                <a:gd name="T6" fmla="*/ 0 w 68"/>
                <a:gd name="T7" fmla="*/ 43 h 43"/>
                <a:gd name="T8" fmla="*/ 68 w 68"/>
                <a:gd name="T9" fmla="*/ 1 h 43"/>
              </a:gdLst>
              <a:ahLst/>
              <a:cxnLst>
                <a:cxn ang="0">
                  <a:pos x="T0" y="T1"/>
                </a:cxn>
                <a:cxn ang="0">
                  <a:pos x="T2" y="T3"/>
                </a:cxn>
                <a:cxn ang="0">
                  <a:pos x="T4" y="T5"/>
                </a:cxn>
                <a:cxn ang="0">
                  <a:pos x="T6" y="T7"/>
                </a:cxn>
                <a:cxn ang="0">
                  <a:pos x="T8" y="T9"/>
                </a:cxn>
              </a:cxnLst>
              <a:rect l="0" t="0" r="r" b="b"/>
              <a:pathLst>
                <a:path w="68" h="43">
                  <a:moveTo>
                    <a:pt x="68" y="1"/>
                  </a:moveTo>
                  <a:cubicBezTo>
                    <a:pt x="67" y="0"/>
                    <a:pt x="65" y="0"/>
                    <a:pt x="64" y="0"/>
                  </a:cubicBezTo>
                  <a:cubicBezTo>
                    <a:pt x="43" y="13"/>
                    <a:pt x="22" y="26"/>
                    <a:pt x="0" y="39"/>
                  </a:cubicBezTo>
                  <a:cubicBezTo>
                    <a:pt x="0" y="40"/>
                    <a:pt x="0" y="41"/>
                    <a:pt x="0" y="43"/>
                  </a:cubicBezTo>
                  <a:cubicBezTo>
                    <a:pt x="23" y="29"/>
                    <a:pt x="45" y="15"/>
                    <a:pt x="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2" name="Freeform 3650">
              <a:extLst>
                <a:ext uri="{FF2B5EF4-FFF2-40B4-BE49-F238E27FC236}">
                  <a16:creationId xmlns:a16="http://schemas.microsoft.com/office/drawing/2014/main" id="{C1946DEF-2D29-6D56-36C6-7FC71C4D9B21}"/>
                </a:ext>
              </a:extLst>
            </p:cNvPr>
            <p:cNvSpPr>
              <a:spLocks/>
            </p:cNvSpPr>
            <p:nvPr/>
          </p:nvSpPr>
          <p:spPr bwMode="auto">
            <a:xfrm>
              <a:off x="4063" y="2828"/>
              <a:ext cx="30" cy="21"/>
            </a:xfrm>
            <a:custGeom>
              <a:avLst/>
              <a:gdLst>
                <a:gd name="T0" fmla="*/ 21 w 24"/>
                <a:gd name="T1" fmla="*/ 0 h 17"/>
                <a:gd name="T2" fmla="*/ 0 w 24"/>
                <a:gd name="T3" fmla="*/ 14 h 17"/>
                <a:gd name="T4" fmla="*/ 0 w 24"/>
                <a:gd name="T5" fmla="*/ 17 h 17"/>
                <a:gd name="T6" fmla="*/ 24 w 24"/>
                <a:gd name="T7" fmla="*/ 1 h 17"/>
                <a:gd name="T8" fmla="*/ 21 w 24"/>
                <a:gd name="T9" fmla="*/ 0 h 17"/>
              </a:gdLst>
              <a:ahLst/>
              <a:cxnLst>
                <a:cxn ang="0">
                  <a:pos x="T0" y="T1"/>
                </a:cxn>
                <a:cxn ang="0">
                  <a:pos x="T2" y="T3"/>
                </a:cxn>
                <a:cxn ang="0">
                  <a:pos x="T4" y="T5"/>
                </a:cxn>
                <a:cxn ang="0">
                  <a:pos x="T6" y="T7"/>
                </a:cxn>
                <a:cxn ang="0">
                  <a:pos x="T8" y="T9"/>
                </a:cxn>
              </a:cxnLst>
              <a:rect l="0" t="0" r="r" b="b"/>
              <a:pathLst>
                <a:path w="24" h="17">
                  <a:moveTo>
                    <a:pt x="21" y="0"/>
                  </a:moveTo>
                  <a:cubicBezTo>
                    <a:pt x="14" y="5"/>
                    <a:pt x="7" y="9"/>
                    <a:pt x="0" y="14"/>
                  </a:cubicBezTo>
                  <a:cubicBezTo>
                    <a:pt x="0" y="15"/>
                    <a:pt x="0" y="16"/>
                    <a:pt x="0" y="17"/>
                  </a:cubicBezTo>
                  <a:cubicBezTo>
                    <a:pt x="8" y="12"/>
                    <a:pt x="16" y="6"/>
                    <a:pt x="24" y="1"/>
                  </a:cubicBezTo>
                  <a:cubicBezTo>
                    <a:pt x="23" y="1"/>
                    <a:pt x="22"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3" name="Freeform 3651">
              <a:extLst>
                <a:ext uri="{FF2B5EF4-FFF2-40B4-BE49-F238E27FC236}">
                  <a16:creationId xmlns:a16="http://schemas.microsoft.com/office/drawing/2014/main" id="{2A6096BE-D7FF-3A10-3F9B-31E42E47C24E}"/>
                </a:ext>
              </a:extLst>
            </p:cNvPr>
            <p:cNvSpPr>
              <a:spLocks/>
            </p:cNvSpPr>
            <p:nvPr/>
          </p:nvSpPr>
          <p:spPr bwMode="auto">
            <a:xfrm>
              <a:off x="4002" y="3114"/>
              <a:ext cx="115" cy="82"/>
            </a:xfrm>
            <a:custGeom>
              <a:avLst/>
              <a:gdLst>
                <a:gd name="T0" fmla="*/ 25 w 94"/>
                <a:gd name="T1" fmla="*/ 54 h 67"/>
                <a:gd name="T2" fmla="*/ 94 w 94"/>
                <a:gd name="T3" fmla="*/ 5 h 67"/>
                <a:gd name="T4" fmla="*/ 94 w 94"/>
                <a:gd name="T5" fmla="*/ 0 h 67"/>
                <a:gd name="T6" fmla="*/ 0 w 94"/>
                <a:gd name="T7" fmla="*/ 53 h 67"/>
                <a:gd name="T8" fmla="*/ 2 w 94"/>
                <a:gd name="T9" fmla="*/ 56 h 67"/>
                <a:gd name="T10" fmla="*/ 69 w 94"/>
                <a:gd name="T11" fmla="*/ 17 h 67"/>
                <a:gd name="T12" fmla="*/ 7 w 94"/>
                <a:gd name="T13" fmla="*/ 63 h 67"/>
                <a:gd name="T14" fmla="*/ 10 w 94"/>
                <a:gd name="T15" fmla="*/ 67 h 67"/>
                <a:gd name="T16" fmla="*/ 93 w 94"/>
                <a:gd name="T17" fmla="*/ 16 h 67"/>
                <a:gd name="T18" fmla="*/ 93 w 94"/>
                <a:gd name="T19" fmla="*/ 12 h 67"/>
                <a:gd name="T20" fmla="*/ 25 w 94"/>
                <a:gd name="T21" fmla="*/ 5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7">
                  <a:moveTo>
                    <a:pt x="25" y="54"/>
                  </a:moveTo>
                  <a:cubicBezTo>
                    <a:pt x="47" y="37"/>
                    <a:pt x="70" y="21"/>
                    <a:pt x="94" y="5"/>
                  </a:cubicBezTo>
                  <a:cubicBezTo>
                    <a:pt x="94" y="3"/>
                    <a:pt x="94" y="1"/>
                    <a:pt x="94" y="0"/>
                  </a:cubicBezTo>
                  <a:cubicBezTo>
                    <a:pt x="63" y="17"/>
                    <a:pt x="32" y="35"/>
                    <a:pt x="0" y="53"/>
                  </a:cubicBezTo>
                  <a:cubicBezTo>
                    <a:pt x="1" y="54"/>
                    <a:pt x="2" y="55"/>
                    <a:pt x="2" y="56"/>
                  </a:cubicBezTo>
                  <a:cubicBezTo>
                    <a:pt x="25" y="43"/>
                    <a:pt x="47" y="30"/>
                    <a:pt x="69" y="17"/>
                  </a:cubicBezTo>
                  <a:cubicBezTo>
                    <a:pt x="48" y="32"/>
                    <a:pt x="27" y="47"/>
                    <a:pt x="7" y="63"/>
                  </a:cubicBezTo>
                  <a:cubicBezTo>
                    <a:pt x="8" y="64"/>
                    <a:pt x="9" y="66"/>
                    <a:pt x="10" y="67"/>
                  </a:cubicBezTo>
                  <a:cubicBezTo>
                    <a:pt x="37" y="50"/>
                    <a:pt x="65" y="33"/>
                    <a:pt x="93" y="16"/>
                  </a:cubicBezTo>
                  <a:cubicBezTo>
                    <a:pt x="93" y="15"/>
                    <a:pt x="93" y="14"/>
                    <a:pt x="93" y="12"/>
                  </a:cubicBezTo>
                  <a:cubicBezTo>
                    <a:pt x="70" y="26"/>
                    <a:pt x="47" y="40"/>
                    <a:pt x="2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4" name="Freeform 3652">
              <a:extLst>
                <a:ext uri="{FF2B5EF4-FFF2-40B4-BE49-F238E27FC236}">
                  <a16:creationId xmlns:a16="http://schemas.microsoft.com/office/drawing/2014/main" id="{FDE78A5A-09F2-1B26-207E-0F538E573CA5}"/>
                </a:ext>
              </a:extLst>
            </p:cNvPr>
            <p:cNvSpPr>
              <a:spLocks/>
            </p:cNvSpPr>
            <p:nvPr/>
          </p:nvSpPr>
          <p:spPr bwMode="auto">
            <a:xfrm>
              <a:off x="3970" y="3126"/>
              <a:ext cx="20" cy="10"/>
            </a:xfrm>
            <a:custGeom>
              <a:avLst/>
              <a:gdLst>
                <a:gd name="T0" fmla="*/ 11 w 16"/>
                <a:gd name="T1" fmla="*/ 0 h 8"/>
                <a:gd name="T2" fmla="*/ 0 w 16"/>
                <a:gd name="T3" fmla="*/ 6 h 8"/>
                <a:gd name="T4" fmla="*/ 2 w 16"/>
                <a:gd name="T5" fmla="*/ 8 h 8"/>
                <a:gd name="T6" fmla="*/ 16 w 16"/>
                <a:gd name="T7" fmla="*/ 1 h 8"/>
                <a:gd name="T8" fmla="*/ 11 w 16"/>
                <a:gd name="T9" fmla="*/ 0 h 8"/>
              </a:gdLst>
              <a:ahLst/>
              <a:cxnLst>
                <a:cxn ang="0">
                  <a:pos x="T0" y="T1"/>
                </a:cxn>
                <a:cxn ang="0">
                  <a:pos x="T2" y="T3"/>
                </a:cxn>
                <a:cxn ang="0">
                  <a:pos x="T4" y="T5"/>
                </a:cxn>
                <a:cxn ang="0">
                  <a:pos x="T6" y="T7"/>
                </a:cxn>
                <a:cxn ang="0">
                  <a:pos x="T8" y="T9"/>
                </a:cxn>
              </a:cxnLst>
              <a:rect l="0" t="0" r="r" b="b"/>
              <a:pathLst>
                <a:path w="16" h="8">
                  <a:moveTo>
                    <a:pt x="11" y="0"/>
                  </a:moveTo>
                  <a:cubicBezTo>
                    <a:pt x="7" y="2"/>
                    <a:pt x="3" y="4"/>
                    <a:pt x="0" y="6"/>
                  </a:cubicBezTo>
                  <a:cubicBezTo>
                    <a:pt x="0" y="7"/>
                    <a:pt x="1" y="7"/>
                    <a:pt x="2" y="8"/>
                  </a:cubicBezTo>
                  <a:cubicBezTo>
                    <a:pt x="6" y="6"/>
                    <a:pt x="11" y="3"/>
                    <a:pt x="16" y="1"/>
                  </a:cubicBezTo>
                  <a:cubicBezTo>
                    <a:pt x="14" y="0"/>
                    <a:pt x="13"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5" name="Freeform 3653">
              <a:extLst>
                <a:ext uri="{FF2B5EF4-FFF2-40B4-BE49-F238E27FC236}">
                  <a16:creationId xmlns:a16="http://schemas.microsoft.com/office/drawing/2014/main" id="{9CEA315A-6E06-2285-CED4-572F5C34F681}"/>
                </a:ext>
              </a:extLst>
            </p:cNvPr>
            <p:cNvSpPr>
              <a:spLocks/>
            </p:cNvSpPr>
            <p:nvPr/>
          </p:nvSpPr>
          <p:spPr bwMode="auto">
            <a:xfrm>
              <a:off x="3979" y="3128"/>
              <a:ext cx="26" cy="20"/>
            </a:xfrm>
            <a:custGeom>
              <a:avLst/>
              <a:gdLst>
                <a:gd name="T0" fmla="*/ 2 w 21"/>
                <a:gd name="T1" fmla="*/ 16 h 16"/>
                <a:gd name="T2" fmla="*/ 21 w 21"/>
                <a:gd name="T3" fmla="*/ 1 h 16"/>
                <a:gd name="T4" fmla="*/ 16 w 21"/>
                <a:gd name="T5" fmla="*/ 0 h 16"/>
                <a:gd name="T6" fmla="*/ 0 w 21"/>
                <a:gd name="T7" fmla="*/ 13 h 16"/>
                <a:gd name="T8" fmla="*/ 2 w 21"/>
                <a:gd name="T9" fmla="*/ 16 h 16"/>
              </a:gdLst>
              <a:ahLst/>
              <a:cxnLst>
                <a:cxn ang="0">
                  <a:pos x="T0" y="T1"/>
                </a:cxn>
                <a:cxn ang="0">
                  <a:pos x="T2" y="T3"/>
                </a:cxn>
                <a:cxn ang="0">
                  <a:pos x="T4" y="T5"/>
                </a:cxn>
                <a:cxn ang="0">
                  <a:pos x="T6" y="T7"/>
                </a:cxn>
                <a:cxn ang="0">
                  <a:pos x="T8" y="T9"/>
                </a:cxn>
              </a:cxnLst>
              <a:rect l="0" t="0" r="r" b="b"/>
              <a:pathLst>
                <a:path w="21" h="16">
                  <a:moveTo>
                    <a:pt x="2" y="16"/>
                  </a:moveTo>
                  <a:cubicBezTo>
                    <a:pt x="8" y="11"/>
                    <a:pt x="14" y="6"/>
                    <a:pt x="21" y="1"/>
                  </a:cubicBezTo>
                  <a:cubicBezTo>
                    <a:pt x="19" y="0"/>
                    <a:pt x="18" y="0"/>
                    <a:pt x="16" y="0"/>
                  </a:cubicBezTo>
                  <a:cubicBezTo>
                    <a:pt x="11" y="4"/>
                    <a:pt x="5" y="9"/>
                    <a:pt x="0" y="13"/>
                  </a:cubicBezTo>
                  <a:cubicBezTo>
                    <a:pt x="0" y="14"/>
                    <a:pt x="1" y="15"/>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6" name="Freeform 3654">
              <a:extLst>
                <a:ext uri="{FF2B5EF4-FFF2-40B4-BE49-F238E27FC236}">
                  <a16:creationId xmlns:a16="http://schemas.microsoft.com/office/drawing/2014/main" id="{8EA3B008-514F-08CC-DE4F-BA56E3625AD2}"/>
                </a:ext>
              </a:extLst>
            </p:cNvPr>
            <p:cNvSpPr>
              <a:spLocks/>
            </p:cNvSpPr>
            <p:nvPr/>
          </p:nvSpPr>
          <p:spPr bwMode="auto">
            <a:xfrm>
              <a:off x="4018" y="3147"/>
              <a:ext cx="117" cy="60"/>
            </a:xfrm>
            <a:custGeom>
              <a:avLst/>
              <a:gdLst>
                <a:gd name="T0" fmla="*/ 87 w 95"/>
                <a:gd name="T1" fmla="*/ 0 h 49"/>
                <a:gd name="T2" fmla="*/ 0 w 95"/>
                <a:gd name="T3" fmla="*/ 44 h 49"/>
                <a:gd name="T4" fmla="*/ 3 w 95"/>
                <a:gd name="T5" fmla="*/ 49 h 49"/>
                <a:gd name="T6" fmla="*/ 95 w 95"/>
                <a:gd name="T7" fmla="*/ 1 h 49"/>
                <a:gd name="T8" fmla="*/ 87 w 95"/>
                <a:gd name="T9" fmla="*/ 0 h 49"/>
              </a:gdLst>
              <a:ahLst/>
              <a:cxnLst>
                <a:cxn ang="0">
                  <a:pos x="T0" y="T1"/>
                </a:cxn>
                <a:cxn ang="0">
                  <a:pos x="T2" y="T3"/>
                </a:cxn>
                <a:cxn ang="0">
                  <a:pos x="T4" y="T5"/>
                </a:cxn>
                <a:cxn ang="0">
                  <a:pos x="T6" y="T7"/>
                </a:cxn>
                <a:cxn ang="0">
                  <a:pos x="T8" y="T9"/>
                </a:cxn>
              </a:cxnLst>
              <a:rect l="0" t="0" r="r" b="b"/>
              <a:pathLst>
                <a:path w="95" h="49">
                  <a:moveTo>
                    <a:pt x="87" y="0"/>
                  </a:moveTo>
                  <a:cubicBezTo>
                    <a:pt x="58" y="15"/>
                    <a:pt x="29" y="30"/>
                    <a:pt x="0" y="44"/>
                  </a:cubicBezTo>
                  <a:cubicBezTo>
                    <a:pt x="1" y="46"/>
                    <a:pt x="2" y="48"/>
                    <a:pt x="3" y="49"/>
                  </a:cubicBezTo>
                  <a:cubicBezTo>
                    <a:pt x="34" y="33"/>
                    <a:pt x="65" y="17"/>
                    <a:pt x="95" y="1"/>
                  </a:cubicBezTo>
                  <a:cubicBezTo>
                    <a:pt x="92" y="1"/>
                    <a:pt x="90" y="1"/>
                    <a:pt x="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7" name="Freeform 3655">
              <a:extLst>
                <a:ext uri="{FF2B5EF4-FFF2-40B4-BE49-F238E27FC236}">
                  <a16:creationId xmlns:a16="http://schemas.microsoft.com/office/drawing/2014/main" id="{DADEF923-6E4A-9674-D62E-C454C9ECF5D9}"/>
                </a:ext>
              </a:extLst>
            </p:cNvPr>
            <p:cNvSpPr>
              <a:spLocks/>
            </p:cNvSpPr>
            <p:nvPr/>
          </p:nvSpPr>
          <p:spPr bwMode="auto">
            <a:xfrm>
              <a:off x="4061" y="2833"/>
              <a:ext cx="66" cy="38"/>
            </a:xfrm>
            <a:custGeom>
              <a:avLst/>
              <a:gdLst>
                <a:gd name="T0" fmla="*/ 1 w 54"/>
                <a:gd name="T1" fmla="*/ 26 h 31"/>
                <a:gd name="T2" fmla="*/ 7 w 54"/>
                <a:gd name="T3" fmla="*/ 23 h 31"/>
                <a:gd name="T4" fmla="*/ 0 w 54"/>
                <a:gd name="T5" fmla="*/ 27 h 31"/>
                <a:gd name="T6" fmla="*/ 0 w 54"/>
                <a:gd name="T7" fmla="*/ 31 h 31"/>
                <a:gd name="T8" fmla="*/ 27 w 54"/>
                <a:gd name="T9" fmla="*/ 14 h 31"/>
                <a:gd name="T10" fmla="*/ 54 w 54"/>
                <a:gd name="T11" fmla="*/ 2 h 31"/>
                <a:gd name="T12" fmla="*/ 44 w 54"/>
                <a:gd name="T13" fmla="*/ 0 h 31"/>
                <a:gd name="T14" fmla="*/ 1 w 54"/>
                <a:gd name="T15" fmla="*/ 20 h 31"/>
                <a:gd name="T16" fmla="*/ 1 w 54"/>
                <a:gd name="T1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1">
                  <a:moveTo>
                    <a:pt x="1" y="26"/>
                  </a:moveTo>
                  <a:cubicBezTo>
                    <a:pt x="3" y="25"/>
                    <a:pt x="5" y="24"/>
                    <a:pt x="7" y="23"/>
                  </a:cubicBezTo>
                  <a:cubicBezTo>
                    <a:pt x="5" y="24"/>
                    <a:pt x="3" y="26"/>
                    <a:pt x="0" y="27"/>
                  </a:cubicBezTo>
                  <a:cubicBezTo>
                    <a:pt x="0" y="28"/>
                    <a:pt x="0" y="29"/>
                    <a:pt x="0" y="31"/>
                  </a:cubicBezTo>
                  <a:cubicBezTo>
                    <a:pt x="9" y="25"/>
                    <a:pt x="18" y="19"/>
                    <a:pt x="27" y="14"/>
                  </a:cubicBezTo>
                  <a:cubicBezTo>
                    <a:pt x="36" y="10"/>
                    <a:pt x="45" y="6"/>
                    <a:pt x="54" y="2"/>
                  </a:cubicBezTo>
                  <a:cubicBezTo>
                    <a:pt x="50" y="1"/>
                    <a:pt x="47" y="1"/>
                    <a:pt x="44" y="0"/>
                  </a:cubicBezTo>
                  <a:cubicBezTo>
                    <a:pt x="29" y="7"/>
                    <a:pt x="15" y="14"/>
                    <a:pt x="1" y="20"/>
                  </a:cubicBezTo>
                  <a:cubicBezTo>
                    <a:pt x="1" y="22"/>
                    <a:pt x="1" y="24"/>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8" name="Freeform 3656">
              <a:extLst>
                <a:ext uri="{FF2B5EF4-FFF2-40B4-BE49-F238E27FC236}">
                  <a16:creationId xmlns:a16="http://schemas.microsoft.com/office/drawing/2014/main" id="{21161E38-5865-1E69-65B8-FE719C95448F}"/>
                </a:ext>
              </a:extLst>
            </p:cNvPr>
            <p:cNvSpPr>
              <a:spLocks/>
            </p:cNvSpPr>
            <p:nvPr/>
          </p:nvSpPr>
          <p:spPr bwMode="auto">
            <a:xfrm>
              <a:off x="4040" y="3176"/>
              <a:ext cx="104" cy="73"/>
            </a:xfrm>
            <a:custGeom>
              <a:avLst/>
              <a:gdLst>
                <a:gd name="T0" fmla="*/ 0 w 85"/>
                <a:gd name="T1" fmla="*/ 46 h 60"/>
                <a:gd name="T2" fmla="*/ 3 w 85"/>
                <a:gd name="T3" fmla="*/ 51 h 60"/>
                <a:gd name="T4" fmla="*/ 33 w 85"/>
                <a:gd name="T5" fmla="*/ 35 h 60"/>
                <a:gd name="T6" fmla="*/ 6 w 85"/>
                <a:gd name="T7" fmla="*/ 55 h 60"/>
                <a:gd name="T8" fmla="*/ 8 w 85"/>
                <a:gd name="T9" fmla="*/ 60 h 60"/>
                <a:gd name="T10" fmla="*/ 17 w 85"/>
                <a:gd name="T11" fmla="*/ 53 h 60"/>
                <a:gd name="T12" fmla="*/ 33 w 85"/>
                <a:gd name="T13" fmla="*/ 41 h 60"/>
                <a:gd name="T14" fmla="*/ 60 w 85"/>
                <a:gd name="T15" fmla="*/ 19 h 60"/>
                <a:gd name="T16" fmla="*/ 85 w 85"/>
                <a:gd name="T17" fmla="*/ 0 h 60"/>
                <a:gd name="T18" fmla="*/ 0 w 85"/>
                <a:gd name="T19"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60">
                  <a:moveTo>
                    <a:pt x="0" y="46"/>
                  </a:moveTo>
                  <a:cubicBezTo>
                    <a:pt x="1" y="48"/>
                    <a:pt x="2" y="49"/>
                    <a:pt x="3" y="51"/>
                  </a:cubicBezTo>
                  <a:cubicBezTo>
                    <a:pt x="13" y="45"/>
                    <a:pt x="23" y="40"/>
                    <a:pt x="33" y="35"/>
                  </a:cubicBezTo>
                  <a:cubicBezTo>
                    <a:pt x="24" y="42"/>
                    <a:pt x="15" y="48"/>
                    <a:pt x="6" y="55"/>
                  </a:cubicBezTo>
                  <a:cubicBezTo>
                    <a:pt x="6" y="57"/>
                    <a:pt x="7" y="59"/>
                    <a:pt x="8" y="60"/>
                  </a:cubicBezTo>
                  <a:cubicBezTo>
                    <a:pt x="11" y="58"/>
                    <a:pt x="14" y="56"/>
                    <a:pt x="17" y="53"/>
                  </a:cubicBezTo>
                  <a:cubicBezTo>
                    <a:pt x="22" y="49"/>
                    <a:pt x="28" y="45"/>
                    <a:pt x="33" y="41"/>
                  </a:cubicBezTo>
                  <a:cubicBezTo>
                    <a:pt x="42" y="33"/>
                    <a:pt x="51" y="26"/>
                    <a:pt x="60" y="19"/>
                  </a:cubicBezTo>
                  <a:cubicBezTo>
                    <a:pt x="68" y="13"/>
                    <a:pt x="77" y="6"/>
                    <a:pt x="85" y="0"/>
                  </a:cubicBezTo>
                  <a:cubicBezTo>
                    <a:pt x="56" y="15"/>
                    <a:pt x="28" y="31"/>
                    <a:pt x="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9" name="Freeform 3657">
              <a:extLst>
                <a:ext uri="{FF2B5EF4-FFF2-40B4-BE49-F238E27FC236}">
                  <a16:creationId xmlns:a16="http://schemas.microsoft.com/office/drawing/2014/main" id="{17E08948-695A-E526-B1B0-F24FB1700A35}"/>
                </a:ext>
              </a:extLst>
            </p:cNvPr>
            <p:cNvSpPr>
              <a:spLocks/>
            </p:cNvSpPr>
            <p:nvPr/>
          </p:nvSpPr>
          <p:spPr bwMode="auto">
            <a:xfrm>
              <a:off x="4034" y="3150"/>
              <a:ext cx="120" cy="77"/>
            </a:xfrm>
            <a:custGeom>
              <a:avLst/>
              <a:gdLst>
                <a:gd name="T0" fmla="*/ 0 w 98"/>
                <a:gd name="T1" fmla="*/ 60 h 63"/>
                <a:gd name="T2" fmla="*/ 2 w 98"/>
                <a:gd name="T3" fmla="*/ 63 h 63"/>
                <a:gd name="T4" fmla="*/ 98 w 98"/>
                <a:gd name="T5" fmla="*/ 0 h 63"/>
                <a:gd name="T6" fmla="*/ 92 w 98"/>
                <a:gd name="T7" fmla="*/ 0 h 63"/>
                <a:gd name="T8" fmla="*/ 0 w 98"/>
                <a:gd name="T9" fmla="*/ 60 h 63"/>
              </a:gdLst>
              <a:ahLst/>
              <a:cxnLst>
                <a:cxn ang="0">
                  <a:pos x="T0" y="T1"/>
                </a:cxn>
                <a:cxn ang="0">
                  <a:pos x="T2" y="T3"/>
                </a:cxn>
                <a:cxn ang="0">
                  <a:pos x="T4" y="T5"/>
                </a:cxn>
                <a:cxn ang="0">
                  <a:pos x="T6" y="T7"/>
                </a:cxn>
                <a:cxn ang="0">
                  <a:pos x="T8" y="T9"/>
                </a:cxn>
              </a:cxnLst>
              <a:rect l="0" t="0" r="r" b="b"/>
              <a:pathLst>
                <a:path w="98" h="63">
                  <a:moveTo>
                    <a:pt x="0" y="60"/>
                  </a:moveTo>
                  <a:cubicBezTo>
                    <a:pt x="0" y="61"/>
                    <a:pt x="1" y="62"/>
                    <a:pt x="2" y="63"/>
                  </a:cubicBezTo>
                  <a:cubicBezTo>
                    <a:pt x="33" y="41"/>
                    <a:pt x="65" y="20"/>
                    <a:pt x="98" y="0"/>
                  </a:cubicBezTo>
                  <a:cubicBezTo>
                    <a:pt x="96" y="0"/>
                    <a:pt x="94" y="0"/>
                    <a:pt x="92" y="0"/>
                  </a:cubicBezTo>
                  <a:cubicBezTo>
                    <a:pt x="61" y="19"/>
                    <a:pt x="30" y="39"/>
                    <a:pt x="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 name="Freeform 3658">
              <a:extLst>
                <a:ext uri="{FF2B5EF4-FFF2-40B4-BE49-F238E27FC236}">
                  <a16:creationId xmlns:a16="http://schemas.microsoft.com/office/drawing/2014/main" id="{AC09A92A-C004-2395-2A0A-AD37386C1C1C}"/>
                </a:ext>
              </a:extLst>
            </p:cNvPr>
            <p:cNvSpPr>
              <a:spLocks/>
            </p:cNvSpPr>
            <p:nvPr/>
          </p:nvSpPr>
          <p:spPr bwMode="auto">
            <a:xfrm>
              <a:off x="4030" y="3149"/>
              <a:ext cx="112" cy="74"/>
            </a:xfrm>
            <a:custGeom>
              <a:avLst/>
              <a:gdLst>
                <a:gd name="T0" fmla="*/ 87 w 91"/>
                <a:gd name="T1" fmla="*/ 0 h 60"/>
                <a:gd name="T2" fmla="*/ 0 w 91"/>
                <a:gd name="T3" fmla="*/ 57 h 60"/>
                <a:gd name="T4" fmla="*/ 2 w 91"/>
                <a:gd name="T5" fmla="*/ 60 h 60"/>
                <a:gd name="T6" fmla="*/ 91 w 91"/>
                <a:gd name="T7" fmla="*/ 0 h 60"/>
                <a:gd name="T8" fmla="*/ 87 w 91"/>
                <a:gd name="T9" fmla="*/ 0 h 60"/>
              </a:gdLst>
              <a:ahLst/>
              <a:cxnLst>
                <a:cxn ang="0">
                  <a:pos x="T0" y="T1"/>
                </a:cxn>
                <a:cxn ang="0">
                  <a:pos x="T2" y="T3"/>
                </a:cxn>
                <a:cxn ang="0">
                  <a:pos x="T4" y="T5"/>
                </a:cxn>
                <a:cxn ang="0">
                  <a:pos x="T6" y="T7"/>
                </a:cxn>
                <a:cxn ang="0">
                  <a:pos x="T8" y="T9"/>
                </a:cxn>
              </a:cxnLst>
              <a:rect l="0" t="0" r="r" b="b"/>
              <a:pathLst>
                <a:path w="91" h="60">
                  <a:moveTo>
                    <a:pt x="87" y="0"/>
                  </a:moveTo>
                  <a:cubicBezTo>
                    <a:pt x="57" y="17"/>
                    <a:pt x="28" y="36"/>
                    <a:pt x="0" y="57"/>
                  </a:cubicBezTo>
                  <a:cubicBezTo>
                    <a:pt x="0" y="58"/>
                    <a:pt x="1" y="59"/>
                    <a:pt x="2" y="60"/>
                  </a:cubicBezTo>
                  <a:cubicBezTo>
                    <a:pt x="31" y="38"/>
                    <a:pt x="61" y="19"/>
                    <a:pt x="91" y="0"/>
                  </a:cubicBezTo>
                  <a:cubicBezTo>
                    <a:pt x="90" y="0"/>
                    <a:pt x="88" y="0"/>
                    <a:pt x="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 name="Freeform 3659">
              <a:extLst>
                <a:ext uri="{FF2B5EF4-FFF2-40B4-BE49-F238E27FC236}">
                  <a16:creationId xmlns:a16="http://schemas.microsoft.com/office/drawing/2014/main" id="{21A8EA83-9B31-8D46-7A90-23BF75C948B3}"/>
                </a:ext>
              </a:extLst>
            </p:cNvPr>
            <p:cNvSpPr>
              <a:spLocks/>
            </p:cNvSpPr>
            <p:nvPr/>
          </p:nvSpPr>
          <p:spPr bwMode="auto">
            <a:xfrm>
              <a:off x="4066" y="2825"/>
              <a:ext cx="11" cy="6"/>
            </a:xfrm>
            <a:custGeom>
              <a:avLst/>
              <a:gdLst>
                <a:gd name="T0" fmla="*/ 5 w 9"/>
                <a:gd name="T1" fmla="*/ 0 h 5"/>
                <a:gd name="T2" fmla="*/ 0 w 9"/>
                <a:gd name="T3" fmla="*/ 3 h 5"/>
                <a:gd name="T4" fmla="*/ 0 w 9"/>
                <a:gd name="T5" fmla="*/ 5 h 5"/>
                <a:gd name="T6" fmla="*/ 9 w 9"/>
                <a:gd name="T7" fmla="*/ 1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3" y="1"/>
                    <a:pt x="2" y="2"/>
                    <a:pt x="0" y="3"/>
                  </a:cubicBezTo>
                  <a:cubicBezTo>
                    <a:pt x="0" y="3"/>
                    <a:pt x="0" y="4"/>
                    <a:pt x="0" y="5"/>
                  </a:cubicBezTo>
                  <a:cubicBezTo>
                    <a:pt x="3" y="3"/>
                    <a:pt x="6" y="2"/>
                    <a:pt x="9" y="1"/>
                  </a:cubicBezTo>
                  <a:cubicBezTo>
                    <a:pt x="8" y="0"/>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 name="Freeform 3660">
              <a:extLst>
                <a:ext uri="{FF2B5EF4-FFF2-40B4-BE49-F238E27FC236}">
                  <a16:creationId xmlns:a16="http://schemas.microsoft.com/office/drawing/2014/main" id="{33C00457-4773-33CA-E579-1EB68A8ECD1A}"/>
                </a:ext>
              </a:extLst>
            </p:cNvPr>
            <p:cNvSpPr>
              <a:spLocks/>
            </p:cNvSpPr>
            <p:nvPr/>
          </p:nvSpPr>
          <p:spPr bwMode="auto">
            <a:xfrm>
              <a:off x="4221" y="2867"/>
              <a:ext cx="137" cy="74"/>
            </a:xfrm>
            <a:custGeom>
              <a:avLst/>
              <a:gdLst>
                <a:gd name="T0" fmla="*/ 0 w 112"/>
                <a:gd name="T1" fmla="*/ 61 h 61"/>
                <a:gd name="T2" fmla="*/ 4 w 112"/>
                <a:gd name="T3" fmla="*/ 61 h 61"/>
                <a:gd name="T4" fmla="*/ 112 w 112"/>
                <a:gd name="T5" fmla="*/ 1 h 61"/>
                <a:gd name="T6" fmla="*/ 107 w 112"/>
                <a:gd name="T7" fmla="*/ 0 h 61"/>
                <a:gd name="T8" fmla="*/ 0 w 112"/>
                <a:gd name="T9" fmla="*/ 61 h 61"/>
              </a:gdLst>
              <a:ahLst/>
              <a:cxnLst>
                <a:cxn ang="0">
                  <a:pos x="T0" y="T1"/>
                </a:cxn>
                <a:cxn ang="0">
                  <a:pos x="T2" y="T3"/>
                </a:cxn>
                <a:cxn ang="0">
                  <a:pos x="T4" y="T5"/>
                </a:cxn>
                <a:cxn ang="0">
                  <a:pos x="T6" y="T7"/>
                </a:cxn>
                <a:cxn ang="0">
                  <a:pos x="T8" y="T9"/>
                </a:cxn>
              </a:cxnLst>
              <a:rect l="0" t="0" r="r" b="b"/>
              <a:pathLst>
                <a:path w="112" h="61">
                  <a:moveTo>
                    <a:pt x="0" y="61"/>
                  </a:moveTo>
                  <a:cubicBezTo>
                    <a:pt x="2" y="61"/>
                    <a:pt x="3" y="61"/>
                    <a:pt x="4" y="61"/>
                  </a:cubicBezTo>
                  <a:cubicBezTo>
                    <a:pt x="39" y="39"/>
                    <a:pt x="75" y="19"/>
                    <a:pt x="112" y="1"/>
                  </a:cubicBezTo>
                  <a:cubicBezTo>
                    <a:pt x="111" y="1"/>
                    <a:pt x="109" y="0"/>
                    <a:pt x="107" y="0"/>
                  </a:cubicBezTo>
                  <a:cubicBezTo>
                    <a:pt x="70" y="18"/>
                    <a:pt x="35" y="39"/>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 name="Freeform 3661">
              <a:extLst>
                <a:ext uri="{FF2B5EF4-FFF2-40B4-BE49-F238E27FC236}">
                  <a16:creationId xmlns:a16="http://schemas.microsoft.com/office/drawing/2014/main" id="{2B4BD01A-D8EB-4D0F-CC10-7E212ABAF89D}"/>
                </a:ext>
              </a:extLst>
            </p:cNvPr>
            <p:cNvSpPr>
              <a:spLocks/>
            </p:cNvSpPr>
            <p:nvPr/>
          </p:nvSpPr>
          <p:spPr bwMode="auto">
            <a:xfrm>
              <a:off x="4232" y="2877"/>
              <a:ext cx="140" cy="71"/>
            </a:xfrm>
            <a:custGeom>
              <a:avLst/>
              <a:gdLst>
                <a:gd name="T0" fmla="*/ 113 w 114"/>
                <a:gd name="T1" fmla="*/ 7 h 58"/>
                <a:gd name="T2" fmla="*/ 113 w 114"/>
                <a:gd name="T3" fmla="*/ 7 h 58"/>
                <a:gd name="T4" fmla="*/ 114 w 114"/>
                <a:gd name="T5" fmla="*/ 0 h 58"/>
                <a:gd name="T6" fmla="*/ 0 w 114"/>
                <a:gd name="T7" fmla="*/ 54 h 58"/>
                <a:gd name="T8" fmla="*/ 5 w 114"/>
                <a:gd name="T9" fmla="*/ 55 h 58"/>
                <a:gd name="T10" fmla="*/ 103 w 114"/>
                <a:gd name="T11" fmla="*/ 8 h 58"/>
                <a:gd name="T12" fmla="*/ 12 w 114"/>
                <a:gd name="T13" fmla="*/ 56 h 58"/>
                <a:gd name="T14" fmla="*/ 18 w 114"/>
                <a:gd name="T15" fmla="*/ 57 h 58"/>
                <a:gd name="T16" fmla="*/ 57 w 114"/>
                <a:gd name="T17" fmla="*/ 36 h 58"/>
                <a:gd name="T18" fmla="*/ 43 w 114"/>
                <a:gd name="T19" fmla="*/ 44 h 58"/>
                <a:gd name="T20" fmla="*/ 18 w 114"/>
                <a:gd name="T21" fmla="*/ 57 h 58"/>
                <a:gd name="T22" fmla="*/ 18 w 114"/>
                <a:gd name="T23" fmla="*/ 57 h 58"/>
                <a:gd name="T24" fmla="*/ 25 w 114"/>
                <a:gd name="T25" fmla="*/ 58 h 58"/>
                <a:gd name="T26" fmla="*/ 42 w 114"/>
                <a:gd name="T27" fmla="*/ 48 h 58"/>
                <a:gd name="T28" fmla="*/ 112 w 114"/>
                <a:gd name="T29" fmla="*/ 12 h 58"/>
                <a:gd name="T30" fmla="*/ 113 w 114"/>
                <a:gd name="T31" fmla="*/ 7 h 58"/>
                <a:gd name="T32" fmla="*/ 113 w 114"/>
                <a:gd name="T33"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58">
                  <a:moveTo>
                    <a:pt x="113" y="7"/>
                  </a:moveTo>
                  <a:cubicBezTo>
                    <a:pt x="113" y="7"/>
                    <a:pt x="113" y="7"/>
                    <a:pt x="113" y="7"/>
                  </a:cubicBezTo>
                  <a:cubicBezTo>
                    <a:pt x="113" y="5"/>
                    <a:pt x="114" y="2"/>
                    <a:pt x="114" y="0"/>
                  </a:cubicBezTo>
                  <a:cubicBezTo>
                    <a:pt x="76" y="17"/>
                    <a:pt x="38" y="35"/>
                    <a:pt x="0" y="54"/>
                  </a:cubicBezTo>
                  <a:cubicBezTo>
                    <a:pt x="2" y="54"/>
                    <a:pt x="4" y="55"/>
                    <a:pt x="5" y="55"/>
                  </a:cubicBezTo>
                  <a:cubicBezTo>
                    <a:pt x="38" y="39"/>
                    <a:pt x="70" y="23"/>
                    <a:pt x="103" y="8"/>
                  </a:cubicBezTo>
                  <a:cubicBezTo>
                    <a:pt x="73" y="24"/>
                    <a:pt x="42" y="40"/>
                    <a:pt x="12" y="56"/>
                  </a:cubicBezTo>
                  <a:cubicBezTo>
                    <a:pt x="14" y="56"/>
                    <a:pt x="16" y="57"/>
                    <a:pt x="18" y="57"/>
                  </a:cubicBezTo>
                  <a:cubicBezTo>
                    <a:pt x="31" y="50"/>
                    <a:pt x="44" y="43"/>
                    <a:pt x="57" y="36"/>
                  </a:cubicBezTo>
                  <a:cubicBezTo>
                    <a:pt x="52" y="39"/>
                    <a:pt x="47" y="41"/>
                    <a:pt x="43" y="44"/>
                  </a:cubicBezTo>
                  <a:cubicBezTo>
                    <a:pt x="35" y="48"/>
                    <a:pt x="26" y="53"/>
                    <a:pt x="18" y="57"/>
                  </a:cubicBezTo>
                  <a:cubicBezTo>
                    <a:pt x="18" y="57"/>
                    <a:pt x="18" y="57"/>
                    <a:pt x="18" y="57"/>
                  </a:cubicBezTo>
                  <a:cubicBezTo>
                    <a:pt x="21" y="57"/>
                    <a:pt x="23" y="58"/>
                    <a:pt x="25" y="58"/>
                  </a:cubicBezTo>
                  <a:cubicBezTo>
                    <a:pt x="31" y="55"/>
                    <a:pt x="36" y="51"/>
                    <a:pt x="42" y="48"/>
                  </a:cubicBezTo>
                  <a:cubicBezTo>
                    <a:pt x="65" y="36"/>
                    <a:pt x="89" y="24"/>
                    <a:pt x="112" y="12"/>
                  </a:cubicBezTo>
                  <a:cubicBezTo>
                    <a:pt x="113" y="10"/>
                    <a:pt x="113" y="8"/>
                    <a:pt x="113" y="7"/>
                  </a:cubicBezTo>
                  <a:cubicBezTo>
                    <a:pt x="113" y="7"/>
                    <a:pt x="113" y="7"/>
                    <a:pt x="11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 name="Freeform 3662">
              <a:extLst>
                <a:ext uri="{FF2B5EF4-FFF2-40B4-BE49-F238E27FC236}">
                  <a16:creationId xmlns:a16="http://schemas.microsoft.com/office/drawing/2014/main" id="{9088E36C-5528-F57F-AC95-7A99C3D65D10}"/>
                </a:ext>
              </a:extLst>
            </p:cNvPr>
            <p:cNvSpPr>
              <a:spLocks/>
            </p:cNvSpPr>
            <p:nvPr/>
          </p:nvSpPr>
          <p:spPr bwMode="auto">
            <a:xfrm>
              <a:off x="3996" y="3084"/>
              <a:ext cx="126" cy="90"/>
            </a:xfrm>
            <a:custGeom>
              <a:avLst/>
              <a:gdLst>
                <a:gd name="T0" fmla="*/ 100 w 103"/>
                <a:gd name="T1" fmla="*/ 20 h 73"/>
                <a:gd name="T2" fmla="*/ 101 w 103"/>
                <a:gd name="T3" fmla="*/ 16 h 73"/>
                <a:gd name="T4" fmla="*/ 27 w 103"/>
                <a:gd name="T5" fmla="*/ 55 h 73"/>
                <a:gd name="T6" fmla="*/ 103 w 103"/>
                <a:gd name="T7" fmla="*/ 4 h 73"/>
                <a:gd name="T8" fmla="*/ 103 w 103"/>
                <a:gd name="T9" fmla="*/ 0 h 73"/>
                <a:gd name="T10" fmla="*/ 6 w 103"/>
                <a:gd name="T11" fmla="*/ 66 h 73"/>
                <a:gd name="T12" fmla="*/ 0 w 103"/>
                <a:gd name="T13" fmla="*/ 69 h 73"/>
                <a:gd name="T14" fmla="*/ 2 w 103"/>
                <a:gd name="T15" fmla="*/ 73 h 73"/>
                <a:gd name="T16" fmla="*/ 8 w 103"/>
                <a:gd name="T17" fmla="*/ 68 h 73"/>
                <a:gd name="T18" fmla="*/ 100 w 103"/>
                <a:gd name="T19"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73">
                  <a:moveTo>
                    <a:pt x="100" y="20"/>
                  </a:moveTo>
                  <a:cubicBezTo>
                    <a:pt x="100" y="19"/>
                    <a:pt x="100" y="18"/>
                    <a:pt x="101" y="16"/>
                  </a:cubicBezTo>
                  <a:cubicBezTo>
                    <a:pt x="76" y="29"/>
                    <a:pt x="52" y="42"/>
                    <a:pt x="27" y="55"/>
                  </a:cubicBezTo>
                  <a:cubicBezTo>
                    <a:pt x="52" y="37"/>
                    <a:pt x="77" y="20"/>
                    <a:pt x="103" y="4"/>
                  </a:cubicBezTo>
                  <a:cubicBezTo>
                    <a:pt x="103" y="2"/>
                    <a:pt x="103" y="1"/>
                    <a:pt x="103" y="0"/>
                  </a:cubicBezTo>
                  <a:cubicBezTo>
                    <a:pt x="70" y="21"/>
                    <a:pt x="38" y="43"/>
                    <a:pt x="6" y="66"/>
                  </a:cubicBezTo>
                  <a:cubicBezTo>
                    <a:pt x="4" y="67"/>
                    <a:pt x="2" y="68"/>
                    <a:pt x="0" y="69"/>
                  </a:cubicBezTo>
                  <a:cubicBezTo>
                    <a:pt x="1" y="70"/>
                    <a:pt x="2" y="72"/>
                    <a:pt x="2" y="73"/>
                  </a:cubicBezTo>
                  <a:cubicBezTo>
                    <a:pt x="4" y="71"/>
                    <a:pt x="6" y="70"/>
                    <a:pt x="8" y="68"/>
                  </a:cubicBezTo>
                  <a:cubicBezTo>
                    <a:pt x="39" y="52"/>
                    <a:pt x="69" y="36"/>
                    <a:pt x="10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 name="Freeform 3663">
              <a:extLst>
                <a:ext uri="{FF2B5EF4-FFF2-40B4-BE49-F238E27FC236}">
                  <a16:creationId xmlns:a16="http://schemas.microsoft.com/office/drawing/2014/main" id="{1CA25557-2B5F-4F87-5537-E8887AE6F883}"/>
                </a:ext>
              </a:extLst>
            </p:cNvPr>
            <p:cNvSpPr>
              <a:spLocks/>
            </p:cNvSpPr>
            <p:nvPr/>
          </p:nvSpPr>
          <p:spPr bwMode="auto">
            <a:xfrm>
              <a:off x="4045" y="2849"/>
              <a:ext cx="210" cy="124"/>
            </a:xfrm>
            <a:custGeom>
              <a:avLst/>
              <a:gdLst>
                <a:gd name="T0" fmla="*/ 5 w 171"/>
                <a:gd name="T1" fmla="*/ 72 h 102"/>
                <a:gd name="T2" fmla="*/ 4 w 171"/>
                <a:gd name="T3" fmla="*/ 79 h 102"/>
                <a:gd name="T4" fmla="*/ 32 w 171"/>
                <a:gd name="T5" fmla="*/ 65 h 102"/>
                <a:gd name="T6" fmla="*/ 59 w 171"/>
                <a:gd name="T7" fmla="*/ 52 h 102"/>
                <a:gd name="T8" fmla="*/ 3 w 171"/>
                <a:gd name="T9" fmla="*/ 86 h 102"/>
                <a:gd name="T10" fmla="*/ 2 w 171"/>
                <a:gd name="T11" fmla="*/ 90 h 102"/>
                <a:gd name="T12" fmla="*/ 99 w 171"/>
                <a:gd name="T13" fmla="*/ 33 h 102"/>
                <a:gd name="T14" fmla="*/ 107 w 171"/>
                <a:gd name="T15" fmla="*/ 30 h 102"/>
                <a:gd name="T16" fmla="*/ 1 w 171"/>
                <a:gd name="T17" fmla="*/ 97 h 102"/>
                <a:gd name="T18" fmla="*/ 0 w 171"/>
                <a:gd name="T19" fmla="*/ 102 h 102"/>
                <a:gd name="T20" fmla="*/ 171 w 171"/>
                <a:gd name="T21" fmla="*/ 3 h 102"/>
                <a:gd name="T22" fmla="*/ 166 w 171"/>
                <a:gd name="T23" fmla="*/ 3 h 102"/>
                <a:gd name="T24" fmla="*/ 89 w 171"/>
                <a:gd name="T25" fmla="*/ 44 h 102"/>
                <a:gd name="T26" fmla="*/ 130 w 171"/>
                <a:gd name="T27" fmla="*/ 19 h 102"/>
                <a:gd name="T28" fmla="*/ 165 w 171"/>
                <a:gd name="T29" fmla="*/ 3 h 102"/>
                <a:gd name="T30" fmla="*/ 150 w 171"/>
                <a:gd name="T31" fmla="*/ 0 h 102"/>
                <a:gd name="T32" fmla="*/ 89 w 171"/>
                <a:gd name="T33" fmla="*/ 32 h 102"/>
                <a:gd name="T34" fmla="*/ 5 w 171"/>
                <a:gd name="T35" fmla="*/ 7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02">
                  <a:moveTo>
                    <a:pt x="5" y="72"/>
                  </a:moveTo>
                  <a:cubicBezTo>
                    <a:pt x="4" y="75"/>
                    <a:pt x="4" y="77"/>
                    <a:pt x="4" y="79"/>
                  </a:cubicBezTo>
                  <a:cubicBezTo>
                    <a:pt x="13" y="75"/>
                    <a:pt x="22" y="70"/>
                    <a:pt x="32" y="65"/>
                  </a:cubicBezTo>
                  <a:cubicBezTo>
                    <a:pt x="41" y="61"/>
                    <a:pt x="50" y="56"/>
                    <a:pt x="59" y="52"/>
                  </a:cubicBezTo>
                  <a:cubicBezTo>
                    <a:pt x="40" y="63"/>
                    <a:pt x="21" y="74"/>
                    <a:pt x="3" y="86"/>
                  </a:cubicBezTo>
                  <a:cubicBezTo>
                    <a:pt x="2" y="88"/>
                    <a:pt x="2" y="89"/>
                    <a:pt x="2" y="90"/>
                  </a:cubicBezTo>
                  <a:cubicBezTo>
                    <a:pt x="33" y="70"/>
                    <a:pt x="66" y="51"/>
                    <a:pt x="99" y="33"/>
                  </a:cubicBezTo>
                  <a:cubicBezTo>
                    <a:pt x="102" y="32"/>
                    <a:pt x="104" y="31"/>
                    <a:pt x="107" y="30"/>
                  </a:cubicBezTo>
                  <a:cubicBezTo>
                    <a:pt x="71" y="52"/>
                    <a:pt x="36" y="74"/>
                    <a:pt x="1" y="97"/>
                  </a:cubicBezTo>
                  <a:cubicBezTo>
                    <a:pt x="1" y="99"/>
                    <a:pt x="0" y="100"/>
                    <a:pt x="0" y="102"/>
                  </a:cubicBezTo>
                  <a:cubicBezTo>
                    <a:pt x="55" y="65"/>
                    <a:pt x="112" y="33"/>
                    <a:pt x="171" y="3"/>
                  </a:cubicBezTo>
                  <a:cubicBezTo>
                    <a:pt x="169" y="3"/>
                    <a:pt x="167" y="3"/>
                    <a:pt x="166" y="3"/>
                  </a:cubicBezTo>
                  <a:cubicBezTo>
                    <a:pt x="140" y="16"/>
                    <a:pt x="114" y="30"/>
                    <a:pt x="89" y="44"/>
                  </a:cubicBezTo>
                  <a:cubicBezTo>
                    <a:pt x="102" y="35"/>
                    <a:pt x="116" y="27"/>
                    <a:pt x="130" y="19"/>
                  </a:cubicBezTo>
                  <a:cubicBezTo>
                    <a:pt x="142" y="14"/>
                    <a:pt x="153" y="8"/>
                    <a:pt x="165" y="3"/>
                  </a:cubicBezTo>
                  <a:cubicBezTo>
                    <a:pt x="160" y="2"/>
                    <a:pt x="155" y="1"/>
                    <a:pt x="150" y="0"/>
                  </a:cubicBezTo>
                  <a:cubicBezTo>
                    <a:pt x="130" y="11"/>
                    <a:pt x="109" y="21"/>
                    <a:pt x="89" y="32"/>
                  </a:cubicBezTo>
                  <a:cubicBezTo>
                    <a:pt x="61" y="45"/>
                    <a:pt x="33" y="59"/>
                    <a:pt x="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 name="Freeform 3664">
              <a:extLst>
                <a:ext uri="{FF2B5EF4-FFF2-40B4-BE49-F238E27FC236}">
                  <a16:creationId xmlns:a16="http://schemas.microsoft.com/office/drawing/2014/main" id="{172FCB88-9C5D-1D38-D3AB-F5BD5A36AA4C}"/>
                </a:ext>
              </a:extLst>
            </p:cNvPr>
            <p:cNvSpPr>
              <a:spLocks/>
            </p:cNvSpPr>
            <p:nvPr/>
          </p:nvSpPr>
          <p:spPr bwMode="auto">
            <a:xfrm>
              <a:off x="4169" y="2862"/>
              <a:ext cx="174" cy="76"/>
            </a:xfrm>
            <a:custGeom>
              <a:avLst/>
              <a:gdLst>
                <a:gd name="T0" fmla="*/ 11 w 142"/>
                <a:gd name="T1" fmla="*/ 60 h 62"/>
                <a:gd name="T2" fmla="*/ 13 w 142"/>
                <a:gd name="T3" fmla="*/ 59 h 62"/>
                <a:gd name="T4" fmla="*/ 101 w 142"/>
                <a:gd name="T5" fmla="*/ 20 h 62"/>
                <a:gd name="T6" fmla="*/ 32 w 142"/>
                <a:gd name="T7" fmla="*/ 55 h 62"/>
                <a:gd name="T8" fmla="*/ 19 w 142"/>
                <a:gd name="T9" fmla="*/ 61 h 62"/>
                <a:gd name="T10" fmla="*/ 25 w 142"/>
                <a:gd name="T11" fmla="*/ 62 h 62"/>
                <a:gd name="T12" fmla="*/ 142 w 142"/>
                <a:gd name="T13" fmla="*/ 3 h 62"/>
                <a:gd name="T14" fmla="*/ 136 w 142"/>
                <a:gd name="T15" fmla="*/ 3 h 62"/>
                <a:gd name="T16" fmla="*/ 60 w 142"/>
                <a:gd name="T17" fmla="*/ 34 h 62"/>
                <a:gd name="T18" fmla="*/ 126 w 142"/>
                <a:gd name="T19" fmla="*/ 1 h 62"/>
                <a:gd name="T20" fmla="*/ 120 w 142"/>
                <a:gd name="T21" fmla="*/ 0 h 62"/>
                <a:gd name="T22" fmla="*/ 0 w 142"/>
                <a:gd name="T23" fmla="*/ 59 h 62"/>
                <a:gd name="T24" fmla="*/ 11 w 142"/>
                <a:gd name="T25"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62">
                  <a:moveTo>
                    <a:pt x="11" y="60"/>
                  </a:moveTo>
                  <a:cubicBezTo>
                    <a:pt x="12" y="60"/>
                    <a:pt x="13" y="59"/>
                    <a:pt x="13" y="59"/>
                  </a:cubicBezTo>
                  <a:cubicBezTo>
                    <a:pt x="42" y="45"/>
                    <a:pt x="71" y="32"/>
                    <a:pt x="101" y="20"/>
                  </a:cubicBezTo>
                  <a:cubicBezTo>
                    <a:pt x="78" y="31"/>
                    <a:pt x="55" y="43"/>
                    <a:pt x="32" y="55"/>
                  </a:cubicBezTo>
                  <a:cubicBezTo>
                    <a:pt x="28" y="57"/>
                    <a:pt x="23" y="59"/>
                    <a:pt x="19" y="61"/>
                  </a:cubicBezTo>
                  <a:cubicBezTo>
                    <a:pt x="21" y="61"/>
                    <a:pt x="23" y="61"/>
                    <a:pt x="25" y="62"/>
                  </a:cubicBezTo>
                  <a:cubicBezTo>
                    <a:pt x="64" y="42"/>
                    <a:pt x="103" y="23"/>
                    <a:pt x="142" y="3"/>
                  </a:cubicBezTo>
                  <a:cubicBezTo>
                    <a:pt x="140" y="3"/>
                    <a:pt x="138" y="3"/>
                    <a:pt x="136" y="3"/>
                  </a:cubicBezTo>
                  <a:cubicBezTo>
                    <a:pt x="110" y="12"/>
                    <a:pt x="85" y="23"/>
                    <a:pt x="60" y="34"/>
                  </a:cubicBezTo>
                  <a:cubicBezTo>
                    <a:pt x="82" y="23"/>
                    <a:pt x="104" y="12"/>
                    <a:pt x="126" y="1"/>
                  </a:cubicBezTo>
                  <a:cubicBezTo>
                    <a:pt x="124" y="1"/>
                    <a:pt x="122" y="0"/>
                    <a:pt x="120" y="0"/>
                  </a:cubicBezTo>
                  <a:cubicBezTo>
                    <a:pt x="80" y="20"/>
                    <a:pt x="40" y="39"/>
                    <a:pt x="0" y="59"/>
                  </a:cubicBezTo>
                  <a:cubicBezTo>
                    <a:pt x="3" y="59"/>
                    <a:pt x="7" y="59"/>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 name="Freeform 3665">
              <a:extLst>
                <a:ext uri="{FF2B5EF4-FFF2-40B4-BE49-F238E27FC236}">
                  <a16:creationId xmlns:a16="http://schemas.microsoft.com/office/drawing/2014/main" id="{2A665431-E0DF-FE30-8A39-88D02D38158C}"/>
                </a:ext>
              </a:extLst>
            </p:cNvPr>
            <p:cNvSpPr>
              <a:spLocks/>
            </p:cNvSpPr>
            <p:nvPr/>
          </p:nvSpPr>
          <p:spPr bwMode="auto">
            <a:xfrm>
              <a:off x="4059" y="2840"/>
              <a:ext cx="112" cy="51"/>
            </a:xfrm>
            <a:custGeom>
              <a:avLst/>
              <a:gdLst>
                <a:gd name="T0" fmla="*/ 0 w 92"/>
                <a:gd name="T1" fmla="*/ 42 h 42"/>
                <a:gd name="T2" fmla="*/ 92 w 92"/>
                <a:gd name="T3" fmla="*/ 1 h 42"/>
                <a:gd name="T4" fmla="*/ 88 w 92"/>
                <a:gd name="T5" fmla="*/ 0 h 42"/>
                <a:gd name="T6" fmla="*/ 0 w 92"/>
                <a:gd name="T7" fmla="*/ 40 h 42"/>
                <a:gd name="T8" fmla="*/ 0 w 92"/>
                <a:gd name="T9" fmla="*/ 42 h 42"/>
              </a:gdLst>
              <a:ahLst/>
              <a:cxnLst>
                <a:cxn ang="0">
                  <a:pos x="T0" y="T1"/>
                </a:cxn>
                <a:cxn ang="0">
                  <a:pos x="T2" y="T3"/>
                </a:cxn>
                <a:cxn ang="0">
                  <a:pos x="T4" y="T5"/>
                </a:cxn>
                <a:cxn ang="0">
                  <a:pos x="T6" y="T7"/>
                </a:cxn>
                <a:cxn ang="0">
                  <a:pos x="T8" y="T9"/>
                </a:cxn>
              </a:cxnLst>
              <a:rect l="0" t="0" r="r" b="b"/>
              <a:pathLst>
                <a:path w="92" h="42">
                  <a:moveTo>
                    <a:pt x="0" y="42"/>
                  </a:moveTo>
                  <a:cubicBezTo>
                    <a:pt x="30" y="27"/>
                    <a:pt x="61" y="14"/>
                    <a:pt x="92" y="1"/>
                  </a:cubicBezTo>
                  <a:cubicBezTo>
                    <a:pt x="91" y="1"/>
                    <a:pt x="89" y="0"/>
                    <a:pt x="88" y="0"/>
                  </a:cubicBezTo>
                  <a:cubicBezTo>
                    <a:pt x="58" y="13"/>
                    <a:pt x="29" y="26"/>
                    <a:pt x="0" y="40"/>
                  </a:cubicBezTo>
                  <a:cubicBezTo>
                    <a:pt x="0" y="41"/>
                    <a:pt x="0" y="41"/>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 name="Freeform 3666">
              <a:extLst>
                <a:ext uri="{FF2B5EF4-FFF2-40B4-BE49-F238E27FC236}">
                  <a16:creationId xmlns:a16="http://schemas.microsoft.com/office/drawing/2014/main" id="{649454BD-C1EF-4A86-5870-BDE2904EFC97}"/>
                </a:ext>
              </a:extLst>
            </p:cNvPr>
            <p:cNvSpPr>
              <a:spLocks/>
            </p:cNvSpPr>
            <p:nvPr/>
          </p:nvSpPr>
          <p:spPr bwMode="auto">
            <a:xfrm>
              <a:off x="4041" y="2858"/>
              <a:ext cx="264" cy="136"/>
            </a:xfrm>
            <a:custGeom>
              <a:avLst/>
              <a:gdLst>
                <a:gd name="T0" fmla="*/ 105 w 215"/>
                <a:gd name="T1" fmla="*/ 49 h 111"/>
                <a:gd name="T2" fmla="*/ 2 w 215"/>
                <a:gd name="T3" fmla="*/ 99 h 111"/>
                <a:gd name="T4" fmla="*/ 2 w 215"/>
                <a:gd name="T5" fmla="*/ 102 h 111"/>
                <a:gd name="T6" fmla="*/ 1 w 215"/>
                <a:gd name="T7" fmla="*/ 104 h 111"/>
                <a:gd name="T8" fmla="*/ 27 w 215"/>
                <a:gd name="T9" fmla="*/ 91 h 111"/>
                <a:gd name="T10" fmla="*/ 1 w 215"/>
                <a:gd name="T11" fmla="*/ 107 h 111"/>
                <a:gd name="T12" fmla="*/ 0 w 215"/>
                <a:gd name="T13" fmla="*/ 111 h 111"/>
                <a:gd name="T14" fmla="*/ 78 w 215"/>
                <a:gd name="T15" fmla="*/ 66 h 111"/>
                <a:gd name="T16" fmla="*/ 85 w 215"/>
                <a:gd name="T17" fmla="*/ 63 h 111"/>
                <a:gd name="T18" fmla="*/ 85 w 215"/>
                <a:gd name="T19" fmla="*/ 62 h 111"/>
                <a:gd name="T20" fmla="*/ 86 w 215"/>
                <a:gd name="T21" fmla="*/ 61 h 111"/>
                <a:gd name="T22" fmla="*/ 86 w 215"/>
                <a:gd name="T23" fmla="*/ 61 h 111"/>
                <a:gd name="T24" fmla="*/ 86 w 215"/>
                <a:gd name="T25" fmla="*/ 61 h 111"/>
                <a:gd name="T26" fmla="*/ 88 w 215"/>
                <a:gd name="T27" fmla="*/ 60 h 111"/>
                <a:gd name="T28" fmla="*/ 90 w 215"/>
                <a:gd name="T29" fmla="*/ 61 h 111"/>
                <a:gd name="T30" fmla="*/ 96 w 215"/>
                <a:gd name="T31" fmla="*/ 57 h 111"/>
                <a:gd name="T32" fmla="*/ 91 w 215"/>
                <a:gd name="T33" fmla="*/ 61 h 111"/>
                <a:gd name="T34" fmla="*/ 96 w 215"/>
                <a:gd name="T35" fmla="*/ 61 h 111"/>
                <a:gd name="T36" fmla="*/ 132 w 215"/>
                <a:gd name="T37" fmla="*/ 40 h 111"/>
                <a:gd name="T38" fmla="*/ 215 w 215"/>
                <a:gd name="T39" fmla="*/ 2 h 111"/>
                <a:gd name="T40" fmla="*/ 207 w 215"/>
                <a:gd name="T41" fmla="*/ 0 h 111"/>
                <a:gd name="T42" fmla="*/ 203 w 215"/>
                <a:gd name="T43" fmla="*/ 0 h 111"/>
                <a:gd name="T44" fmla="*/ 166 w 215"/>
                <a:gd name="T45" fmla="*/ 18 h 111"/>
                <a:gd name="T46" fmla="*/ 105 w 215"/>
                <a:gd name="T47"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5" h="111">
                  <a:moveTo>
                    <a:pt x="105" y="49"/>
                  </a:moveTo>
                  <a:cubicBezTo>
                    <a:pt x="71" y="65"/>
                    <a:pt x="36" y="82"/>
                    <a:pt x="2" y="99"/>
                  </a:cubicBezTo>
                  <a:cubicBezTo>
                    <a:pt x="2" y="100"/>
                    <a:pt x="2" y="101"/>
                    <a:pt x="2" y="102"/>
                  </a:cubicBezTo>
                  <a:cubicBezTo>
                    <a:pt x="2" y="102"/>
                    <a:pt x="2" y="103"/>
                    <a:pt x="1" y="104"/>
                  </a:cubicBezTo>
                  <a:cubicBezTo>
                    <a:pt x="10" y="100"/>
                    <a:pt x="19" y="96"/>
                    <a:pt x="27" y="91"/>
                  </a:cubicBezTo>
                  <a:cubicBezTo>
                    <a:pt x="18" y="96"/>
                    <a:pt x="10" y="102"/>
                    <a:pt x="1" y="107"/>
                  </a:cubicBezTo>
                  <a:cubicBezTo>
                    <a:pt x="1" y="108"/>
                    <a:pt x="1" y="110"/>
                    <a:pt x="0" y="111"/>
                  </a:cubicBezTo>
                  <a:cubicBezTo>
                    <a:pt x="26" y="95"/>
                    <a:pt x="52" y="80"/>
                    <a:pt x="78" y="66"/>
                  </a:cubicBezTo>
                  <a:cubicBezTo>
                    <a:pt x="81" y="65"/>
                    <a:pt x="83" y="64"/>
                    <a:pt x="85" y="63"/>
                  </a:cubicBezTo>
                  <a:cubicBezTo>
                    <a:pt x="85" y="62"/>
                    <a:pt x="85" y="62"/>
                    <a:pt x="85" y="62"/>
                  </a:cubicBezTo>
                  <a:cubicBezTo>
                    <a:pt x="86" y="62"/>
                    <a:pt x="86" y="61"/>
                    <a:pt x="86" y="61"/>
                  </a:cubicBezTo>
                  <a:cubicBezTo>
                    <a:pt x="86" y="61"/>
                    <a:pt x="86" y="61"/>
                    <a:pt x="86" y="61"/>
                  </a:cubicBezTo>
                  <a:cubicBezTo>
                    <a:pt x="86" y="61"/>
                    <a:pt x="86" y="61"/>
                    <a:pt x="86" y="61"/>
                  </a:cubicBezTo>
                  <a:cubicBezTo>
                    <a:pt x="87" y="61"/>
                    <a:pt x="87" y="60"/>
                    <a:pt x="88" y="60"/>
                  </a:cubicBezTo>
                  <a:cubicBezTo>
                    <a:pt x="88" y="60"/>
                    <a:pt x="89" y="61"/>
                    <a:pt x="90" y="61"/>
                  </a:cubicBezTo>
                  <a:cubicBezTo>
                    <a:pt x="92" y="60"/>
                    <a:pt x="94" y="58"/>
                    <a:pt x="96" y="57"/>
                  </a:cubicBezTo>
                  <a:cubicBezTo>
                    <a:pt x="94" y="59"/>
                    <a:pt x="93" y="60"/>
                    <a:pt x="91" y="61"/>
                  </a:cubicBezTo>
                  <a:cubicBezTo>
                    <a:pt x="92" y="61"/>
                    <a:pt x="94" y="61"/>
                    <a:pt x="96" y="61"/>
                  </a:cubicBezTo>
                  <a:cubicBezTo>
                    <a:pt x="108" y="54"/>
                    <a:pt x="120" y="47"/>
                    <a:pt x="132" y="40"/>
                  </a:cubicBezTo>
                  <a:cubicBezTo>
                    <a:pt x="159" y="27"/>
                    <a:pt x="187" y="14"/>
                    <a:pt x="215" y="2"/>
                  </a:cubicBezTo>
                  <a:cubicBezTo>
                    <a:pt x="212" y="1"/>
                    <a:pt x="210" y="1"/>
                    <a:pt x="207" y="0"/>
                  </a:cubicBezTo>
                  <a:cubicBezTo>
                    <a:pt x="206" y="0"/>
                    <a:pt x="204" y="0"/>
                    <a:pt x="203" y="0"/>
                  </a:cubicBezTo>
                  <a:cubicBezTo>
                    <a:pt x="191" y="6"/>
                    <a:pt x="178" y="12"/>
                    <a:pt x="166" y="18"/>
                  </a:cubicBezTo>
                  <a:cubicBezTo>
                    <a:pt x="146" y="28"/>
                    <a:pt x="125" y="38"/>
                    <a:pt x="10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pic>
        <p:nvPicPr>
          <p:cNvPr id="39" name="Graphic 38" descr="Warning with solid fill">
            <a:extLst>
              <a:ext uri="{FF2B5EF4-FFF2-40B4-BE49-F238E27FC236}">
                <a16:creationId xmlns:a16="http://schemas.microsoft.com/office/drawing/2014/main" id="{29EC9BF2-7A3A-8EC2-1276-BA0C2BE1EC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09102" y="4074105"/>
            <a:ext cx="914400" cy="914400"/>
          </a:xfrm>
          <a:prstGeom prst="rect">
            <a:avLst/>
          </a:prstGeom>
        </p:spPr>
      </p:pic>
      <p:sp>
        <p:nvSpPr>
          <p:cNvPr id="40" name="TextBox 39">
            <a:extLst>
              <a:ext uri="{FF2B5EF4-FFF2-40B4-BE49-F238E27FC236}">
                <a16:creationId xmlns:a16="http://schemas.microsoft.com/office/drawing/2014/main" id="{E043F488-300F-B414-E954-B3A0B80B049E}"/>
              </a:ext>
            </a:extLst>
          </p:cNvPr>
          <p:cNvSpPr txBox="1"/>
          <p:nvPr/>
        </p:nvSpPr>
        <p:spPr>
          <a:xfrm>
            <a:off x="2663680" y="4105564"/>
            <a:ext cx="7657739" cy="1508105"/>
          </a:xfrm>
          <a:prstGeom prst="rect">
            <a:avLst/>
          </a:prstGeom>
          <a:noFill/>
        </p:spPr>
        <p:txBody>
          <a:bodyPr wrap="square">
            <a:spAutoFit/>
          </a:bodyPr>
          <a:lstStyle/>
          <a:p>
            <a:pPr lvl="1"/>
            <a:r>
              <a:rPr lang="en-US" sz="3200" dirty="0">
                <a:latin typeface="Chalk Board" panose="02000500000000000000" pitchFamily="2" charset="0"/>
              </a:rPr>
              <a:t>We saw the issue with re-using a key (two-time pad)</a:t>
            </a:r>
            <a:br>
              <a:rPr lang="en-US" sz="3200" dirty="0">
                <a:latin typeface="Chalk Board" panose="02000500000000000000" pitchFamily="2" charset="0"/>
              </a:rPr>
            </a:br>
            <a:r>
              <a:rPr lang="en-US" sz="2800" dirty="0">
                <a:latin typeface="Chalk Board" panose="02000500000000000000" pitchFamily="2" charset="0"/>
              </a:rPr>
              <a:t>WEP, PPTP are great examples of how NOT use stream ciphers.</a:t>
            </a:r>
          </a:p>
          <a:p>
            <a:pPr lvl="1"/>
            <a:endParaRPr lang="en-US" sz="3200" dirty="0">
              <a:latin typeface="Chalk Board" panose="02000500000000000000" pitchFamily="2" charset="0"/>
            </a:endParaRPr>
          </a:p>
        </p:txBody>
      </p:sp>
      <p:pic>
        <p:nvPicPr>
          <p:cNvPr id="41" name="Picture 40">
            <a:extLst>
              <a:ext uri="{FF2B5EF4-FFF2-40B4-BE49-F238E27FC236}">
                <a16:creationId xmlns:a16="http://schemas.microsoft.com/office/drawing/2014/main" id="{7723B56D-ED87-BA56-4D79-3FD2E86B6C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92516">
            <a:off x="2292679" y="5463053"/>
            <a:ext cx="684822" cy="841891"/>
          </a:xfrm>
          <a:prstGeom prst="rect">
            <a:avLst/>
          </a:prstGeom>
        </p:spPr>
      </p:pic>
      <p:sp>
        <p:nvSpPr>
          <p:cNvPr id="42" name="TextBox 41">
            <a:extLst>
              <a:ext uri="{FF2B5EF4-FFF2-40B4-BE49-F238E27FC236}">
                <a16:creationId xmlns:a16="http://schemas.microsoft.com/office/drawing/2014/main" id="{B0C39960-0FFD-D5B8-2DD8-77EA1754C225}"/>
              </a:ext>
            </a:extLst>
          </p:cNvPr>
          <p:cNvSpPr txBox="1"/>
          <p:nvPr/>
        </p:nvSpPr>
        <p:spPr>
          <a:xfrm>
            <a:off x="2674812" y="5488519"/>
            <a:ext cx="5334000" cy="1077218"/>
          </a:xfrm>
          <a:prstGeom prst="rect">
            <a:avLst/>
          </a:prstGeom>
          <a:noFill/>
        </p:spPr>
        <p:txBody>
          <a:bodyPr wrap="square">
            <a:spAutoFit/>
          </a:bodyPr>
          <a:lstStyle/>
          <a:p>
            <a:pPr lvl="1"/>
            <a:r>
              <a:rPr lang="en-US" sz="3200" dirty="0">
                <a:latin typeface="Chalk Board" panose="02000500000000000000" pitchFamily="2" charset="0"/>
              </a:rPr>
              <a:t> Concatenate the key with nonce.</a:t>
            </a:r>
            <a:endParaRPr lang="en-US" sz="2800" dirty="0">
              <a:latin typeface="Chalk Board" panose="02000500000000000000" pitchFamily="2" charset="0"/>
            </a:endParaRPr>
          </a:p>
          <a:p>
            <a:pPr lvl="1"/>
            <a:endParaRPr lang="en-US" sz="3200" dirty="0">
              <a:latin typeface="Chalk Board" panose="02000500000000000000" pitchFamily="2" charset="0"/>
            </a:endParaRPr>
          </a:p>
        </p:txBody>
      </p:sp>
    </p:spTree>
    <p:custDataLst>
      <p:tags r:id="rId1"/>
    </p:custDataLst>
    <p:extLst>
      <p:ext uri="{BB962C8B-B14F-4D97-AF65-F5344CB8AC3E}">
        <p14:creationId xmlns:p14="http://schemas.microsoft.com/office/powerpoint/2010/main" val="44219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563">
        <p159:morph option="byObject"/>
      </p:transition>
    </mc:Choice>
    <mc:Fallback xmlns="">
      <p:transition spd="slow" advTm="35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11ECE3-BF55-568D-41F7-1254339C229D}"/>
              </a:ext>
            </a:extLst>
          </p:cNvPr>
          <p:cNvSpPr txBox="1"/>
          <p:nvPr/>
        </p:nvSpPr>
        <p:spPr>
          <a:xfrm>
            <a:off x="828211" y="2630959"/>
            <a:ext cx="9918100" cy="1862048"/>
          </a:xfrm>
          <a:prstGeom prst="rect">
            <a:avLst/>
          </a:prstGeom>
          <a:noFill/>
        </p:spPr>
        <p:txBody>
          <a:bodyPr wrap="none" rtlCol="0">
            <a:spAutoFit/>
          </a:bodyPr>
          <a:lstStyle/>
          <a:p>
            <a:r>
              <a:rPr lang="en-US" sz="11500" dirty="0">
                <a:latin typeface="Chalk Board" panose="02000500000000000000" pitchFamily="2" charset="0"/>
              </a:rPr>
              <a:t>Basics of Cryptography</a:t>
            </a:r>
          </a:p>
        </p:txBody>
      </p:sp>
    </p:spTree>
    <p:extLst>
      <p:ext uri="{BB962C8B-B14F-4D97-AF65-F5344CB8AC3E}">
        <p14:creationId xmlns:p14="http://schemas.microsoft.com/office/powerpoint/2010/main" val="3289715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101B-BAE7-8644-F6F1-1D739DBA1903}"/>
              </a:ext>
            </a:extLst>
          </p:cNvPr>
          <p:cNvSpPr>
            <a:spLocks noGrp="1"/>
          </p:cNvSpPr>
          <p:nvPr>
            <p:ph type="title"/>
          </p:nvPr>
        </p:nvSpPr>
        <p:spPr/>
        <p:txBody>
          <a:bodyPr/>
          <a:lstStyle/>
          <a:p>
            <a:r>
              <a:rPr lang="en-US" dirty="0">
                <a:latin typeface="Chalk Board" panose="02000500000000000000" pitchFamily="2" charset="0"/>
              </a:rPr>
              <a:t>Stream Cipher</a:t>
            </a:r>
          </a:p>
        </p:txBody>
      </p:sp>
      <p:sp>
        <p:nvSpPr>
          <p:cNvPr id="3" name="TextBox 2">
            <a:extLst>
              <a:ext uri="{FF2B5EF4-FFF2-40B4-BE49-F238E27FC236}">
                <a16:creationId xmlns:a16="http://schemas.microsoft.com/office/drawing/2014/main" id="{A2ECF6F1-967F-452E-8E5F-D0FB8BBB8FB4}"/>
              </a:ext>
            </a:extLst>
          </p:cNvPr>
          <p:cNvSpPr txBox="1"/>
          <p:nvPr/>
        </p:nvSpPr>
        <p:spPr>
          <a:xfrm>
            <a:off x="838200" y="1908067"/>
            <a:ext cx="6776214" cy="923330"/>
          </a:xfrm>
          <a:prstGeom prst="rect">
            <a:avLst/>
          </a:prstGeom>
          <a:noFill/>
        </p:spPr>
        <p:txBody>
          <a:bodyPr wrap="none" rtlCol="0">
            <a:spAutoFit/>
          </a:bodyPr>
          <a:lstStyle/>
          <a:p>
            <a:r>
              <a:rPr lang="en-US" sz="5400" dirty="0">
                <a:latin typeface="Chalk Board" panose="02000500000000000000" pitchFamily="2" charset="0"/>
              </a:rPr>
              <a:t>Stream ciphers can be very fast</a:t>
            </a:r>
          </a:p>
        </p:txBody>
      </p:sp>
      <p:sp>
        <p:nvSpPr>
          <p:cNvPr id="4" name="TextBox 3">
            <a:extLst>
              <a:ext uri="{FF2B5EF4-FFF2-40B4-BE49-F238E27FC236}">
                <a16:creationId xmlns:a16="http://schemas.microsoft.com/office/drawing/2014/main" id="{9CDC78D8-6D03-FEA7-1B92-91FE84E0D2D5}"/>
              </a:ext>
            </a:extLst>
          </p:cNvPr>
          <p:cNvSpPr txBox="1"/>
          <p:nvPr/>
        </p:nvSpPr>
        <p:spPr>
          <a:xfrm>
            <a:off x="950466" y="3028199"/>
            <a:ext cx="8512267" cy="923330"/>
          </a:xfrm>
          <a:prstGeom prst="rect">
            <a:avLst/>
          </a:prstGeom>
          <a:noFill/>
        </p:spPr>
        <p:txBody>
          <a:bodyPr wrap="none" rtlCol="0">
            <a:spAutoFit/>
          </a:bodyPr>
          <a:lstStyle/>
          <a:p>
            <a:r>
              <a:rPr lang="en-US" sz="5400" dirty="0">
                <a:latin typeface="Chalk Board" panose="02000500000000000000" pitchFamily="2" charset="0"/>
              </a:rPr>
              <a:t>But they are very tricky to use correctly!</a:t>
            </a:r>
          </a:p>
        </p:txBody>
      </p:sp>
      <p:cxnSp>
        <p:nvCxnSpPr>
          <p:cNvPr id="7" name="Straight Arrow Connector 6">
            <a:extLst>
              <a:ext uri="{FF2B5EF4-FFF2-40B4-BE49-F238E27FC236}">
                <a16:creationId xmlns:a16="http://schemas.microsoft.com/office/drawing/2014/main" id="{A060C7A9-3D78-056D-F719-DE0ED62F6979}"/>
              </a:ext>
            </a:extLst>
          </p:cNvPr>
          <p:cNvCxnSpPr>
            <a:cxnSpLocks/>
          </p:cNvCxnSpPr>
          <p:nvPr/>
        </p:nvCxnSpPr>
        <p:spPr>
          <a:xfrm>
            <a:off x="967408" y="5278359"/>
            <a:ext cx="2557671"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F5F6C2E5-7D69-9982-6FAC-4C01FF1C3E27}"/>
              </a:ext>
            </a:extLst>
          </p:cNvPr>
          <p:cNvSpPr/>
          <p:nvPr/>
        </p:nvSpPr>
        <p:spPr>
          <a:xfrm>
            <a:off x="3727173" y="5017710"/>
            <a:ext cx="1451112" cy="6228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Pseudorandom Keystream Generator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927A58-2241-D7A6-583B-90C2660F0C48}"/>
                  </a:ext>
                </a:extLst>
              </p:cNvPr>
              <p:cNvSpPr txBox="1"/>
              <p:nvPr/>
            </p:nvSpPr>
            <p:spPr>
              <a:xfrm>
                <a:off x="1123123" y="4754201"/>
                <a:ext cx="19781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800">
                          <a:latin typeface="Cambria Math" panose="02040503050406030204" pitchFamily="18" charset="0"/>
                        </a:rPr>
                        <m:t>k</m:t>
                      </m:r>
                      <m:r>
                        <m:rPr>
                          <m:nor/>
                        </m:rPr>
                        <a:rPr lang="en-US" sz="2800" b="0" i="0" smtClean="0">
                          <a:latin typeface="American Typewriter" panose="02090604020004020304" pitchFamily="18" charset="77"/>
                        </a:rPr>
                        <m:t>ey</m:t>
                      </m:r>
                      <m:r>
                        <a:rPr lang="en-US" sz="2800" b="0" i="1" smtClean="0">
                          <a:latin typeface="Cambria Math" panose="02040503050406030204" pitchFamily="18" charset="0"/>
                        </a:rPr>
                        <m:t> </m:t>
                      </m:r>
                      <m:r>
                        <m:rPr>
                          <m:nor/>
                        </m:rPr>
                        <a:rPr lang="en-US" sz="2800" b="0" i="0" smtClean="0">
                          <a:latin typeface="American Typewriter" panose="02090604020004020304" pitchFamily="18" charset="77"/>
                        </a:rPr>
                        <m:t>‖ </m:t>
                      </m:r>
                      <m:r>
                        <m:rPr>
                          <m:nor/>
                        </m:rPr>
                        <a:rPr lang="en-US" sz="2800" b="0" i="0" smtClean="0">
                          <a:latin typeface="American Typewriter" panose="02090604020004020304" pitchFamily="18" charset="77"/>
                        </a:rPr>
                        <m:t>nonce</m:t>
                      </m:r>
                    </m:oMath>
                  </m:oMathPara>
                </a14:m>
                <a:endParaRPr lang="en-US" sz="2800" dirty="0">
                  <a:latin typeface="American Typewriter" panose="02090604020004020304" pitchFamily="18" charset="77"/>
                </a:endParaRPr>
              </a:p>
            </p:txBody>
          </p:sp>
        </mc:Choice>
        <mc:Fallback xmlns="">
          <p:sp>
            <p:nvSpPr>
              <p:cNvPr id="11" name="TextBox 10">
                <a:extLst>
                  <a:ext uri="{FF2B5EF4-FFF2-40B4-BE49-F238E27FC236}">
                    <a16:creationId xmlns:a16="http://schemas.microsoft.com/office/drawing/2014/main" id="{D5927A58-2241-D7A6-583B-90C2660F0C48}"/>
                  </a:ext>
                </a:extLst>
              </p:cNvPr>
              <p:cNvSpPr txBox="1">
                <a:spLocks noRot="1" noChangeAspect="1" noMove="1" noResize="1" noEditPoints="1" noAdjustHandles="1" noChangeArrowheads="1" noChangeShapeType="1" noTextEdit="1"/>
              </p:cNvSpPr>
              <p:nvPr/>
            </p:nvSpPr>
            <p:spPr>
              <a:xfrm>
                <a:off x="1123123" y="4754201"/>
                <a:ext cx="1978106" cy="430887"/>
              </a:xfrm>
              <a:prstGeom prst="rect">
                <a:avLst/>
              </a:prstGeom>
              <a:blipFill>
                <a:blip r:embed="rId4"/>
                <a:stretch>
                  <a:fillRect l="-3822" t="-20000" r="-1911" b="-3714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3D735271-9961-66B6-2B4B-C19BAD870F33}"/>
              </a:ext>
            </a:extLst>
          </p:cNvPr>
          <p:cNvCxnSpPr>
            <a:cxnSpLocks/>
          </p:cNvCxnSpPr>
          <p:nvPr/>
        </p:nvCxnSpPr>
        <p:spPr>
          <a:xfrm flipV="1">
            <a:off x="5320747" y="5278358"/>
            <a:ext cx="2980863" cy="37281"/>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E73967E-ABCA-3B60-8A19-B9FCC332CF05}"/>
                  </a:ext>
                </a:extLst>
              </p:cNvPr>
              <p:cNvSpPr txBox="1"/>
              <p:nvPr/>
            </p:nvSpPr>
            <p:spPr>
              <a:xfrm>
                <a:off x="8301610" y="4619889"/>
                <a:ext cx="1352934"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rPr>
                        <m:t>⊕</m:t>
                      </m:r>
                    </m:oMath>
                  </m:oMathPara>
                </a14:m>
                <a:endParaRPr lang="en-US" sz="8800" dirty="0"/>
              </a:p>
            </p:txBody>
          </p:sp>
        </mc:Choice>
        <mc:Fallback xmlns="">
          <p:sp>
            <p:nvSpPr>
              <p:cNvPr id="14" name="TextBox 13">
                <a:extLst>
                  <a:ext uri="{FF2B5EF4-FFF2-40B4-BE49-F238E27FC236}">
                    <a16:creationId xmlns:a16="http://schemas.microsoft.com/office/drawing/2014/main" id="{CE73967E-ABCA-3B60-8A19-B9FCC332CF05}"/>
                  </a:ext>
                </a:extLst>
              </p:cNvPr>
              <p:cNvSpPr txBox="1">
                <a:spLocks noRot="1" noChangeAspect="1" noMove="1" noResize="1" noEditPoints="1" noAdjustHandles="1" noChangeArrowheads="1" noChangeShapeType="1" noTextEdit="1"/>
              </p:cNvSpPr>
              <p:nvPr/>
            </p:nvSpPr>
            <p:spPr>
              <a:xfrm>
                <a:off x="8301610" y="4619889"/>
                <a:ext cx="1352934" cy="1354217"/>
              </a:xfrm>
              <a:prstGeom prst="rect">
                <a:avLst/>
              </a:prstGeom>
              <a:blipFill>
                <a:blip r:embed="rId5"/>
                <a:stretch>
                  <a:fillRect l="-25926" r="-25926" b="-22222"/>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FF1F81A-976D-A9D1-3F56-0A7339CCF060}"/>
              </a:ext>
            </a:extLst>
          </p:cNvPr>
          <p:cNvCxnSpPr>
            <a:cxnSpLocks/>
          </p:cNvCxnSpPr>
          <p:nvPr/>
        </p:nvCxnSpPr>
        <p:spPr>
          <a:xfrm>
            <a:off x="8978077" y="4175287"/>
            <a:ext cx="0" cy="65220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833EC2FF-0A4C-FF18-9D85-61034E8B599A}"/>
              </a:ext>
            </a:extLst>
          </p:cNvPr>
          <p:cNvCxnSpPr>
            <a:cxnSpLocks/>
          </p:cNvCxnSpPr>
          <p:nvPr/>
        </p:nvCxnSpPr>
        <p:spPr>
          <a:xfrm>
            <a:off x="8964554" y="5974106"/>
            <a:ext cx="0" cy="65220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7B5CE6DC-7DCF-406B-23C7-B8DE41636C39}"/>
              </a:ext>
            </a:extLst>
          </p:cNvPr>
          <p:cNvSpPr txBox="1"/>
          <p:nvPr/>
        </p:nvSpPr>
        <p:spPr>
          <a:xfrm>
            <a:off x="5854752" y="4833044"/>
            <a:ext cx="1218219" cy="369332"/>
          </a:xfrm>
          <a:prstGeom prst="rect">
            <a:avLst/>
          </a:prstGeom>
          <a:noFill/>
        </p:spPr>
        <p:txBody>
          <a:bodyPr wrap="none" rtlCol="0">
            <a:spAutoFit/>
          </a:bodyPr>
          <a:lstStyle/>
          <a:p>
            <a:r>
              <a:rPr lang="en-US" dirty="0"/>
              <a:t>keystream</a:t>
            </a:r>
          </a:p>
        </p:txBody>
      </p:sp>
      <p:sp>
        <p:nvSpPr>
          <p:cNvPr id="20" name="TextBox 19">
            <a:extLst>
              <a:ext uri="{FF2B5EF4-FFF2-40B4-BE49-F238E27FC236}">
                <a16:creationId xmlns:a16="http://schemas.microsoft.com/office/drawing/2014/main" id="{477D61B8-BE51-12C0-3E6E-169A612BF41A}"/>
              </a:ext>
            </a:extLst>
          </p:cNvPr>
          <p:cNvSpPr txBox="1"/>
          <p:nvPr/>
        </p:nvSpPr>
        <p:spPr>
          <a:xfrm>
            <a:off x="9035817" y="3951198"/>
            <a:ext cx="1048877" cy="369332"/>
          </a:xfrm>
          <a:prstGeom prst="rect">
            <a:avLst/>
          </a:prstGeom>
          <a:noFill/>
        </p:spPr>
        <p:txBody>
          <a:bodyPr wrap="none" rtlCol="0">
            <a:spAutoFit/>
          </a:bodyPr>
          <a:lstStyle/>
          <a:p>
            <a:r>
              <a:rPr lang="en-US" dirty="0"/>
              <a:t>plaintext</a:t>
            </a:r>
          </a:p>
        </p:txBody>
      </p:sp>
      <p:sp>
        <p:nvSpPr>
          <p:cNvPr id="21" name="TextBox 20">
            <a:extLst>
              <a:ext uri="{FF2B5EF4-FFF2-40B4-BE49-F238E27FC236}">
                <a16:creationId xmlns:a16="http://schemas.microsoft.com/office/drawing/2014/main" id="{664D02B3-3C2A-A9DF-C868-137B319C4917}"/>
              </a:ext>
            </a:extLst>
          </p:cNvPr>
          <p:cNvSpPr txBox="1"/>
          <p:nvPr/>
        </p:nvSpPr>
        <p:spPr>
          <a:xfrm>
            <a:off x="9218244" y="6300210"/>
            <a:ext cx="1186735" cy="369332"/>
          </a:xfrm>
          <a:prstGeom prst="rect">
            <a:avLst/>
          </a:prstGeom>
          <a:noFill/>
        </p:spPr>
        <p:txBody>
          <a:bodyPr wrap="none" rtlCol="0">
            <a:spAutoFit/>
          </a:bodyPr>
          <a:lstStyle/>
          <a:p>
            <a:r>
              <a:rPr lang="en-US" dirty="0"/>
              <a:t>ciphertext</a:t>
            </a:r>
          </a:p>
        </p:txBody>
      </p:sp>
    </p:spTree>
    <p:extLst>
      <p:ext uri="{BB962C8B-B14F-4D97-AF65-F5344CB8AC3E}">
        <p14:creationId xmlns:p14="http://schemas.microsoft.com/office/powerpoint/2010/main" val="4289148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72">
        <p159:morph option="byObject"/>
      </p:transition>
    </mc:Choice>
    <mc:Fallback xmlns="">
      <p:transition spd="slow" advTm="2472">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5B053E-25FE-5F19-3A2E-3AC4F725EE47}"/>
              </a:ext>
            </a:extLst>
          </p:cNvPr>
          <p:cNvSpPr txBox="1">
            <a:spLocks/>
          </p:cNvSpPr>
          <p:nvPr/>
        </p:nvSpPr>
        <p:spPr>
          <a:xfrm>
            <a:off x="995639" y="1663148"/>
            <a:ext cx="9144000" cy="72390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Font typeface="Arial" pitchFamily="34" charset="0"/>
              <a:buNone/>
            </a:pPr>
            <a:r>
              <a:rPr lang="en-US" sz="6000" dirty="0">
                <a:latin typeface="Chalk Board" panose="02000500000000000000" pitchFamily="2" charset="0"/>
              </a:rPr>
              <a:t>Block Ciphers</a:t>
            </a:r>
            <a:endParaRPr lang="en-US" sz="6000" dirty="0"/>
          </a:p>
        </p:txBody>
      </p:sp>
      <p:grpSp>
        <p:nvGrpSpPr>
          <p:cNvPr id="4" name="Group 3634">
            <a:extLst>
              <a:ext uri="{FF2B5EF4-FFF2-40B4-BE49-F238E27FC236}">
                <a16:creationId xmlns:a16="http://schemas.microsoft.com/office/drawing/2014/main" id="{E82798D1-CD97-A9C9-7344-F532B01ECF1F}"/>
              </a:ext>
            </a:extLst>
          </p:cNvPr>
          <p:cNvGrpSpPr>
            <a:grpSpLocks noChangeAspect="1"/>
          </p:cNvGrpSpPr>
          <p:nvPr>
            <p:custDataLst>
              <p:custData r:id="rId2"/>
            </p:custDataLst>
          </p:nvPr>
        </p:nvGrpSpPr>
        <p:grpSpPr bwMode="auto">
          <a:xfrm rot="15547583">
            <a:off x="1892130" y="2645077"/>
            <a:ext cx="958116" cy="695144"/>
            <a:chOff x="3948" y="2819"/>
            <a:chExt cx="431" cy="438"/>
          </a:xfrm>
          <a:solidFill>
            <a:schemeClr val="accent3"/>
          </a:solidFill>
        </p:grpSpPr>
        <p:sp>
          <p:nvSpPr>
            <p:cNvPr id="5" name="Freeform 3635">
              <a:extLst>
                <a:ext uri="{FF2B5EF4-FFF2-40B4-BE49-F238E27FC236}">
                  <a16:creationId xmlns:a16="http://schemas.microsoft.com/office/drawing/2014/main" id="{812470E3-65E1-465C-4D22-710A9FAA5405}"/>
                </a:ext>
              </a:extLst>
            </p:cNvPr>
            <p:cNvSpPr>
              <a:spLocks noEditPoints="1"/>
            </p:cNvSpPr>
            <p:nvPr/>
          </p:nvSpPr>
          <p:spPr bwMode="auto">
            <a:xfrm>
              <a:off x="3948" y="2819"/>
              <a:ext cx="431" cy="438"/>
            </a:xfrm>
            <a:custGeom>
              <a:avLst/>
              <a:gdLst>
                <a:gd name="T0" fmla="*/ 349 w 351"/>
                <a:gd name="T1" fmla="*/ 36 h 358"/>
                <a:gd name="T2" fmla="*/ 289 w 351"/>
                <a:gd name="T3" fmla="*/ 28 h 358"/>
                <a:gd name="T4" fmla="*/ 96 w 351"/>
                <a:gd name="T5" fmla="*/ 0 h 358"/>
                <a:gd name="T6" fmla="*/ 93 w 351"/>
                <a:gd name="T7" fmla="*/ 3 h 358"/>
                <a:gd name="T8" fmla="*/ 64 w 351"/>
                <a:gd name="T9" fmla="*/ 190 h 358"/>
                <a:gd name="T10" fmla="*/ 5 w 351"/>
                <a:gd name="T11" fmla="*/ 240 h 358"/>
                <a:gd name="T12" fmla="*/ 44 w 351"/>
                <a:gd name="T13" fmla="*/ 304 h 358"/>
                <a:gd name="T14" fmla="*/ 82 w 351"/>
                <a:gd name="T15" fmla="*/ 358 h 358"/>
                <a:gd name="T16" fmla="*/ 83 w 351"/>
                <a:gd name="T17" fmla="*/ 358 h 358"/>
                <a:gd name="T18" fmla="*/ 84 w 351"/>
                <a:gd name="T19" fmla="*/ 358 h 358"/>
                <a:gd name="T20" fmla="*/ 137 w 351"/>
                <a:gd name="T21" fmla="*/ 318 h 358"/>
                <a:gd name="T22" fmla="*/ 193 w 351"/>
                <a:gd name="T23" fmla="*/ 268 h 358"/>
                <a:gd name="T24" fmla="*/ 147 w 351"/>
                <a:gd name="T25" fmla="*/ 227 h 358"/>
                <a:gd name="T26" fmla="*/ 165 w 351"/>
                <a:gd name="T27" fmla="*/ 96 h 358"/>
                <a:gd name="T28" fmla="*/ 295 w 351"/>
                <a:gd name="T29" fmla="*/ 116 h 358"/>
                <a:gd name="T30" fmla="*/ 335 w 351"/>
                <a:gd name="T31" fmla="*/ 121 h 358"/>
                <a:gd name="T32" fmla="*/ 345 w 351"/>
                <a:gd name="T33" fmla="*/ 81 h 358"/>
                <a:gd name="T34" fmla="*/ 340 w 351"/>
                <a:gd name="T35" fmla="*/ 77 h 358"/>
                <a:gd name="T36" fmla="*/ 292 w 351"/>
                <a:gd name="T37" fmla="*/ 110 h 358"/>
                <a:gd name="T38" fmla="*/ 164 w 351"/>
                <a:gd name="T39" fmla="*/ 92 h 358"/>
                <a:gd name="T40" fmla="*/ 162 w 351"/>
                <a:gd name="T41" fmla="*/ 93 h 358"/>
                <a:gd name="T42" fmla="*/ 161 w 351"/>
                <a:gd name="T43" fmla="*/ 94 h 358"/>
                <a:gd name="T44" fmla="*/ 142 w 351"/>
                <a:gd name="T45" fmla="*/ 222 h 358"/>
                <a:gd name="T46" fmla="*/ 138 w 351"/>
                <a:gd name="T47" fmla="*/ 267 h 358"/>
                <a:gd name="T48" fmla="*/ 184 w 351"/>
                <a:gd name="T49" fmla="*/ 273 h 358"/>
                <a:gd name="T50" fmla="*/ 108 w 351"/>
                <a:gd name="T51" fmla="*/ 333 h 358"/>
                <a:gd name="T52" fmla="*/ 67 w 351"/>
                <a:gd name="T53" fmla="*/ 327 h 358"/>
                <a:gd name="T54" fmla="*/ 11 w 351"/>
                <a:gd name="T55" fmla="*/ 248 h 358"/>
                <a:gd name="T56" fmla="*/ 59 w 351"/>
                <a:gd name="T57" fmla="*/ 252 h 358"/>
                <a:gd name="T58" fmla="*/ 78 w 351"/>
                <a:gd name="T59" fmla="*/ 134 h 358"/>
                <a:gd name="T60" fmla="*/ 220 w 351"/>
                <a:gd name="T61" fmla="*/ 23 h 358"/>
                <a:gd name="T62" fmla="*/ 339 w 351"/>
                <a:gd name="T63" fmla="*/ 40 h 358"/>
                <a:gd name="T64" fmla="*/ 340 w 351"/>
                <a:gd name="T65" fmla="*/ 7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358">
                  <a:moveTo>
                    <a:pt x="351" y="39"/>
                  </a:moveTo>
                  <a:cubicBezTo>
                    <a:pt x="351" y="38"/>
                    <a:pt x="350" y="36"/>
                    <a:pt x="349" y="36"/>
                  </a:cubicBezTo>
                  <a:cubicBezTo>
                    <a:pt x="343" y="35"/>
                    <a:pt x="337" y="34"/>
                    <a:pt x="331" y="34"/>
                  </a:cubicBezTo>
                  <a:cubicBezTo>
                    <a:pt x="317" y="31"/>
                    <a:pt x="302" y="30"/>
                    <a:pt x="289" y="28"/>
                  </a:cubicBezTo>
                  <a:cubicBezTo>
                    <a:pt x="268" y="24"/>
                    <a:pt x="247" y="21"/>
                    <a:pt x="226" y="18"/>
                  </a:cubicBezTo>
                  <a:cubicBezTo>
                    <a:pt x="183" y="12"/>
                    <a:pt x="139" y="3"/>
                    <a:pt x="96" y="0"/>
                  </a:cubicBezTo>
                  <a:cubicBezTo>
                    <a:pt x="95" y="0"/>
                    <a:pt x="94" y="0"/>
                    <a:pt x="94" y="1"/>
                  </a:cubicBezTo>
                  <a:cubicBezTo>
                    <a:pt x="93" y="1"/>
                    <a:pt x="93" y="2"/>
                    <a:pt x="93" y="3"/>
                  </a:cubicBezTo>
                  <a:cubicBezTo>
                    <a:pt x="83" y="43"/>
                    <a:pt x="79" y="86"/>
                    <a:pt x="73" y="128"/>
                  </a:cubicBezTo>
                  <a:cubicBezTo>
                    <a:pt x="70" y="148"/>
                    <a:pt x="67" y="169"/>
                    <a:pt x="64" y="190"/>
                  </a:cubicBezTo>
                  <a:cubicBezTo>
                    <a:pt x="61" y="209"/>
                    <a:pt x="56" y="230"/>
                    <a:pt x="56" y="249"/>
                  </a:cubicBezTo>
                  <a:cubicBezTo>
                    <a:pt x="39" y="246"/>
                    <a:pt x="22" y="243"/>
                    <a:pt x="5" y="240"/>
                  </a:cubicBezTo>
                  <a:cubicBezTo>
                    <a:pt x="2" y="240"/>
                    <a:pt x="0" y="243"/>
                    <a:pt x="1" y="245"/>
                  </a:cubicBezTo>
                  <a:cubicBezTo>
                    <a:pt x="16" y="265"/>
                    <a:pt x="30" y="284"/>
                    <a:pt x="44" y="304"/>
                  </a:cubicBezTo>
                  <a:cubicBezTo>
                    <a:pt x="50" y="314"/>
                    <a:pt x="57" y="323"/>
                    <a:pt x="63" y="333"/>
                  </a:cubicBezTo>
                  <a:cubicBezTo>
                    <a:pt x="69" y="341"/>
                    <a:pt x="75" y="351"/>
                    <a:pt x="82" y="358"/>
                  </a:cubicBezTo>
                  <a:cubicBezTo>
                    <a:pt x="83" y="358"/>
                    <a:pt x="83" y="358"/>
                    <a:pt x="83" y="358"/>
                  </a:cubicBezTo>
                  <a:cubicBezTo>
                    <a:pt x="83" y="358"/>
                    <a:pt x="83" y="358"/>
                    <a:pt x="83" y="358"/>
                  </a:cubicBezTo>
                  <a:cubicBezTo>
                    <a:pt x="83" y="358"/>
                    <a:pt x="83" y="358"/>
                    <a:pt x="83" y="358"/>
                  </a:cubicBezTo>
                  <a:cubicBezTo>
                    <a:pt x="83" y="358"/>
                    <a:pt x="84" y="358"/>
                    <a:pt x="84" y="358"/>
                  </a:cubicBezTo>
                  <a:cubicBezTo>
                    <a:pt x="94" y="354"/>
                    <a:pt x="102" y="346"/>
                    <a:pt x="110" y="340"/>
                  </a:cubicBezTo>
                  <a:cubicBezTo>
                    <a:pt x="119" y="332"/>
                    <a:pt x="128" y="325"/>
                    <a:pt x="137" y="318"/>
                  </a:cubicBezTo>
                  <a:cubicBezTo>
                    <a:pt x="156" y="303"/>
                    <a:pt x="175" y="288"/>
                    <a:pt x="194" y="274"/>
                  </a:cubicBezTo>
                  <a:cubicBezTo>
                    <a:pt x="197" y="272"/>
                    <a:pt x="195" y="268"/>
                    <a:pt x="193" y="268"/>
                  </a:cubicBezTo>
                  <a:cubicBezTo>
                    <a:pt x="175" y="266"/>
                    <a:pt x="158" y="264"/>
                    <a:pt x="141" y="261"/>
                  </a:cubicBezTo>
                  <a:cubicBezTo>
                    <a:pt x="144" y="250"/>
                    <a:pt x="145" y="238"/>
                    <a:pt x="147" y="227"/>
                  </a:cubicBezTo>
                  <a:cubicBezTo>
                    <a:pt x="149" y="212"/>
                    <a:pt x="151" y="198"/>
                    <a:pt x="153" y="184"/>
                  </a:cubicBezTo>
                  <a:cubicBezTo>
                    <a:pt x="157" y="155"/>
                    <a:pt x="164" y="126"/>
                    <a:pt x="165" y="96"/>
                  </a:cubicBezTo>
                  <a:cubicBezTo>
                    <a:pt x="193" y="104"/>
                    <a:pt x="223" y="106"/>
                    <a:pt x="252" y="110"/>
                  </a:cubicBezTo>
                  <a:cubicBezTo>
                    <a:pt x="266" y="112"/>
                    <a:pt x="281" y="114"/>
                    <a:pt x="295" y="116"/>
                  </a:cubicBezTo>
                  <a:cubicBezTo>
                    <a:pt x="308" y="118"/>
                    <a:pt x="322" y="122"/>
                    <a:pt x="335" y="121"/>
                  </a:cubicBezTo>
                  <a:cubicBezTo>
                    <a:pt x="335" y="121"/>
                    <a:pt x="335" y="121"/>
                    <a:pt x="335" y="121"/>
                  </a:cubicBezTo>
                  <a:cubicBezTo>
                    <a:pt x="336" y="121"/>
                    <a:pt x="336" y="121"/>
                    <a:pt x="337" y="120"/>
                  </a:cubicBezTo>
                  <a:cubicBezTo>
                    <a:pt x="341" y="107"/>
                    <a:pt x="343" y="94"/>
                    <a:pt x="345" y="81"/>
                  </a:cubicBezTo>
                  <a:cubicBezTo>
                    <a:pt x="347" y="67"/>
                    <a:pt x="349" y="53"/>
                    <a:pt x="351" y="39"/>
                  </a:cubicBezTo>
                  <a:close/>
                  <a:moveTo>
                    <a:pt x="340" y="77"/>
                  </a:moveTo>
                  <a:cubicBezTo>
                    <a:pt x="338" y="90"/>
                    <a:pt x="335" y="104"/>
                    <a:pt x="333" y="118"/>
                  </a:cubicBezTo>
                  <a:cubicBezTo>
                    <a:pt x="321" y="113"/>
                    <a:pt x="305" y="112"/>
                    <a:pt x="292" y="110"/>
                  </a:cubicBezTo>
                  <a:cubicBezTo>
                    <a:pt x="278" y="108"/>
                    <a:pt x="264" y="106"/>
                    <a:pt x="249" y="104"/>
                  </a:cubicBezTo>
                  <a:cubicBezTo>
                    <a:pt x="221" y="100"/>
                    <a:pt x="192" y="94"/>
                    <a:pt x="164" y="92"/>
                  </a:cubicBezTo>
                  <a:cubicBezTo>
                    <a:pt x="163" y="92"/>
                    <a:pt x="163" y="93"/>
                    <a:pt x="162" y="93"/>
                  </a:cubicBezTo>
                  <a:cubicBezTo>
                    <a:pt x="162" y="93"/>
                    <a:pt x="162" y="93"/>
                    <a:pt x="162" y="93"/>
                  </a:cubicBezTo>
                  <a:cubicBezTo>
                    <a:pt x="162" y="93"/>
                    <a:pt x="162" y="93"/>
                    <a:pt x="162" y="93"/>
                  </a:cubicBezTo>
                  <a:cubicBezTo>
                    <a:pt x="162" y="93"/>
                    <a:pt x="162" y="94"/>
                    <a:pt x="161" y="94"/>
                  </a:cubicBezTo>
                  <a:cubicBezTo>
                    <a:pt x="154" y="122"/>
                    <a:pt x="152" y="151"/>
                    <a:pt x="148" y="179"/>
                  </a:cubicBezTo>
                  <a:cubicBezTo>
                    <a:pt x="146" y="194"/>
                    <a:pt x="144" y="208"/>
                    <a:pt x="142" y="222"/>
                  </a:cubicBezTo>
                  <a:cubicBezTo>
                    <a:pt x="140" y="236"/>
                    <a:pt x="135" y="252"/>
                    <a:pt x="137" y="266"/>
                  </a:cubicBezTo>
                  <a:cubicBezTo>
                    <a:pt x="137" y="266"/>
                    <a:pt x="137" y="266"/>
                    <a:pt x="138" y="267"/>
                  </a:cubicBezTo>
                  <a:cubicBezTo>
                    <a:pt x="138" y="267"/>
                    <a:pt x="139" y="268"/>
                    <a:pt x="140" y="268"/>
                  </a:cubicBezTo>
                  <a:cubicBezTo>
                    <a:pt x="154" y="270"/>
                    <a:pt x="169" y="272"/>
                    <a:pt x="184" y="273"/>
                  </a:cubicBezTo>
                  <a:cubicBezTo>
                    <a:pt x="168" y="286"/>
                    <a:pt x="151" y="298"/>
                    <a:pt x="135" y="311"/>
                  </a:cubicBezTo>
                  <a:cubicBezTo>
                    <a:pt x="126" y="318"/>
                    <a:pt x="117" y="325"/>
                    <a:pt x="108" y="333"/>
                  </a:cubicBezTo>
                  <a:cubicBezTo>
                    <a:pt x="100" y="339"/>
                    <a:pt x="90" y="346"/>
                    <a:pt x="84" y="354"/>
                  </a:cubicBezTo>
                  <a:cubicBezTo>
                    <a:pt x="80" y="344"/>
                    <a:pt x="72" y="335"/>
                    <a:pt x="67" y="327"/>
                  </a:cubicBezTo>
                  <a:cubicBezTo>
                    <a:pt x="60" y="317"/>
                    <a:pt x="54" y="307"/>
                    <a:pt x="47" y="298"/>
                  </a:cubicBezTo>
                  <a:cubicBezTo>
                    <a:pt x="35" y="281"/>
                    <a:pt x="23" y="264"/>
                    <a:pt x="11" y="248"/>
                  </a:cubicBezTo>
                  <a:cubicBezTo>
                    <a:pt x="26" y="250"/>
                    <a:pt x="41" y="253"/>
                    <a:pt x="55" y="255"/>
                  </a:cubicBezTo>
                  <a:cubicBezTo>
                    <a:pt x="58" y="256"/>
                    <a:pt x="59" y="254"/>
                    <a:pt x="59" y="252"/>
                  </a:cubicBezTo>
                  <a:cubicBezTo>
                    <a:pt x="64" y="235"/>
                    <a:pt x="66" y="214"/>
                    <a:pt x="69" y="196"/>
                  </a:cubicBezTo>
                  <a:cubicBezTo>
                    <a:pt x="72" y="175"/>
                    <a:pt x="75" y="154"/>
                    <a:pt x="78" y="134"/>
                  </a:cubicBezTo>
                  <a:cubicBezTo>
                    <a:pt x="84" y="91"/>
                    <a:pt x="93" y="47"/>
                    <a:pt x="96" y="4"/>
                  </a:cubicBezTo>
                  <a:cubicBezTo>
                    <a:pt x="137" y="13"/>
                    <a:pt x="179" y="17"/>
                    <a:pt x="220" y="23"/>
                  </a:cubicBezTo>
                  <a:cubicBezTo>
                    <a:pt x="241" y="26"/>
                    <a:pt x="262" y="29"/>
                    <a:pt x="283" y="32"/>
                  </a:cubicBezTo>
                  <a:cubicBezTo>
                    <a:pt x="301" y="35"/>
                    <a:pt x="320" y="39"/>
                    <a:pt x="339" y="40"/>
                  </a:cubicBezTo>
                  <a:cubicBezTo>
                    <a:pt x="341" y="40"/>
                    <a:pt x="343" y="41"/>
                    <a:pt x="346" y="41"/>
                  </a:cubicBezTo>
                  <a:cubicBezTo>
                    <a:pt x="344" y="53"/>
                    <a:pt x="342" y="65"/>
                    <a:pt x="34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 name="Freeform 3636">
              <a:extLst>
                <a:ext uri="{FF2B5EF4-FFF2-40B4-BE49-F238E27FC236}">
                  <a16:creationId xmlns:a16="http://schemas.microsoft.com/office/drawing/2014/main" id="{29AD8484-B5BF-EFD3-C7DD-79F3C8FA87A0}"/>
                </a:ext>
              </a:extLst>
            </p:cNvPr>
            <p:cNvSpPr>
              <a:spLocks/>
            </p:cNvSpPr>
            <p:nvPr/>
          </p:nvSpPr>
          <p:spPr bwMode="auto">
            <a:xfrm>
              <a:off x="3981" y="3060"/>
              <a:ext cx="145" cy="103"/>
            </a:xfrm>
            <a:custGeom>
              <a:avLst/>
              <a:gdLst>
                <a:gd name="T0" fmla="*/ 55 w 118"/>
                <a:gd name="T1" fmla="*/ 47 h 84"/>
                <a:gd name="T2" fmla="*/ 116 w 118"/>
                <a:gd name="T3" fmla="*/ 15 h 84"/>
                <a:gd name="T4" fmla="*/ 117 w 118"/>
                <a:gd name="T5" fmla="*/ 11 h 84"/>
                <a:gd name="T6" fmla="*/ 77 w 118"/>
                <a:gd name="T7" fmla="*/ 32 h 84"/>
                <a:gd name="T8" fmla="*/ 118 w 118"/>
                <a:gd name="T9" fmla="*/ 5 h 84"/>
                <a:gd name="T10" fmla="*/ 118 w 118"/>
                <a:gd name="T11" fmla="*/ 0 h 84"/>
                <a:gd name="T12" fmla="*/ 53 w 118"/>
                <a:gd name="T13" fmla="*/ 44 h 84"/>
                <a:gd name="T14" fmla="*/ 32 w 118"/>
                <a:gd name="T15" fmla="*/ 56 h 84"/>
                <a:gd name="T16" fmla="*/ 28 w 118"/>
                <a:gd name="T17" fmla="*/ 58 h 84"/>
                <a:gd name="T18" fmla="*/ 28 w 118"/>
                <a:gd name="T19" fmla="*/ 58 h 84"/>
                <a:gd name="T20" fmla="*/ 0 w 118"/>
                <a:gd name="T21" fmla="*/ 73 h 84"/>
                <a:gd name="T22" fmla="*/ 2 w 118"/>
                <a:gd name="T23" fmla="*/ 76 h 84"/>
                <a:gd name="T24" fmla="*/ 35 w 118"/>
                <a:gd name="T25" fmla="*/ 58 h 84"/>
                <a:gd name="T26" fmla="*/ 6 w 118"/>
                <a:gd name="T27" fmla="*/ 81 h 84"/>
                <a:gd name="T28" fmla="*/ 8 w 118"/>
                <a:gd name="T29" fmla="*/ 84 h 84"/>
                <a:gd name="T30" fmla="*/ 55 w 118"/>
                <a:gd name="T31" fmla="*/ 4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84">
                  <a:moveTo>
                    <a:pt x="55" y="47"/>
                  </a:moveTo>
                  <a:cubicBezTo>
                    <a:pt x="75" y="36"/>
                    <a:pt x="96" y="25"/>
                    <a:pt x="116" y="15"/>
                  </a:cubicBezTo>
                  <a:cubicBezTo>
                    <a:pt x="116" y="13"/>
                    <a:pt x="117" y="12"/>
                    <a:pt x="117" y="11"/>
                  </a:cubicBezTo>
                  <a:cubicBezTo>
                    <a:pt x="103" y="18"/>
                    <a:pt x="90" y="25"/>
                    <a:pt x="77" y="32"/>
                  </a:cubicBezTo>
                  <a:cubicBezTo>
                    <a:pt x="90" y="22"/>
                    <a:pt x="104" y="13"/>
                    <a:pt x="118" y="5"/>
                  </a:cubicBezTo>
                  <a:cubicBezTo>
                    <a:pt x="118" y="3"/>
                    <a:pt x="118" y="2"/>
                    <a:pt x="118" y="0"/>
                  </a:cubicBezTo>
                  <a:cubicBezTo>
                    <a:pt x="96" y="14"/>
                    <a:pt x="74" y="29"/>
                    <a:pt x="53" y="44"/>
                  </a:cubicBezTo>
                  <a:cubicBezTo>
                    <a:pt x="46" y="48"/>
                    <a:pt x="39" y="52"/>
                    <a:pt x="32" y="56"/>
                  </a:cubicBezTo>
                  <a:cubicBezTo>
                    <a:pt x="32" y="57"/>
                    <a:pt x="30" y="59"/>
                    <a:pt x="28" y="58"/>
                  </a:cubicBezTo>
                  <a:cubicBezTo>
                    <a:pt x="28" y="58"/>
                    <a:pt x="28" y="58"/>
                    <a:pt x="28" y="58"/>
                  </a:cubicBezTo>
                  <a:cubicBezTo>
                    <a:pt x="19" y="63"/>
                    <a:pt x="9" y="68"/>
                    <a:pt x="0" y="73"/>
                  </a:cubicBezTo>
                  <a:cubicBezTo>
                    <a:pt x="1" y="74"/>
                    <a:pt x="2" y="75"/>
                    <a:pt x="2" y="76"/>
                  </a:cubicBezTo>
                  <a:cubicBezTo>
                    <a:pt x="13" y="70"/>
                    <a:pt x="24" y="64"/>
                    <a:pt x="35" y="58"/>
                  </a:cubicBezTo>
                  <a:cubicBezTo>
                    <a:pt x="25" y="65"/>
                    <a:pt x="15" y="73"/>
                    <a:pt x="6" y="81"/>
                  </a:cubicBezTo>
                  <a:cubicBezTo>
                    <a:pt x="7" y="82"/>
                    <a:pt x="7" y="83"/>
                    <a:pt x="8" y="84"/>
                  </a:cubicBezTo>
                  <a:cubicBezTo>
                    <a:pt x="23" y="71"/>
                    <a:pt x="39" y="59"/>
                    <a:pt x="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7" name="Freeform 3637">
              <a:extLst>
                <a:ext uri="{FF2B5EF4-FFF2-40B4-BE49-F238E27FC236}">
                  <a16:creationId xmlns:a16="http://schemas.microsoft.com/office/drawing/2014/main" id="{C747D266-7ED9-B04E-3B67-27F2A1B337BB}"/>
                </a:ext>
              </a:extLst>
            </p:cNvPr>
            <p:cNvSpPr>
              <a:spLocks/>
            </p:cNvSpPr>
            <p:nvPr/>
          </p:nvSpPr>
          <p:spPr bwMode="auto">
            <a:xfrm>
              <a:off x="4036" y="2937"/>
              <a:ext cx="110" cy="97"/>
            </a:xfrm>
            <a:custGeom>
              <a:avLst/>
              <a:gdLst>
                <a:gd name="T0" fmla="*/ 89 w 89"/>
                <a:gd name="T1" fmla="*/ 0 h 80"/>
                <a:gd name="T2" fmla="*/ 36 w 89"/>
                <a:gd name="T3" fmla="*/ 33 h 80"/>
                <a:gd name="T4" fmla="*/ 4 w 89"/>
                <a:gd name="T5" fmla="*/ 48 h 80"/>
                <a:gd name="T6" fmla="*/ 4 w 89"/>
                <a:gd name="T7" fmla="*/ 52 h 80"/>
                <a:gd name="T8" fmla="*/ 12 w 89"/>
                <a:gd name="T9" fmla="*/ 48 h 80"/>
                <a:gd name="T10" fmla="*/ 4 w 89"/>
                <a:gd name="T11" fmla="*/ 53 h 80"/>
                <a:gd name="T12" fmla="*/ 3 w 89"/>
                <a:gd name="T13" fmla="*/ 60 h 80"/>
                <a:gd name="T14" fmla="*/ 68 w 89"/>
                <a:gd name="T15" fmla="*/ 25 h 80"/>
                <a:gd name="T16" fmla="*/ 22 w 89"/>
                <a:gd name="T17" fmla="*/ 52 h 80"/>
                <a:gd name="T18" fmla="*/ 2 w 89"/>
                <a:gd name="T19" fmla="*/ 62 h 80"/>
                <a:gd name="T20" fmla="*/ 1 w 89"/>
                <a:gd name="T21" fmla="*/ 69 h 80"/>
                <a:gd name="T22" fmla="*/ 21 w 89"/>
                <a:gd name="T23" fmla="*/ 56 h 80"/>
                <a:gd name="T24" fmla="*/ 71 w 89"/>
                <a:gd name="T25" fmla="*/ 31 h 80"/>
                <a:gd name="T26" fmla="*/ 0 w 89"/>
                <a:gd name="T27" fmla="*/ 76 h 80"/>
                <a:gd name="T28" fmla="*/ 0 w 89"/>
                <a:gd name="T29" fmla="*/ 80 h 80"/>
                <a:gd name="T30" fmla="*/ 83 w 89"/>
                <a:gd name="T31" fmla="*/ 28 h 80"/>
                <a:gd name="T32" fmla="*/ 85 w 89"/>
                <a:gd name="T33" fmla="*/ 21 h 80"/>
                <a:gd name="T34" fmla="*/ 53 w 89"/>
                <a:gd name="T35" fmla="*/ 36 h 80"/>
                <a:gd name="T36" fmla="*/ 85 w 89"/>
                <a:gd name="T37" fmla="*/ 18 h 80"/>
                <a:gd name="T38" fmla="*/ 86 w 89"/>
                <a:gd name="T39" fmla="*/ 12 h 80"/>
                <a:gd name="T40" fmla="*/ 8 w 89"/>
                <a:gd name="T41" fmla="*/ 54 h 80"/>
                <a:gd name="T42" fmla="*/ 35 w 89"/>
                <a:gd name="T43" fmla="*/ 37 h 80"/>
                <a:gd name="T44" fmla="*/ 86 w 89"/>
                <a:gd name="T45" fmla="*/ 12 h 80"/>
                <a:gd name="T46" fmla="*/ 87 w 89"/>
                <a:gd name="T47" fmla="*/ 8 h 80"/>
                <a:gd name="T48" fmla="*/ 61 w 89"/>
                <a:gd name="T49" fmla="*/ 20 h 80"/>
                <a:gd name="T50" fmla="*/ 88 w 89"/>
                <a:gd name="T51" fmla="*/ 4 h 80"/>
                <a:gd name="T52" fmla="*/ 89 w 89"/>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0">
                  <a:moveTo>
                    <a:pt x="89" y="0"/>
                  </a:moveTo>
                  <a:cubicBezTo>
                    <a:pt x="71" y="11"/>
                    <a:pt x="53" y="22"/>
                    <a:pt x="36" y="33"/>
                  </a:cubicBezTo>
                  <a:cubicBezTo>
                    <a:pt x="25" y="38"/>
                    <a:pt x="15" y="43"/>
                    <a:pt x="4" y="48"/>
                  </a:cubicBezTo>
                  <a:cubicBezTo>
                    <a:pt x="4" y="49"/>
                    <a:pt x="4" y="50"/>
                    <a:pt x="4" y="52"/>
                  </a:cubicBezTo>
                  <a:cubicBezTo>
                    <a:pt x="7" y="50"/>
                    <a:pt x="9" y="49"/>
                    <a:pt x="12" y="48"/>
                  </a:cubicBezTo>
                  <a:cubicBezTo>
                    <a:pt x="9" y="49"/>
                    <a:pt x="6" y="51"/>
                    <a:pt x="4" y="53"/>
                  </a:cubicBezTo>
                  <a:cubicBezTo>
                    <a:pt x="3" y="55"/>
                    <a:pt x="3" y="58"/>
                    <a:pt x="3" y="60"/>
                  </a:cubicBezTo>
                  <a:cubicBezTo>
                    <a:pt x="24" y="48"/>
                    <a:pt x="46" y="36"/>
                    <a:pt x="68" y="25"/>
                  </a:cubicBezTo>
                  <a:cubicBezTo>
                    <a:pt x="52" y="33"/>
                    <a:pt x="37" y="42"/>
                    <a:pt x="22" y="52"/>
                  </a:cubicBezTo>
                  <a:cubicBezTo>
                    <a:pt x="16" y="55"/>
                    <a:pt x="9" y="58"/>
                    <a:pt x="2" y="62"/>
                  </a:cubicBezTo>
                  <a:cubicBezTo>
                    <a:pt x="2" y="64"/>
                    <a:pt x="2" y="66"/>
                    <a:pt x="1" y="69"/>
                  </a:cubicBezTo>
                  <a:cubicBezTo>
                    <a:pt x="8" y="64"/>
                    <a:pt x="15" y="60"/>
                    <a:pt x="21" y="56"/>
                  </a:cubicBezTo>
                  <a:cubicBezTo>
                    <a:pt x="38" y="48"/>
                    <a:pt x="55" y="39"/>
                    <a:pt x="71" y="31"/>
                  </a:cubicBezTo>
                  <a:cubicBezTo>
                    <a:pt x="47" y="45"/>
                    <a:pt x="23" y="60"/>
                    <a:pt x="0" y="76"/>
                  </a:cubicBezTo>
                  <a:cubicBezTo>
                    <a:pt x="0" y="77"/>
                    <a:pt x="0" y="78"/>
                    <a:pt x="0" y="80"/>
                  </a:cubicBezTo>
                  <a:cubicBezTo>
                    <a:pt x="27" y="61"/>
                    <a:pt x="55" y="44"/>
                    <a:pt x="83" y="28"/>
                  </a:cubicBezTo>
                  <a:cubicBezTo>
                    <a:pt x="84" y="25"/>
                    <a:pt x="84" y="23"/>
                    <a:pt x="85" y="21"/>
                  </a:cubicBezTo>
                  <a:cubicBezTo>
                    <a:pt x="74" y="26"/>
                    <a:pt x="64" y="31"/>
                    <a:pt x="53" y="36"/>
                  </a:cubicBezTo>
                  <a:cubicBezTo>
                    <a:pt x="64" y="30"/>
                    <a:pt x="74" y="24"/>
                    <a:pt x="85" y="18"/>
                  </a:cubicBezTo>
                  <a:cubicBezTo>
                    <a:pt x="86" y="16"/>
                    <a:pt x="86" y="14"/>
                    <a:pt x="86" y="12"/>
                  </a:cubicBezTo>
                  <a:cubicBezTo>
                    <a:pt x="60" y="25"/>
                    <a:pt x="34" y="39"/>
                    <a:pt x="8" y="54"/>
                  </a:cubicBezTo>
                  <a:cubicBezTo>
                    <a:pt x="17" y="48"/>
                    <a:pt x="26" y="42"/>
                    <a:pt x="35" y="37"/>
                  </a:cubicBezTo>
                  <a:cubicBezTo>
                    <a:pt x="52" y="28"/>
                    <a:pt x="69" y="20"/>
                    <a:pt x="86" y="12"/>
                  </a:cubicBezTo>
                  <a:cubicBezTo>
                    <a:pt x="87" y="10"/>
                    <a:pt x="87" y="9"/>
                    <a:pt x="87" y="8"/>
                  </a:cubicBezTo>
                  <a:cubicBezTo>
                    <a:pt x="78" y="12"/>
                    <a:pt x="70" y="16"/>
                    <a:pt x="61" y="20"/>
                  </a:cubicBezTo>
                  <a:cubicBezTo>
                    <a:pt x="70" y="15"/>
                    <a:pt x="79" y="9"/>
                    <a:pt x="88" y="4"/>
                  </a:cubicBezTo>
                  <a:cubicBezTo>
                    <a:pt x="88" y="3"/>
                    <a:pt x="89" y="1"/>
                    <a:pt x="8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 name="Freeform 3638">
              <a:extLst>
                <a:ext uri="{FF2B5EF4-FFF2-40B4-BE49-F238E27FC236}">
                  <a16:creationId xmlns:a16="http://schemas.microsoft.com/office/drawing/2014/main" id="{4BCEF224-FD9D-ADD2-A728-53A1E3EE09A4}"/>
                </a:ext>
              </a:extLst>
            </p:cNvPr>
            <p:cNvSpPr>
              <a:spLocks/>
            </p:cNvSpPr>
            <p:nvPr/>
          </p:nvSpPr>
          <p:spPr bwMode="auto">
            <a:xfrm>
              <a:off x="4327" y="2943"/>
              <a:ext cx="34" cy="14"/>
            </a:xfrm>
            <a:custGeom>
              <a:avLst/>
              <a:gdLst>
                <a:gd name="T0" fmla="*/ 0 w 27"/>
                <a:gd name="T1" fmla="*/ 11 h 12"/>
                <a:gd name="T2" fmla="*/ 5 w 27"/>
                <a:gd name="T3" fmla="*/ 12 h 12"/>
                <a:gd name="T4" fmla="*/ 26 w 27"/>
                <a:gd name="T5" fmla="*/ 3 h 12"/>
                <a:gd name="T6" fmla="*/ 27 w 27"/>
                <a:gd name="T7" fmla="*/ 0 h 12"/>
                <a:gd name="T8" fmla="*/ 0 w 27"/>
                <a:gd name="T9" fmla="*/ 11 h 12"/>
              </a:gdLst>
              <a:ahLst/>
              <a:cxnLst>
                <a:cxn ang="0">
                  <a:pos x="T0" y="T1"/>
                </a:cxn>
                <a:cxn ang="0">
                  <a:pos x="T2" y="T3"/>
                </a:cxn>
                <a:cxn ang="0">
                  <a:pos x="T4" y="T5"/>
                </a:cxn>
                <a:cxn ang="0">
                  <a:pos x="T6" y="T7"/>
                </a:cxn>
                <a:cxn ang="0">
                  <a:pos x="T8" y="T9"/>
                </a:cxn>
              </a:cxnLst>
              <a:rect l="0" t="0" r="r" b="b"/>
              <a:pathLst>
                <a:path w="27" h="12">
                  <a:moveTo>
                    <a:pt x="0" y="11"/>
                  </a:moveTo>
                  <a:cubicBezTo>
                    <a:pt x="1" y="12"/>
                    <a:pt x="3" y="12"/>
                    <a:pt x="5" y="12"/>
                  </a:cubicBezTo>
                  <a:cubicBezTo>
                    <a:pt x="12" y="9"/>
                    <a:pt x="19" y="6"/>
                    <a:pt x="26" y="3"/>
                  </a:cubicBezTo>
                  <a:cubicBezTo>
                    <a:pt x="26" y="2"/>
                    <a:pt x="27" y="1"/>
                    <a:pt x="27" y="0"/>
                  </a:cubicBezTo>
                  <a:cubicBezTo>
                    <a:pt x="18" y="4"/>
                    <a:pt x="9" y="8"/>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9" name="Freeform 3639">
              <a:extLst>
                <a:ext uri="{FF2B5EF4-FFF2-40B4-BE49-F238E27FC236}">
                  <a16:creationId xmlns:a16="http://schemas.microsoft.com/office/drawing/2014/main" id="{43EAED32-D481-BA05-007B-872E80D51D82}"/>
                </a:ext>
              </a:extLst>
            </p:cNvPr>
            <p:cNvSpPr>
              <a:spLocks/>
            </p:cNvSpPr>
            <p:nvPr/>
          </p:nvSpPr>
          <p:spPr bwMode="auto">
            <a:xfrm>
              <a:off x="4348" y="2954"/>
              <a:ext cx="10" cy="9"/>
            </a:xfrm>
            <a:custGeom>
              <a:avLst/>
              <a:gdLst>
                <a:gd name="T0" fmla="*/ 7 w 8"/>
                <a:gd name="T1" fmla="*/ 8 h 8"/>
                <a:gd name="T2" fmla="*/ 8 w 8"/>
                <a:gd name="T3" fmla="*/ 0 h 8"/>
                <a:gd name="T4" fmla="*/ 0 w 8"/>
                <a:gd name="T5" fmla="*/ 5 h 8"/>
                <a:gd name="T6" fmla="*/ 7 w 8"/>
                <a:gd name="T7" fmla="*/ 8 h 8"/>
              </a:gdLst>
              <a:ahLst/>
              <a:cxnLst>
                <a:cxn ang="0">
                  <a:pos x="T0" y="T1"/>
                </a:cxn>
                <a:cxn ang="0">
                  <a:pos x="T2" y="T3"/>
                </a:cxn>
                <a:cxn ang="0">
                  <a:pos x="T4" y="T5"/>
                </a:cxn>
                <a:cxn ang="0">
                  <a:pos x="T6" y="T7"/>
                </a:cxn>
              </a:cxnLst>
              <a:rect l="0" t="0" r="r" b="b"/>
              <a:pathLst>
                <a:path w="8" h="8">
                  <a:moveTo>
                    <a:pt x="7" y="8"/>
                  </a:moveTo>
                  <a:cubicBezTo>
                    <a:pt x="8" y="5"/>
                    <a:pt x="8" y="2"/>
                    <a:pt x="8" y="0"/>
                  </a:cubicBezTo>
                  <a:cubicBezTo>
                    <a:pt x="6" y="2"/>
                    <a:pt x="3" y="3"/>
                    <a:pt x="0" y="5"/>
                  </a:cubicBezTo>
                  <a:cubicBezTo>
                    <a:pt x="2" y="6"/>
                    <a:pt x="5"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0" name="Freeform 3640">
              <a:extLst>
                <a:ext uri="{FF2B5EF4-FFF2-40B4-BE49-F238E27FC236}">
                  <a16:creationId xmlns:a16="http://schemas.microsoft.com/office/drawing/2014/main" id="{7921676D-B78D-031B-9C1A-6A887F13B4F9}"/>
                </a:ext>
              </a:extLst>
            </p:cNvPr>
            <p:cNvSpPr>
              <a:spLocks/>
            </p:cNvSpPr>
            <p:nvPr/>
          </p:nvSpPr>
          <p:spPr bwMode="auto">
            <a:xfrm>
              <a:off x="4310" y="2923"/>
              <a:ext cx="54" cy="33"/>
            </a:xfrm>
            <a:custGeom>
              <a:avLst/>
              <a:gdLst>
                <a:gd name="T0" fmla="*/ 8 w 44"/>
                <a:gd name="T1" fmla="*/ 27 h 27"/>
                <a:gd name="T2" fmla="*/ 42 w 44"/>
                <a:gd name="T3" fmla="*/ 9 h 27"/>
                <a:gd name="T4" fmla="*/ 43 w 44"/>
                <a:gd name="T5" fmla="*/ 5 h 27"/>
                <a:gd name="T6" fmla="*/ 39 w 44"/>
                <a:gd name="T7" fmla="*/ 7 h 27"/>
                <a:gd name="T8" fmla="*/ 43 w 44"/>
                <a:gd name="T9" fmla="*/ 4 h 27"/>
                <a:gd name="T10" fmla="*/ 44 w 44"/>
                <a:gd name="T11" fmla="*/ 0 h 27"/>
                <a:gd name="T12" fmla="*/ 0 w 44"/>
                <a:gd name="T13" fmla="*/ 26 h 27"/>
                <a:gd name="T14" fmla="*/ 8 w 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7">
                  <a:moveTo>
                    <a:pt x="8" y="27"/>
                  </a:moveTo>
                  <a:cubicBezTo>
                    <a:pt x="19" y="21"/>
                    <a:pt x="31" y="15"/>
                    <a:pt x="42" y="9"/>
                  </a:cubicBezTo>
                  <a:cubicBezTo>
                    <a:pt x="43" y="7"/>
                    <a:pt x="43" y="6"/>
                    <a:pt x="43" y="5"/>
                  </a:cubicBezTo>
                  <a:cubicBezTo>
                    <a:pt x="42" y="5"/>
                    <a:pt x="40" y="6"/>
                    <a:pt x="39" y="7"/>
                  </a:cubicBezTo>
                  <a:cubicBezTo>
                    <a:pt x="40" y="6"/>
                    <a:pt x="42" y="5"/>
                    <a:pt x="43" y="4"/>
                  </a:cubicBezTo>
                  <a:cubicBezTo>
                    <a:pt x="43" y="3"/>
                    <a:pt x="44" y="2"/>
                    <a:pt x="44" y="0"/>
                  </a:cubicBezTo>
                  <a:cubicBezTo>
                    <a:pt x="29" y="9"/>
                    <a:pt x="15" y="17"/>
                    <a:pt x="0" y="26"/>
                  </a:cubicBezTo>
                  <a:cubicBezTo>
                    <a:pt x="3" y="26"/>
                    <a:pt x="5" y="2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1" name="Freeform 3641">
              <a:extLst>
                <a:ext uri="{FF2B5EF4-FFF2-40B4-BE49-F238E27FC236}">
                  <a16:creationId xmlns:a16="http://schemas.microsoft.com/office/drawing/2014/main" id="{FC8D55E9-4B53-453B-1A9E-7C78B0CF23E1}"/>
                </a:ext>
              </a:extLst>
            </p:cNvPr>
            <p:cNvSpPr>
              <a:spLocks/>
            </p:cNvSpPr>
            <p:nvPr/>
          </p:nvSpPr>
          <p:spPr bwMode="auto">
            <a:xfrm>
              <a:off x="4029" y="3001"/>
              <a:ext cx="106" cy="77"/>
            </a:xfrm>
            <a:custGeom>
              <a:avLst/>
              <a:gdLst>
                <a:gd name="T0" fmla="*/ 83 w 86"/>
                <a:gd name="T1" fmla="*/ 22 h 63"/>
                <a:gd name="T2" fmla="*/ 83 w 86"/>
                <a:gd name="T3" fmla="*/ 18 h 63"/>
                <a:gd name="T4" fmla="*/ 30 w 86"/>
                <a:gd name="T5" fmla="*/ 44 h 63"/>
                <a:gd name="T6" fmla="*/ 85 w 86"/>
                <a:gd name="T7" fmla="*/ 10 h 63"/>
                <a:gd name="T8" fmla="*/ 85 w 86"/>
                <a:gd name="T9" fmla="*/ 5 h 63"/>
                <a:gd name="T10" fmla="*/ 79 w 86"/>
                <a:gd name="T11" fmla="*/ 8 h 63"/>
                <a:gd name="T12" fmla="*/ 85 w 86"/>
                <a:gd name="T13" fmla="*/ 4 h 63"/>
                <a:gd name="T14" fmla="*/ 86 w 86"/>
                <a:gd name="T15" fmla="*/ 0 h 63"/>
                <a:gd name="T16" fmla="*/ 65 w 86"/>
                <a:gd name="T17" fmla="*/ 15 h 63"/>
                <a:gd name="T18" fmla="*/ 66 w 86"/>
                <a:gd name="T19" fmla="*/ 18 h 63"/>
                <a:gd name="T20" fmla="*/ 7 w 86"/>
                <a:gd name="T21" fmla="*/ 55 h 63"/>
                <a:gd name="T22" fmla="*/ 1 w 86"/>
                <a:gd name="T23" fmla="*/ 58 h 63"/>
                <a:gd name="T24" fmla="*/ 0 w 86"/>
                <a:gd name="T25" fmla="*/ 63 h 63"/>
                <a:gd name="T26" fmla="*/ 10 w 86"/>
                <a:gd name="T27" fmla="*/ 57 h 63"/>
                <a:gd name="T28" fmla="*/ 83 w 86"/>
                <a:gd name="T2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63">
                  <a:moveTo>
                    <a:pt x="83" y="22"/>
                  </a:moveTo>
                  <a:cubicBezTo>
                    <a:pt x="83" y="21"/>
                    <a:pt x="83" y="20"/>
                    <a:pt x="83" y="18"/>
                  </a:cubicBezTo>
                  <a:cubicBezTo>
                    <a:pt x="66" y="27"/>
                    <a:pt x="48" y="36"/>
                    <a:pt x="30" y="44"/>
                  </a:cubicBezTo>
                  <a:cubicBezTo>
                    <a:pt x="48" y="33"/>
                    <a:pt x="66" y="21"/>
                    <a:pt x="85" y="10"/>
                  </a:cubicBezTo>
                  <a:cubicBezTo>
                    <a:pt x="85" y="9"/>
                    <a:pt x="85" y="7"/>
                    <a:pt x="85" y="5"/>
                  </a:cubicBezTo>
                  <a:cubicBezTo>
                    <a:pt x="83" y="6"/>
                    <a:pt x="81" y="7"/>
                    <a:pt x="79" y="8"/>
                  </a:cubicBezTo>
                  <a:cubicBezTo>
                    <a:pt x="81" y="7"/>
                    <a:pt x="83" y="5"/>
                    <a:pt x="85" y="4"/>
                  </a:cubicBezTo>
                  <a:cubicBezTo>
                    <a:pt x="86" y="2"/>
                    <a:pt x="86" y="1"/>
                    <a:pt x="86" y="0"/>
                  </a:cubicBezTo>
                  <a:cubicBezTo>
                    <a:pt x="79" y="5"/>
                    <a:pt x="72" y="10"/>
                    <a:pt x="65" y="15"/>
                  </a:cubicBezTo>
                  <a:cubicBezTo>
                    <a:pt x="65" y="16"/>
                    <a:pt x="65" y="17"/>
                    <a:pt x="66" y="18"/>
                  </a:cubicBezTo>
                  <a:cubicBezTo>
                    <a:pt x="46" y="30"/>
                    <a:pt x="27" y="42"/>
                    <a:pt x="7" y="55"/>
                  </a:cubicBezTo>
                  <a:cubicBezTo>
                    <a:pt x="5" y="56"/>
                    <a:pt x="3" y="57"/>
                    <a:pt x="1" y="58"/>
                  </a:cubicBezTo>
                  <a:cubicBezTo>
                    <a:pt x="1" y="60"/>
                    <a:pt x="1" y="62"/>
                    <a:pt x="0" y="63"/>
                  </a:cubicBezTo>
                  <a:cubicBezTo>
                    <a:pt x="4" y="61"/>
                    <a:pt x="7" y="59"/>
                    <a:pt x="10" y="57"/>
                  </a:cubicBezTo>
                  <a:cubicBezTo>
                    <a:pt x="34" y="46"/>
                    <a:pt x="59" y="34"/>
                    <a:pt x="8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2" name="Freeform 3642">
              <a:extLst>
                <a:ext uri="{FF2B5EF4-FFF2-40B4-BE49-F238E27FC236}">
                  <a16:creationId xmlns:a16="http://schemas.microsoft.com/office/drawing/2014/main" id="{1B810EE3-09C5-AAC9-6342-EBBA22532395}"/>
                </a:ext>
              </a:extLst>
            </p:cNvPr>
            <p:cNvSpPr>
              <a:spLocks/>
            </p:cNvSpPr>
            <p:nvPr/>
          </p:nvSpPr>
          <p:spPr bwMode="auto">
            <a:xfrm>
              <a:off x="4286" y="2912"/>
              <a:ext cx="81" cy="42"/>
            </a:xfrm>
            <a:custGeom>
              <a:avLst/>
              <a:gdLst>
                <a:gd name="T0" fmla="*/ 13 w 66"/>
                <a:gd name="T1" fmla="*/ 34 h 34"/>
                <a:gd name="T2" fmla="*/ 64 w 66"/>
                <a:gd name="T3" fmla="*/ 9 h 34"/>
                <a:gd name="T4" fmla="*/ 65 w 66"/>
                <a:gd name="T5" fmla="*/ 6 h 34"/>
                <a:gd name="T6" fmla="*/ 17 w 66"/>
                <a:gd name="T7" fmla="*/ 29 h 34"/>
                <a:gd name="T8" fmla="*/ 65 w 66"/>
                <a:gd name="T9" fmla="*/ 5 h 34"/>
                <a:gd name="T10" fmla="*/ 65 w 66"/>
                <a:gd name="T11" fmla="*/ 1 h 34"/>
                <a:gd name="T12" fmla="*/ 66 w 66"/>
                <a:gd name="T13" fmla="*/ 0 h 34"/>
                <a:gd name="T14" fmla="*/ 0 w 66"/>
                <a:gd name="T15" fmla="*/ 32 h 34"/>
                <a:gd name="T16" fmla="*/ 13 w 6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4">
                  <a:moveTo>
                    <a:pt x="13" y="34"/>
                  </a:moveTo>
                  <a:cubicBezTo>
                    <a:pt x="30" y="26"/>
                    <a:pt x="47" y="17"/>
                    <a:pt x="64" y="9"/>
                  </a:cubicBezTo>
                  <a:cubicBezTo>
                    <a:pt x="64" y="8"/>
                    <a:pt x="64" y="7"/>
                    <a:pt x="65" y="6"/>
                  </a:cubicBezTo>
                  <a:cubicBezTo>
                    <a:pt x="49" y="13"/>
                    <a:pt x="33" y="21"/>
                    <a:pt x="17" y="29"/>
                  </a:cubicBezTo>
                  <a:cubicBezTo>
                    <a:pt x="33" y="21"/>
                    <a:pt x="49" y="13"/>
                    <a:pt x="65" y="5"/>
                  </a:cubicBezTo>
                  <a:cubicBezTo>
                    <a:pt x="65" y="3"/>
                    <a:pt x="65" y="2"/>
                    <a:pt x="65" y="1"/>
                  </a:cubicBezTo>
                  <a:cubicBezTo>
                    <a:pt x="66" y="1"/>
                    <a:pt x="66" y="0"/>
                    <a:pt x="66" y="0"/>
                  </a:cubicBezTo>
                  <a:cubicBezTo>
                    <a:pt x="44" y="11"/>
                    <a:pt x="22" y="21"/>
                    <a:pt x="0" y="32"/>
                  </a:cubicBezTo>
                  <a:cubicBezTo>
                    <a:pt x="4" y="32"/>
                    <a:pt x="8" y="33"/>
                    <a:pt x="1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3" name="Freeform 3643">
              <a:extLst>
                <a:ext uri="{FF2B5EF4-FFF2-40B4-BE49-F238E27FC236}">
                  <a16:creationId xmlns:a16="http://schemas.microsoft.com/office/drawing/2014/main" id="{66121099-D380-05FE-F9EE-BAF3F0362A54}"/>
                </a:ext>
              </a:extLst>
            </p:cNvPr>
            <p:cNvSpPr>
              <a:spLocks/>
            </p:cNvSpPr>
            <p:nvPr/>
          </p:nvSpPr>
          <p:spPr bwMode="auto">
            <a:xfrm>
              <a:off x="4034" y="2992"/>
              <a:ext cx="102" cy="59"/>
            </a:xfrm>
            <a:custGeom>
              <a:avLst/>
              <a:gdLst>
                <a:gd name="T0" fmla="*/ 83 w 83"/>
                <a:gd name="T1" fmla="*/ 0 h 49"/>
                <a:gd name="T2" fmla="*/ 0 w 83"/>
                <a:gd name="T3" fmla="*/ 45 h 49"/>
                <a:gd name="T4" fmla="*/ 0 w 83"/>
                <a:gd name="T5" fmla="*/ 49 h 49"/>
                <a:gd name="T6" fmla="*/ 82 w 83"/>
                <a:gd name="T7" fmla="*/ 4 h 49"/>
                <a:gd name="T8" fmla="*/ 83 w 83"/>
                <a:gd name="T9" fmla="*/ 0 h 49"/>
              </a:gdLst>
              <a:ahLst/>
              <a:cxnLst>
                <a:cxn ang="0">
                  <a:pos x="T0" y="T1"/>
                </a:cxn>
                <a:cxn ang="0">
                  <a:pos x="T2" y="T3"/>
                </a:cxn>
                <a:cxn ang="0">
                  <a:pos x="T4" y="T5"/>
                </a:cxn>
                <a:cxn ang="0">
                  <a:pos x="T6" y="T7"/>
                </a:cxn>
                <a:cxn ang="0">
                  <a:pos x="T8" y="T9"/>
                </a:cxn>
              </a:cxnLst>
              <a:rect l="0" t="0" r="r" b="b"/>
              <a:pathLst>
                <a:path w="83" h="49">
                  <a:moveTo>
                    <a:pt x="83" y="0"/>
                  </a:moveTo>
                  <a:cubicBezTo>
                    <a:pt x="55" y="15"/>
                    <a:pt x="28" y="30"/>
                    <a:pt x="0" y="45"/>
                  </a:cubicBezTo>
                  <a:cubicBezTo>
                    <a:pt x="0" y="46"/>
                    <a:pt x="0" y="47"/>
                    <a:pt x="0" y="49"/>
                  </a:cubicBezTo>
                  <a:cubicBezTo>
                    <a:pt x="27" y="34"/>
                    <a:pt x="55" y="19"/>
                    <a:pt x="82" y="4"/>
                  </a:cubicBezTo>
                  <a:cubicBezTo>
                    <a:pt x="83" y="3"/>
                    <a:pt x="83" y="2"/>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4" name="Freeform 3644">
              <a:extLst>
                <a:ext uri="{FF2B5EF4-FFF2-40B4-BE49-F238E27FC236}">
                  <a16:creationId xmlns:a16="http://schemas.microsoft.com/office/drawing/2014/main" id="{78DC1CE1-116C-A604-C717-26AA71540F44}"/>
                </a:ext>
              </a:extLst>
            </p:cNvPr>
            <p:cNvSpPr>
              <a:spLocks/>
            </p:cNvSpPr>
            <p:nvPr/>
          </p:nvSpPr>
          <p:spPr bwMode="auto">
            <a:xfrm>
              <a:off x="4052" y="2842"/>
              <a:ext cx="145" cy="87"/>
            </a:xfrm>
            <a:custGeom>
              <a:avLst/>
              <a:gdLst>
                <a:gd name="T0" fmla="*/ 2 w 118"/>
                <a:gd name="T1" fmla="*/ 59 h 71"/>
                <a:gd name="T2" fmla="*/ 12 w 118"/>
                <a:gd name="T3" fmla="*/ 53 h 71"/>
                <a:gd name="T4" fmla="*/ 97 w 118"/>
                <a:gd name="T5" fmla="*/ 10 h 71"/>
                <a:gd name="T6" fmla="*/ 0 w 118"/>
                <a:gd name="T7" fmla="*/ 67 h 71"/>
                <a:gd name="T8" fmla="*/ 0 w 118"/>
                <a:gd name="T9" fmla="*/ 71 h 71"/>
                <a:gd name="T10" fmla="*/ 118 w 118"/>
                <a:gd name="T11" fmla="*/ 2 h 71"/>
                <a:gd name="T12" fmla="*/ 104 w 118"/>
                <a:gd name="T13" fmla="*/ 0 h 71"/>
                <a:gd name="T14" fmla="*/ 58 w 118"/>
                <a:gd name="T15" fmla="*/ 23 h 71"/>
                <a:gd name="T16" fmla="*/ 4 w 118"/>
                <a:gd name="T17" fmla="*/ 46 h 71"/>
                <a:gd name="T18" fmla="*/ 3 w 118"/>
                <a:gd name="T19" fmla="*/ 52 h 71"/>
                <a:gd name="T20" fmla="*/ 21 w 118"/>
                <a:gd name="T21" fmla="*/ 44 h 71"/>
                <a:gd name="T22" fmla="*/ 2 w 118"/>
                <a:gd name="T23" fmla="*/ 55 h 71"/>
                <a:gd name="T24" fmla="*/ 2 w 118"/>
                <a:gd name="T25" fmla="*/ 5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71">
                  <a:moveTo>
                    <a:pt x="2" y="59"/>
                  </a:moveTo>
                  <a:cubicBezTo>
                    <a:pt x="5" y="57"/>
                    <a:pt x="8" y="55"/>
                    <a:pt x="12" y="53"/>
                  </a:cubicBezTo>
                  <a:cubicBezTo>
                    <a:pt x="39" y="38"/>
                    <a:pt x="68" y="23"/>
                    <a:pt x="97" y="10"/>
                  </a:cubicBezTo>
                  <a:cubicBezTo>
                    <a:pt x="64" y="28"/>
                    <a:pt x="32" y="47"/>
                    <a:pt x="0" y="67"/>
                  </a:cubicBezTo>
                  <a:cubicBezTo>
                    <a:pt x="0" y="68"/>
                    <a:pt x="0" y="69"/>
                    <a:pt x="0" y="71"/>
                  </a:cubicBezTo>
                  <a:cubicBezTo>
                    <a:pt x="38" y="46"/>
                    <a:pt x="77" y="23"/>
                    <a:pt x="118" y="2"/>
                  </a:cubicBezTo>
                  <a:cubicBezTo>
                    <a:pt x="113" y="1"/>
                    <a:pt x="108" y="0"/>
                    <a:pt x="104" y="0"/>
                  </a:cubicBezTo>
                  <a:cubicBezTo>
                    <a:pt x="88" y="7"/>
                    <a:pt x="73" y="15"/>
                    <a:pt x="58" y="23"/>
                  </a:cubicBezTo>
                  <a:cubicBezTo>
                    <a:pt x="40" y="31"/>
                    <a:pt x="22" y="38"/>
                    <a:pt x="4" y="46"/>
                  </a:cubicBezTo>
                  <a:cubicBezTo>
                    <a:pt x="3" y="48"/>
                    <a:pt x="3" y="50"/>
                    <a:pt x="3" y="52"/>
                  </a:cubicBezTo>
                  <a:cubicBezTo>
                    <a:pt x="9" y="49"/>
                    <a:pt x="15" y="46"/>
                    <a:pt x="21" y="44"/>
                  </a:cubicBezTo>
                  <a:cubicBezTo>
                    <a:pt x="15" y="47"/>
                    <a:pt x="9" y="51"/>
                    <a:pt x="2" y="55"/>
                  </a:cubicBezTo>
                  <a:cubicBezTo>
                    <a:pt x="2" y="56"/>
                    <a:pt x="2" y="58"/>
                    <a:pt x="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5" name="Freeform 3645">
              <a:extLst>
                <a:ext uri="{FF2B5EF4-FFF2-40B4-BE49-F238E27FC236}">
                  <a16:creationId xmlns:a16="http://schemas.microsoft.com/office/drawing/2014/main" id="{FBC85CE4-2AFC-77EC-55C4-0904025F667D}"/>
                </a:ext>
              </a:extLst>
            </p:cNvPr>
            <p:cNvSpPr>
              <a:spLocks/>
            </p:cNvSpPr>
            <p:nvPr/>
          </p:nvSpPr>
          <p:spPr bwMode="auto">
            <a:xfrm>
              <a:off x="3962" y="3122"/>
              <a:ext cx="4" cy="3"/>
            </a:xfrm>
            <a:custGeom>
              <a:avLst/>
              <a:gdLst>
                <a:gd name="T0" fmla="*/ 0 w 4"/>
                <a:gd name="T1" fmla="*/ 0 h 2"/>
                <a:gd name="T2" fmla="*/ 2 w 4"/>
                <a:gd name="T3" fmla="*/ 2 h 2"/>
                <a:gd name="T4" fmla="*/ 4 w 4"/>
                <a:gd name="T5" fmla="*/ 1 h 2"/>
                <a:gd name="T6" fmla="*/ 0 w 4"/>
                <a:gd name="T7" fmla="*/ 0 h 2"/>
              </a:gdLst>
              <a:ahLst/>
              <a:cxnLst>
                <a:cxn ang="0">
                  <a:pos x="T0" y="T1"/>
                </a:cxn>
                <a:cxn ang="0">
                  <a:pos x="T2" y="T3"/>
                </a:cxn>
                <a:cxn ang="0">
                  <a:pos x="T4" y="T5"/>
                </a:cxn>
                <a:cxn ang="0">
                  <a:pos x="T6" y="T7"/>
                </a:cxn>
              </a:cxnLst>
              <a:rect l="0" t="0" r="r" b="b"/>
              <a:pathLst>
                <a:path w="4" h="2">
                  <a:moveTo>
                    <a:pt x="0" y="0"/>
                  </a:moveTo>
                  <a:cubicBezTo>
                    <a:pt x="1" y="1"/>
                    <a:pt x="1" y="1"/>
                    <a:pt x="2" y="2"/>
                  </a:cubicBezTo>
                  <a:cubicBezTo>
                    <a:pt x="3" y="2"/>
                    <a:pt x="3" y="1"/>
                    <a:pt x="4" y="1"/>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6" name="Freeform 3646">
              <a:extLst>
                <a:ext uri="{FF2B5EF4-FFF2-40B4-BE49-F238E27FC236}">
                  <a16:creationId xmlns:a16="http://schemas.microsoft.com/office/drawing/2014/main" id="{50669F39-C2C6-8ED2-EB30-6287E1F3379A}"/>
                </a:ext>
              </a:extLst>
            </p:cNvPr>
            <p:cNvSpPr>
              <a:spLocks/>
            </p:cNvSpPr>
            <p:nvPr/>
          </p:nvSpPr>
          <p:spPr bwMode="auto">
            <a:xfrm>
              <a:off x="4024" y="3039"/>
              <a:ext cx="106" cy="76"/>
            </a:xfrm>
            <a:custGeom>
              <a:avLst/>
              <a:gdLst>
                <a:gd name="T0" fmla="*/ 0 w 86"/>
                <a:gd name="T1" fmla="*/ 62 h 62"/>
                <a:gd name="T2" fmla="*/ 21 w 86"/>
                <a:gd name="T3" fmla="*/ 46 h 62"/>
                <a:gd name="T4" fmla="*/ 84 w 86"/>
                <a:gd name="T5" fmla="*/ 14 h 62"/>
                <a:gd name="T6" fmla="*/ 84 w 86"/>
                <a:gd name="T7" fmla="*/ 10 h 62"/>
                <a:gd name="T8" fmla="*/ 43 w 86"/>
                <a:gd name="T9" fmla="*/ 31 h 62"/>
                <a:gd name="T10" fmla="*/ 85 w 86"/>
                <a:gd name="T11" fmla="*/ 4 h 62"/>
                <a:gd name="T12" fmla="*/ 86 w 86"/>
                <a:gd name="T13" fmla="*/ 0 h 62"/>
                <a:gd name="T14" fmla="*/ 20 w 86"/>
                <a:gd name="T15" fmla="*/ 43 h 62"/>
                <a:gd name="T16" fmla="*/ 2 w 86"/>
                <a:gd name="T17" fmla="*/ 53 h 62"/>
                <a:gd name="T18" fmla="*/ 1 w 86"/>
                <a:gd name="T19" fmla="*/ 57 h 62"/>
                <a:gd name="T20" fmla="*/ 1 w 86"/>
                <a:gd name="T21" fmla="*/ 57 h 62"/>
                <a:gd name="T22" fmla="*/ 1 w 86"/>
                <a:gd name="T23" fmla="*/ 57 h 62"/>
                <a:gd name="T24" fmla="*/ 0 w 86"/>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62">
                  <a:moveTo>
                    <a:pt x="0" y="62"/>
                  </a:moveTo>
                  <a:cubicBezTo>
                    <a:pt x="7" y="56"/>
                    <a:pt x="14" y="51"/>
                    <a:pt x="21" y="46"/>
                  </a:cubicBezTo>
                  <a:cubicBezTo>
                    <a:pt x="42" y="35"/>
                    <a:pt x="63" y="24"/>
                    <a:pt x="84" y="14"/>
                  </a:cubicBezTo>
                  <a:cubicBezTo>
                    <a:pt x="84" y="12"/>
                    <a:pt x="84" y="11"/>
                    <a:pt x="84" y="10"/>
                  </a:cubicBezTo>
                  <a:cubicBezTo>
                    <a:pt x="71" y="17"/>
                    <a:pt x="57" y="24"/>
                    <a:pt x="43" y="31"/>
                  </a:cubicBezTo>
                  <a:cubicBezTo>
                    <a:pt x="57" y="22"/>
                    <a:pt x="71" y="13"/>
                    <a:pt x="85" y="4"/>
                  </a:cubicBezTo>
                  <a:cubicBezTo>
                    <a:pt x="85" y="3"/>
                    <a:pt x="86" y="2"/>
                    <a:pt x="86" y="0"/>
                  </a:cubicBezTo>
                  <a:cubicBezTo>
                    <a:pt x="63" y="14"/>
                    <a:pt x="41" y="28"/>
                    <a:pt x="20" y="43"/>
                  </a:cubicBezTo>
                  <a:cubicBezTo>
                    <a:pt x="14" y="46"/>
                    <a:pt x="8" y="50"/>
                    <a:pt x="2" y="53"/>
                  </a:cubicBezTo>
                  <a:cubicBezTo>
                    <a:pt x="1" y="54"/>
                    <a:pt x="1" y="55"/>
                    <a:pt x="1" y="57"/>
                  </a:cubicBezTo>
                  <a:cubicBezTo>
                    <a:pt x="1" y="57"/>
                    <a:pt x="1" y="57"/>
                    <a:pt x="1" y="57"/>
                  </a:cubicBezTo>
                  <a:cubicBezTo>
                    <a:pt x="1" y="57"/>
                    <a:pt x="1" y="57"/>
                    <a:pt x="1" y="57"/>
                  </a:cubicBezTo>
                  <a:cubicBezTo>
                    <a:pt x="0" y="58"/>
                    <a:pt x="0" y="60"/>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7" name="Freeform 3647">
              <a:extLst>
                <a:ext uri="{FF2B5EF4-FFF2-40B4-BE49-F238E27FC236}">
                  <a16:creationId xmlns:a16="http://schemas.microsoft.com/office/drawing/2014/main" id="{1BCFFF95-2BCB-369E-1124-EFCFB1D2166F}"/>
                </a:ext>
              </a:extLst>
            </p:cNvPr>
            <p:cNvSpPr>
              <a:spLocks/>
            </p:cNvSpPr>
            <p:nvPr/>
          </p:nvSpPr>
          <p:spPr bwMode="auto">
            <a:xfrm>
              <a:off x="4065" y="2827"/>
              <a:ext cx="18" cy="12"/>
            </a:xfrm>
            <a:custGeom>
              <a:avLst/>
              <a:gdLst>
                <a:gd name="T0" fmla="*/ 0 w 15"/>
                <a:gd name="T1" fmla="*/ 10 h 10"/>
                <a:gd name="T2" fmla="*/ 15 w 15"/>
                <a:gd name="T3" fmla="*/ 1 h 10"/>
                <a:gd name="T4" fmla="*/ 11 w 15"/>
                <a:gd name="T5" fmla="*/ 0 h 10"/>
                <a:gd name="T6" fmla="*/ 0 w 15"/>
                <a:gd name="T7" fmla="*/ 6 h 10"/>
                <a:gd name="T8" fmla="*/ 0 w 15"/>
                <a:gd name="T9" fmla="*/ 10 h 10"/>
              </a:gdLst>
              <a:ahLst/>
              <a:cxnLst>
                <a:cxn ang="0">
                  <a:pos x="T0" y="T1"/>
                </a:cxn>
                <a:cxn ang="0">
                  <a:pos x="T2" y="T3"/>
                </a:cxn>
                <a:cxn ang="0">
                  <a:pos x="T4" y="T5"/>
                </a:cxn>
                <a:cxn ang="0">
                  <a:pos x="T6" y="T7"/>
                </a:cxn>
                <a:cxn ang="0">
                  <a:pos x="T8" y="T9"/>
                </a:cxn>
              </a:cxnLst>
              <a:rect l="0" t="0" r="r" b="b"/>
              <a:pathLst>
                <a:path w="15" h="10">
                  <a:moveTo>
                    <a:pt x="0" y="10"/>
                  </a:moveTo>
                  <a:cubicBezTo>
                    <a:pt x="5" y="7"/>
                    <a:pt x="10" y="4"/>
                    <a:pt x="15" y="1"/>
                  </a:cubicBezTo>
                  <a:cubicBezTo>
                    <a:pt x="14" y="0"/>
                    <a:pt x="12" y="0"/>
                    <a:pt x="11" y="0"/>
                  </a:cubicBezTo>
                  <a:cubicBezTo>
                    <a:pt x="7" y="2"/>
                    <a:pt x="4" y="4"/>
                    <a:pt x="0" y="6"/>
                  </a:cubicBezTo>
                  <a:cubicBezTo>
                    <a:pt x="0" y="8"/>
                    <a:pt x="0" y="9"/>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8" name="Freeform 3648">
              <a:extLst>
                <a:ext uri="{FF2B5EF4-FFF2-40B4-BE49-F238E27FC236}">
                  <a16:creationId xmlns:a16="http://schemas.microsoft.com/office/drawing/2014/main" id="{0E522623-2995-3030-EE13-B82471B31701}"/>
                </a:ext>
              </a:extLst>
            </p:cNvPr>
            <p:cNvSpPr>
              <a:spLocks/>
            </p:cNvSpPr>
            <p:nvPr/>
          </p:nvSpPr>
          <p:spPr bwMode="auto">
            <a:xfrm>
              <a:off x="4066" y="2824"/>
              <a:ext cx="5" cy="4"/>
            </a:xfrm>
            <a:custGeom>
              <a:avLst/>
              <a:gdLst>
                <a:gd name="T0" fmla="*/ 0 w 4"/>
                <a:gd name="T1" fmla="*/ 0 h 3"/>
                <a:gd name="T2" fmla="*/ 0 w 4"/>
                <a:gd name="T3" fmla="*/ 3 h 3"/>
                <a:gd name="T4" fmla="*/ 4 w 4"/>
                <a:gd name="T5" fmla="*/ 1 h 3"/>
                <a:gd name="T6" fmla="*/ 0 w 4"/>
                <a:gd name="T7" fmla="*/ 0 h 3"/>
              </a:gdLst>
              <a:ahLst/>
              <a:cxnLst>
                <a:cxn ang="0">
                  <a:pos x="T0" y="T1"/>
                </a:cxn>
                <a:cxn ang="0">
                  <a:pos x="T2" y="T3"/>
                </a:cxn>
                <a:cxn ang="0">
                  <a:pos x="T4" y="T5"/>
                </a:cxn>
                <a:cxn ang="0">
                  <a:pos x="T6" y="T7"/>
                </a:cxn>
              </a:cxnLst>
              <a:rect l="0" t="0" r="r" b="b"/>
              <a:pathLst>
                <a:path w="4" h="3">
                  <a:moveTo>
                    <a:pt x="0" y="0"/>
                  </a:moveTo>
                  <a:cubicBezTo>
                    <a:pt x="0" y="1"/>
                    <a:pt x="0" y="2"/>
                    <a:pt x="0" y="3"/>
                  </a:cubicBezTo>
                  <a:cubicBezTo>
                    <a:pt x="1" y="2"/>
                    <a:pt x="3" y="1"/>
                    <a:pt x="4" y="1"/>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19" name="Freeform 3649">
              <a:extLst>
                <a:ext uri="{FF2B5EF4-FFF2-40B4-BE49-F238E27FC236}">
                  <a16:creationId xmlns:a16="http://schemas.microsoft.com/office/drawing/2014/main" id="{F6F024F1-E83F-27FF-48F8-2B62986455C6}"/>
                </a:ext>
              </a:extLst>
            </p:cNvPr>
            <p:cNvSpPr>
              <a:spLocks/>
            </p:cNvSpPr>
            <p:nvPr/>
          </p:nvSpPr>
          <p:spPr bwMode="auto">
            <a:xfrm>
              <a:off x="4059" y="2836"/>
              <a:ext cx="83" cy="53"/>
            </a:xfrm>
            <a:custGeom>
              <a:avLst/>
              <a:gdLst>
                <a:gd name="T0" fmla="*/ 68 w 68"/>
                <a:gd name="T1" fmla="*/ 1 h 43"/>
                <a:gd name="T2" fmla="*/ 64 w 68"/>
                <a:gd name="T3" fmla="*/ 0 h 43"/>
                <a:gd name="T4" fmla="*/ 0 w 68"/>
                <a:gd name="T5" fmla="*/ 39 h 43"/>
                <a:gd name="T6" fmla="*/ 0 w 68"/>
                <a:gd name="T7" fmla="*/ 43 h 43"/>
                <a:gd name="T8" fmla="*/ 68 w 68"/>
                <a:gd name="T9" fmla="*/ 1 h 43"/>
              </a:gdLst>
              <a:ahLst/>
              <a:cxnLst>
                <a:cxn ang="0">
                  <a:pos x="T0" y="T1"/>
                </a:cxn>
                <a:cxn ang="0">
                  <a:pos x="T2" y="T3"/>
                </a:cxn>
                <a:cxn ang="0">
                  <a:pos x="T4" y="T5"/>
                </a:cxn>
                <a:cxn ang="0">
                  <a:pos x="T6" y="T7"/>
                </a:cxn>
                <a:cxn ang="0">
                  <a:pos x="T8" y="T9"/>
                </a:cxn>
              </a:cxnLst>
              <a:rect l="0" t="0" r="r" b="b"/>
              <a:pathLst>
                <a:path w="68" h="43">
                  <a:moveTo>
                    <a:pt x="68" y="1"/>
                  </a:moveTo>
                  <a:cubicBezTo>
                    <a:pt x="67" y="0"/>
                    <a:pt x="65" y="0"/>
                    <a:pt x="64" y="0"/>
                  </a:cubicBezTo>
                  <a:cubicBezTo>
                    <a:pt x="43" y="13"/>
                    <a:pt x="22" y="26"/>
                    <a:pt x="0" y="39"/>
                  </a:cubicBezTo>
                  <a:cubicBezTo>
                    <a:pt x="0" y="40"/>
                    <a:pt x="0" y="41"/>
                    <a:pt x="0" y="43"/>
                  </a:cubicBezTo>
                  <a:cubicBezTo>
                    <a:pt x="23" y="29"/>
                    <a:pt x="45" y="15"/>
                    <a:pt x="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0" name="Freeform 3650">
              <a:extLst>
                <a:ext uri="{FF2B5EF4-FFF2-40B4-BE49-F238E27FC236}">
                  <a16:creationId xmlns:a16="http://schemas.microsoft.com/office/drawing/2014/main" id="{F29842F3-603C-005F-DC1C-00C930CA5C4C}"/>
                </a:ext>
              </a:extLst>
            </p:cNvPr>
            <p:cNvSpPr>
              <a:spLocks/>
            </p:cNvSpPr>
            <p:nvPr/>
          </p:nvSpPr>
          <p:spPr bwMode="auto">
            <a:xfrm>
              <a:off x="4063" y="2828"/>
              <a:ext cx="30" cy="21"/>
            </a:xfrm>
            <a:custGeom>
              <a:avLst/>
              <a:gdLst>
                <a:gd name="T0" fmla="*/ 21 w 24"/>
                <a:gd name="T1" fmla="*/ 0 h 17"/>
                <a:gd name="T2" fmla="*/ 0 w 24"/>
                <a:gd name="T3" fmla="*/ 14 h 17"/>
                <a:gd name="T4" fmla="*/ 0 w 24"/>
                <a:gd name="T5" fmla="*/ 17 h 17"/>
                <a:gd name="T6" fmla="*/ 24 w 24"/>
                <a:gd name="T7" fmla="*/ 1 h 17"/>
                <a:gd name="T8" fmla="*/ 21 w 24"/>
                <a:gd name="T9" fmla="*/ 0 h 17"/>
              </a:gdLst>
              <a:ahLst/>
              <a:cxnLst>
                <a:cxn ang="0">
                  <a:pos x="T0" y="T1"/>
                </a:cxn>
                <a:cxn ang="0">
                  <a:pos x="T2" y="T3"/>
                </a:cxn>
                <a:cxn ang="0">
                  <a:pos x="T4" y="T5"/>
                </a:cxn>
                <a:cxn ang="0">
                  <a:pos x="T6" y="T7"/>
                </a:cxn>
                <a:cxn ang="0">
                  <a:pos x="T8" y="T9"/>
                </a:cxn>
              </a:cxnLst>
              <a:rect l="0" t="0" r="r" b="b"/>
              <a:pathLst>
                <a:path w="24" h="17">
                  <a:moveTo>
                    <a:pt x="21" y="0"/>
                  </a:moveTo>
                  <a:cubicBezTo>
                    <a:pt x="14" y="5"/>
                    <a:pt x="7" y="9"/>
                    <a:pt x="0" y="14"/>
                  </a:cubicBezTo>
                  <a:cubicBezTo>
                    <a:pt x="0" y="15"/>
                    <a:pt x="0" y="16"/>
                    <a:pt x="0" y="17"/>
                  </a:cubicBezTo>
                  <a:cubicBezTo>
                    <a:pt x="8" y="12"/>
                    <a:pt x="16" y="6"/>
                    <a:pt x="24" y="1"/>
                  </a:cubicBezTo>
                  <a:cubicBezTo>
                    <a:pt x="23" y="1"/>
                    <a:pt x="22"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 name="Freeform 3651">
              <a:extLst>
                <a:ext uri="{FF2B5EF4-FFF2-40B4-BE49-F238E27FC236}">
                  <a16:creationId xmlns:a16="http://schemas.microsoft.com/office/drawing/2014/main" id="{E69542F4-F90F-1CFC-8B10-CD33A83C7B28}"/>
                </a:ext>
              </a:extLst>
            </p:cNvPr>
            <p:cNvSpPr>
              <a:spLocks/>
            </p:cNvSpPr>
            <p:nvPr/>
          </p:nvSpPr>
          <p:spPr bwMode="auto">
            <a:xfrm>
              <a:off x="4002" y="3114"/>
              <a:ext cx="115" cy="82"/>
            </a:xfrm>
            <a:custGeom>
              <a:avLst/>
              <a:gdLst>
                <a:gd name="T0" fmla="*/ 25 w 94"/>
                <a:gd name="T1" fmla="*/ 54 h 67"/>
                <a:gd name="T2" fmla="*/ 94 w 94"/>
                <a:gd name="T3" fmla="*/ 5 h 67"/>
                <a:gd name="T4" fmla="*/ 94 w 94"/>
                <a:gd name="T5" fmla="*/ 0 h 67"/>
                <a:gd name="T6" fmla="*/ 0 w 94"/>
                <a:gd name="T7" fmla="*/ 53 h 67"/>
                <a:gd name="T8" fmla="*/ 2 w 94"/>
                <a:gd name="T9" fmla="*/ 56 h 67"/>
                <a:gd name="T10" fmla="*/ 69 w 94"/>
                <a:gd name="T11" fmla="*/ 17 h 67"/>
                <a:gd name="T12" fmla="*/ 7 w 94"/>
                <a:gd name="T13" fmla="*/ 63 h 67"/>
                <a:gd name="T14" fmla="*/ 10 w 94"/>
                <a:gd name="T15" fmla="*/ 67 h 67"/>
                <a:gd name="T16" fmla="*/ 93 w 94"/>
                <a:gd name="T17" fmla="*/ 16 h 67"/>
                <a:gd name="T18" fmla="*/ 93 w 94"/>
                <a:gd name="T19" fmla="*/ 12 h 67"/>
                <a:gd name="T20" fmla="*/ 25 w 94"/>
                <a:gd name="T21" fmla="*/ 5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7">
                  <a:moveTo>
                    <a:pt x="25" y="54"/>
                  </a:moveTo>
                  <a:cubicBezTo>
                    <a:pt x="47" y="37"/>
                    <a:pt x="70" y="21"/>
                    <a:pt x="94" y="5"/>
                  </a:cubicBezTo>
                  <a:cubicBezTo>
                    <a:pt x="94" y="3"/>
                    <a:pt x="94" y="1"/>
                    <a:pt x="94" y="0"/>
                  </a:cubicBezTo>
                  <a:cubicBezTo>
                    <a:pt x="63" y="17"/>
                    <a:pt x="32" y="35"/>
                    <a:pt x="0" y="53"/>
                  </a:cubicBezTo>
                  <a:cubicBezTo>
                    <a:pt x="1" y="54"/>
                    <a:pt x="2" y="55"/>
                    <a:pt x="2" y="56"/>
                  </a:cubicBezTo>
                  <a:cubicBezTo>
                    <a:pt x="25" y="43"/>
                    <a:pt x="47" y="30"/>
                    <a:pt x="69" y="17"/>
                  </a:cubicBezTo>
                  <a:cubicBezTo>
                    <a:pt x="48" y="32"/>
                    <a:pt x="27" y="47"/>
                    <a:pt x="7" y="63"/>
                  </a:cubicBezTo>
                  <a:cubicBezTo>
                    <a:pt x="8" y="64"/>
                    <a:pt x="9" y="66"/>
                    <a:pt x="10" y="67"/>
                  </a:cubicBezTo>
                  <a:cubicBezTo>
                    <a:pt x="37" y="50"/>
                    <a:pt x="65" y="33"/>
                    <a:pt x="93" y="16"/>
                  </a:cubicBezTo>
                  <a:cubicBezTo>
                    <a:pt x="93" y="15"/>
                    <a:pt x="93" y="14"/>
                    <a:pt x="93" y="12"/>
                  </a:cubicBezTo>
                  <a:cubicBezTo>
                    <a:pt x="70" y="26"/>
                    <a:pt x="47" y="40"/>
                    <a:pt x="2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2" name="Freeform 3652">
              <a:extLst>
                <a:ext uri="{FF2B5EF4-FFF2-40B4-BE49-F238E27FC236}">
                  <a16:creationId xmlns:a16="http://schemas.microsoft.com/office/drawing/2014/main" id="{3106C7A5-BB20-8BC8-E990-3F915A3642E5}"/>
                </a:ext>
              </a:extLst>
            </p:cNvPr>
            <p:cNvSpPr>
              <a:spLocks/>
            </p:cNvSpPr>
            <p:nvPr/>
          </p:nvSpPr>
          <p:spPr bwMode="auto">
            <a:xfrm>
              <a:off x="3970" y="3126"/>
              <a:ext cx="20" cy="10"/>
            </a:xfrm>
            <a:custGeom>
              <a:avLst/>
              <a:gdLst>
                <a:gd name="T0" fmla="*/ 11 w 16"/>
                <a:gd name="T1" fmla="*/ 0 h 8"/>
                <a:gd name="T2" fmla="*/ 0 w 16"/>
                <a:gd name="T3" fmla="*/ 6 h 8"/>
                <a:gd name="T4" fmla="*/ 2 w 16"/>
                <a:gd name="T5" fmla="*/ 8 h 8"/>
                <a:gd name="T6" fmla="*/ 16 w 16"/>
                <a:gd name="T7" fmla="*/ 1 h 8"/>
                <a:gd name="T8" fmla="*/ 11 w 16"/>
                <a:gd name="T9" fmla="*/ 0 h 8"/>
              </a:gdLst>
              <a:ahLst/>
              <a:cxnLst>
                <a:cxn ang="0">
                  <a:pos x="T0" y="T1"/>
                </a:cxn>
                <a:cxn ang="0">
                  <a:pos x="T2" y="T3"/>
                </a:cxn>
                <a:cxn ang="0">
                  <a:pos x="T4" y="T5"/>
                </a:cxn>
                <a:cxn ang="0">
                  <a:pos x="T6" y="T7"/>
                </a:cxn>
                <a:cxn ang="0">
                  <a:pos x="T8" y="T9"/>
                </a:cxn>
              </a:cxnLst>
              <a:rect l="0" t="0" r="r" b="b"/>
              <a:pathLst>
                <a:path w="16" h="8">
                  <a:moveTo>
                    <a:pt x="11" y="0"/>
                  </a:moveTo>
                  <a:cubicBezTo>
                    <a:pt x="7" y="2"/>
                    <a:pt x="3" y="4"/>
                    <a:pt x="0" y="6"/>
                  </a:cubicBezTo>
                  <a:cubicBezTo>
                    <a:pt x="0" y="7"/>
                    <a:pt x="1" y="7"/>
                    <a:pt x="2" y="8"/>
                  </a:cubicBezTo>
                  <a:cubicBezTo>
                    <a:pt x="6" y="6"/>
                    <a:pt x="11" y="3"/>
                    <a:pt x="16" y="1"/>
                  </a:cubicBezTo>
                  <a:cubicBezTo>
                    <a:pt x="14" y="0"/>
                    <a:pt x="13"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3" name="Freeform 3653">
              <a:extLst>
                <a:ext uri="{FF2B5EF4-FFF2-40B4-BE49-F238E27FC236}">
                  <a16:creationId xmlns:a16="http://schemas.microsoft.com/office/drawing/2014/main" id="{0B31C596-6479-24F4-73AA-56B1C2FB7BFB}"/>
                </a:ext>
              </a:extLst>
            </p:cNvPr>
            <p:cNvSpPr>
              <a:spLocks/>
            </p:cNvSpPr>
            <p:nvPr/>
          </p:nvSpPr>
          <p:spPr bwMode="auto">
            <a:xfrm>
              <a:off x="3979" y="3128"/>
              <a:ext cx="26" cy="20"/>
            </a:xfrm>
            <a:custGeom>
              <a:avLst/>
              <a:gdLst>
                <a:gd name="T0" fmla="*/ 2 w 21"/>
                <a:gd name="T1" fmla="*/ 16 h 16"/>
                <a:gd name="T2" fmla="*/ 21 w 21"/>
                <a:gd name="T3" fmla="*/ 1 h 16"/>
                <a:gd name="T4" fmla="*/ 16 w 21"/>
                <a:gd name="T5" fmla="*/ 0 h 16"/>
                <a:gd name="T6" fmla="*/ 0 w 21"/>
                <a:gd name="T7" fmla="*/ 13 h 16"/>
                <a:gd name="T8" fmla="*/ 2 w 21"/>
                <a:gd name="T9" fmla="*/ 16 h 16"/>
              </a:gdLst>
              <a:ahLst/>
              <a:cxnLst>
                <a:cxn ang="0">
                  <a:pos x="T0" y="T1"/>
                </a:cxn>
                <a:cxn ang="0">
                  <a:pos x="T2" y="T3"/>
                </a:cxn>
                <a:cxn ang="0">
                  <a:pos x="T4" y="T5"/>
                </a:cxn>
                <a:cxn ang="0">
                  <a:pos x="T6" y="T7"/>
                </a:cxn>
                <a:cxn ang="0">
                  <a:pos x="T8" y="T9"/>
                </a:cxn>
              </a:cxnLst>
              <a:rect l="0" t="0" r="r" b="b"/>
              <a:pathLst>
                <a:path w="21" h="16">
                  <a:moveTo>
                    <a:pt x="2" y="16"/>
                  </a:moveTo>
                  <a:cubicBezTo>
                    <a:pt x="8" y="11"/>
                    <a:pt x="14" y="6"/>
                    <a:pt x="21" y="1"/>
                  </a:cubicBezTo>
                  <a:cubicBezTo>
                    <a:pt x="19" y="0"/>
                    <a:pt x="18" y="0"/>
                    <a:pt x="16" y="0"/>
                  </a:cubicBezTo>
                  <a:cubicBezTo>
                    <a:pt x="11" y="4"/>
                    <a:pt x="5" y="9"/>
                    <a:pt x="0" y="13"/>
                  </a:cubicBezTo>
                  <a:cubicBezTo>
                    <a:pt x="0" y="14"/>
                    <a:pt x="1" y="15"/>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4" name="Freeform 3654">
              <a:extLst>
                <a:ext uri="{FF2B5EF4-FFF2-40B4-BE49-F238E27FC236}">
                  <a16:creationId xmlns:a16="http://schemas.microsoft.com/office/drawing/2014/main" id="{FA09190B-7DF3-2520-68F5-FB05B0E24C7B}"/>
                </a:ext>
              </a:extLst>
            </p:cNvPr>
            <p:cNvSpPr>
              <a:spLocks/>
            </p:cNvSpPr>
            <p:nvPr/>
          </p:nvSpPr>
          <p:spPr bwMode="auto">
            <a:xfrm>
              <a:off x="4018" y="3147"/>
              <a:ext cx="117" cy="60"/>
            </a:xfrm>
            <a:custGeom>
              <a:avLst/>
              <a:gdLst>
                <a:gd name="T0" fmla="*/ 87 w 95"/>
                <a:gd name="T1" fmla="*/ 0 h 49"/>
                <a:gd name="T2" fmla="*/ 0 w 95"/>
                <a:gd name="T3" fmla="*/ 44 h 49"/>
                <a:gd name="T4" fmla="*/ 3 w 95"/>
                <a:gd name="T5" fmla="*/ 49 h 49"/>
                <a:gd name="T6" fmla="*/ 95 w 95"/>
                <a:gd name="T7" fmla="*/ 1 h 49"/>
                <a:gd name="T8" fmla="*/ 87 w 95"/>
                <a:gd name="T9" fmla="*/ 0 h 49"/>
              </a:gdLst>
              <a:ahLst/>
              <a:cxnLst>
                <a:cxn ang="0">
                  <a:pos x="T0" y="T1"/>
                </a:cxn>
                <a:cxn ang="0">
                  <a:pos x="T2" y="T3"/>
                </a:cxn>
                <a:cxn ang="0">
                  <a:pos x="T4" y="T5"/>
                </a:cxn>
                <a:cxn ang="0">
                  <a:pos x="T6" y="T7"/>
                </a:cxn>
                <a:cxn ang="0">
                  <a:pos x="T8" y="T9"/>
                </a:cxn>
              </a:cxnLst>
              <a:rect l="0" t="0" r="r" b="b"/>
              <a:pathLst>
                <a:path w="95" h="49">
                  <a:moveTo>
                    <a:pt x="87" y="0"/>
                  </a:moveTo>
                  <a:cubicBezTo>
                    <a:pt x="58" y="15"/>
                    <a:pt x="29" y="30"/>
                    <a:pt x="0" y="44"/>
                  </a:cubicBezTo>
                  <a:cubicBezTo>
                    <a:pt x="1" y="46"/>
                    <a:pt x="2" y="48"/>
                    <a:pt x="3" y="49"/>
                  </a:cubicBezTo>
                  <a:cubicBezTo>
                    <a:pt x="34" y="33"/>
                    <a:pt x="65" y="17"/>
                    <a:pt x="95" y="1"/>
                  </a:cubicBezTo>
                  <a:cubicBezTo>
                    <a:pt x="92" y="1"/>
                    <a:pt x="90" y="1"/>
                    <a:pt x="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5" name="Freeform 3655">
              <a:extLst>
                <a:ext uri="{FF2B5EF4-FFF2-40B4-BE49-F238E27FC236}">
                  <a16:creationId xmlns:a16="http://schemas.microsoft.com/office/drawing/2014/main" id="{A75ED28D-1626-D93C-DBD1-201BBA7E0ACD}"/>
                </a:ext>
              </a:extLst>
            </p:cNvPr>
            <p:cNvSpPr>
              <a:spLocks/>
            </p:cNvSpPr>
            <p:nvPr/>
          </p:nvSpPr>
          <p:spPr bwMode="auto">
            <a:xfrm>
              <a:off x="4061" y="2833"/>
              <a:ext cx="66" cy="38"/>
            </a:xfrm>
            <a:custGeom>
              <a:avLst/>
              <a:gdLst>
                <a:gd name="T0" fmla="*/ 1 w 54"/>
                <a:gd name="T1" fmla="*/ 26 h 31"/>
                <a:gd name="T2" fmla="*/ 7 w 54"/>
                <a:gd name="T3" fmla="*/ 23 h 31"/>
                <a:gd name="T4" fmla="*/ 0 w 54"/>
                <a:gd name="T5" fmla="*/ 27 h 31"/>
                <a:gd name="T6" fmla="*/ 0 w 54"/>
                <a:gd name="T7" fmla="*/ 31 h 31"/>
                <a:gd name="T8" fmla="*/ 27 w 54"/>
                <a:gd name="T9" fmla="*/ 14 h 31"/>
                <a:gd name="T10" fmla="*/ 54 w 54"/>
                <a:gd name="T11" fmla="*/ 2 h 31"/>
                <a:gd name="T12" fmla="*/ 44 w 54"/>
                <a:gd name="T13" fmla="*/ 0 h 31"/>
                <a:gd name="T14" fmla="*/ 1 w 54"/>
                <a:gd name="T15" fmla="*/ 20 h 31"/>
                <a:gd name="T16" fmla="*/ 1 w 54"/>
                <a:gd name="T1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1">
                  <a:moveTo>
                    <a:pt x="1" y="26"/>
                  </a:moveTo>
                  <a:cubicBezTo>
                    <a:pt x="3" y="25"/>
                    <a:pt x="5" y="24"/>
                    <a:pt x="7" y="23"/>
                  </a:cubicBezTo>
                  <a:cubicBezTo>
                    <a:pt x="5" y="24"/>
                    <a:pt x="3" y="26"/>
                    <a:pt x="0" y="27"/>
                  </a:cubicBezTo>
                  <a:cubicBezTo>
                    <a:pt x="0" y="28"/>
                    <a:pt x="0" y="29"/>
                    <a:pt x="0" y="31"/>
                  </a:cubicBezTo>
                  <a:cubicBezTo>
                    <a:pt x="9" y="25"/>
                    <a:pt x="18" y="19"/>
                    <a:pt x="27" y="14"/>
                  </a:cubicBezTo>
                  <a:cubicBezTo>
                    <a:pt x="36" y="10"/>
                    <a:pt x="45" y="6"/>
                    <a:pt x="54" y="2"/>
                  </a:cubicBezTo>
                  <a:cubicBezTo>
                    <a:pt x="50" y="1"/>
                    <a:pt x="47" y="1"/>
                    <a:pt x="44" y="0"/>
                  </a:cubicBezTo>
                  <a:cubicBezTo>
                    <a:pt x="29" y="7"/>
                    <a:pt x="15" y="14"/>
                    <a:pt x="1" y="20"/>
                  </a:cubicBezTo>
                  <a:cubicBezTo>
                    <a:pt x="1" y="22"/>
                    <a:pt x="1" y="24"/>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6" name="Freeform 3656">
              <a:extLst>
                <a:ext uri="{FF2B5EF4-FFF2-40B4-BE49-F238E27FC236}">
                  <a16:creationId xmlns:a16="http://schemas.microsoft.com/office/drawing/2014/main" id="{05FAB44A-63BC-E347-E474-0F783E414FDE}"/>
                </a:ext>
              </a:extLst>
            </p:cNvPr>
            <p:cNvSpPr>
              <a:spLocks/>
            </p:cNvSpPr>
            <p:nvPr/>
          </p:nvSpPr>
          <p:spPr bwMode="auto">
            <a:xfrm>
              <a:off x="4040" y="3176"/>
              <a:ext cx="104" cy="73"/>
            </a:xfrm>
            <a:custGeom>
              <a:avLst/>
              <a:gdLst>
                <a:gd name="T0" fmla="*/ 0 w 85"/>
                <a:gd name="T1" fmla="*/ 46 h 60"/>
                <a:gd name="T2" fmla="*/ 3 w 85"/>
                <a:gd name="T3" fmla="*/ 51 h 60"/>
                <a:gd name="T4" fmla="*/ 33 w 85"/>
                <a:gd name="T5" fmla="*/ 35 h 60"/>
                <a:gd name="T6" fmla="*/ 6 w 85"/>
                <a:gd name="T7" fmla="*/ 55 h 60"/>
                <a:gd name="T8" fmla="*/ 8 w 85"/>
                <a:gd name="T9" fmla="*/ 60 h 60"/>
                <a:gd name="T10" fmla="*/ 17 w 85"/>
                <a:gd name="T11" fmla="*/ 53 h 60"/>
                <a:gd name="T12" fmla="*/ 33 w 85"/>
                <a:gd name="T13" fmla="*/ 41 h 60"/>
                <a:gd name="T14" fmla="*/ 60 w 85"/>
                <a:gd name="T15" fmla="*/ 19 h 60"/>
                <a:gd name="T16" fmla="*/ 85 w 85"/>
                <a:gd name="T17" fmla="*/ 0 h 60"/>
                <a:gd name="T18" fmla="*/ 0 w 85"/>
                <a:gd name="T19"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60">
                  <a:moveTo>
                    <a:pt x="0" y="46"/>
                  </a:moveTo>
                  <a:cubicBezTo>
                    <a:pt x="1" y="48"/>
                    <a:pt x="2" y="49"/>
                    <a:pt x="3" y="51"/>
                  </a:cubicBezTo>
                  <a:cubicBezTo>
                    <a:pt x="13" y="45"/>
                    <a:pt x="23" y="40"/>
                    <a:pt x="33" y="35"/>
                  </a:cubicBezTo>
                  <a:cubicBezTo>
                    <a:pt x="24" y="42"/>
                    <a:pt x="15" y="48"/>
                    <a:pt x="6" y="55"/>
                  </a:cubicBezTo>
                  <a:cubicBezTo>
                    <a:pt x="6" y="57"/>
                    <a:pt x="7" y="59"/>
                    <a:pt x="8" y="60"/>
                  </a:cubicBezTo>
                  <a:cubicBezTo>
                    <a:pt x="11" y="58"/>
                    <a:pt x="14" y="56"/>
                    <a:pt x="17" y="53"/>
                  </a:cubicBezTo>
                  <a:cubicBezTo>
                    <a:pt x="22" y="49"/>
                    <a:pt x="28" y="45"/>
                    <a:pt x="33" y="41"/>
                  </a:cubicBezTo>
                  <a:cubicBezTo>
                    <a:pt x="42" y="33"/>
                    <a:pt x="51" y="26"/>
                    <a:pt x="60" y="19"/>
                  </a:cubicBezTo>
                  <a:cubicBezTo>
                    <a:pt x="68" y="13"/>
                    <a:pt x="77" y="6"/>
                    <a:pt x="85" y="0"/>
                  </a:cubicBezTo>
                  <a:cubicBezTo>
                    <a:pt x="56" y="15"/>
                    <a:pt x="28" y="31"/>
                    <a:pt x="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7" name="Freeform 3657">
              <a:extLst>
                <a:ext uri="{FF2B5EF4-FFF2-40B4-BE49-F238E27FC236}">
                  <a16:creationId xmlns:a16="http://schemas.microsoft.com/office/drawing/2014/main" id="{1C1B2297-C9F1-44A5-2563-99143175E6E2}"/>
                </a:ext>
              </a:extLst>
            </p:cNvPr>
            <p:cNvSpPr>
              <a:spLocks/>
            </p:cNvSpPr>
            <p:nvPr/>
          </p:nvSpPr>
          <p:spPr bwMode="auto">
            <a:xfrm>
              <a:off x="4034" y="3150"/>
              <a:ext cx="120" cy="77"/>
            </a:xfrm>
            <a:custGeom>
              <a:avLst/>
              <a:gdLst>
                <a:gd name="T0" fmla="*/ 0 w 98"/>
                <a:gd name="T1" fmla="*/ 60 h 63"/>
                <a:gd name="T2" fmla="*/ 2 w 98"/>
                <a:gd name="T3" fmla="*/ 63 h 63"/>
                <a:gd name="T4" fmla="*/ 98 w 98"/>
                <a:gd name="T5" fmla="*/ 0 h 63"/>
                <a:gd name="T6" fmla="*/ 92 w 98"/>
                <a:gd name="T7" fmla="*/ 0 h 63"/>
                <a:gd name="T8" fmla="*/ 0 w 98"/>
                <a:gd name="T9" fmla="*/ 60 h 63"/>
              </a:gdLst>
              <a:ahLst/>
              <a:cxnLst>
                <a:cxn ang="0">
                  <a:pos x="T0" y="T1"/>
                </a:cxn>
                <a:cxn ang="0">
                  <a:pos x="T2" y="T3"/>
                </a:cxn>
                <a:cxn ang="0">
                  <a:pos x="T4" y="T5"/>
                </a:cxn>
                <a:cxn ang="0">
                  <a:pos x="T6" y="T7"/>
                </a:cxn>
                <a:cxn ang="0">
                  <a:pos x="T8" y="T9"/>
                </a:cxn>
              </a:cxnLst>
              <a:rect l="0" t="0" r="r" b="b"/>
              <a:pathLst>
                <a:path w="98" h="63">
                  <a:moveTo>
                    <a:pt x="0" y="60"/>
                  </a:moveTo>
                  <a:cubicBezTo>
                    <a:pt x="0" y="61"/>
                    <a:pt x="1" y="62"/>
                    <a:pt x="2" y="63"/>
                  </a:cubicBezTo>
                  <a:cubicBezTo>
                    <a:pt x="33" y="41"/>
                    <a:pt x="65" y="20"/>
                    <a:pt x="98" y="0"/>
                  </a:cubicBezTo>
                  <a:cubicBezTo>
                    <a:pt x="96" y="0"/>
                    <a:pt x="94" y="0"/>
                    <a:pt x="92" y="0"/>
                  </a:cubicBezTo>
                  <a:cubicBezTo>
                    <a:pt x="61" y="19"/>
                    <a:pt x="30" y="39"/>
                    <a:pt x="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8" name="Freeform 3658">
              <a:extLst>
                <a:ext uri="{FF2B5EF4-FFF2-40B4-BE49-F238E27FC236}">
                  <a16:creationId xmlns:a16="http://schemas.microsoft.com/office/drawing/2014/main" id="{3107C504-BEFC-CC6E-92C0-89E0BAC54451}"/>
                </a:ext>
              </a:extLst>
            </p:cNvPr>
            <p:cNvSpPr>
              <a:spLocks/>
            </p:cNvSpPr>
            <p:nvPr/>
          </p:nvSpPr>
          <p:spPr bwMode="auto">
            <a:xfrm>
              <a:off x="4030" y="3149"/>
              <a:ext cx="112" cy="74"/>
            </a:xfrm>
            <a:custGeom>
              <a:avLst/>
              <a:gdLst>
                <a:gd name="T0" fmla="*/ 87 w 91"/>
                <a:gd name="T1" fmla="*/ 0 h 60"/>
                <a:gd name="T2" fmla="*/ 0 w 91"/>
                <a:gd name="T3" fmla="*/ 57 h 60"/>
                <a:gd name="T4" fmla="*/ 2 w 91"/>
                <a:gd name="T5" fmla="*/ 60 h 60"/>
                <a:gd name="T6" fmla="*/ 91 w 91"/>
                <a:gd name="T7" fmla="*/ 0 h 60"/>
                <a:gd name="T8" fmla="*/ 87 w 91"/>
                <a:gd name="T9" fmla="*/ 0 h 60"/>
              </a:gdLst>
              <a:ahLst/>
              <a:cxnLst>
                <a:cxn ang="0">
                  <a:pos x="T0" y="T1"/>
                </a:cxn>
                <a:cxn ang="0">
                  <a:pos x="T2" y="T3"/>
                </a:cxn>
                <a:cxn ang="0">
                  <a:pos x="T4" y="T5"/>
                </a:cxn>
                <a:cxn ang="0">
                  <a:pos x="T6" y="T7"/>
                </a:cxn>
                <a:cxn ang="0">
                  <a:pos x="T8" y="T9"/>
                </a:cxn>
              </a:cxnLst>
              <a:rect l="0" t="0" r="r" b="b"/>
              <a:pathLst>
                <a:path w="91" h="60">
                  <a:moveTo>
                    <a:pt x="87" y="0"/>
                  </a:moveTo>
                  <a:cubicBezTo>
                    <a:pt x="57" y="17"/>
                    <a:pt x="28" y="36"/>
                    <a:pt x="0" y="57"/>
                  </a:cubicBezTo>
                  <a:cubicBezTo>
                    <a:pt x="0" y="58"/>
                    <a:pt x="1" y="59"/>
                    <a:pt x="2" y="60"/>
                  </a:cubicBezTo>
                  <a:cubicBezTo>
                    <a:pt x="31" y="38"/>
                    <a:pt x="61" y="19"/>
                    <a:pt x="91" y="0"/>
                  </a:cubicBezTo>
                  <a:cubicBezTo>
                    <a:pt x="90" y="0"/>
                    <a:pt x="88" y="0"/>
                    <a:pt x="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9" name="Freeform 3659">
              <a:extLst>
                <a:ext uri="{FF2B5EF4-FFF2-40B4-BE49-F238E27FC236}">
                  <a16:creationId xmlns:a16="http://schemas.microsoft.com/office/drawing/2014/main" id="{2039B726-108A-3A6F-AE41-93B21887259C}"/>
                </a:ext>
              </a:extLst>
            </p:cNvPr>
            <p:cNvSpPr>
              <a:spLocks/>
            </p:cNvSpPr>
            <p:nvPr/>
          </p:nvSpPr>
          <p:spPr bwMode="auto">
            <a:xfrm>
              <a:off x="4066" y="2825"/>
              <a:ext cx="11" cy="6"/>
            </a:xfrm>
            <a:custGeom>
              <a:avLst/>
              <a:gdLst>
                <a:gd name="T0" fmla="*/ 5 w 9"/>
                <a:gd name="T1" fmla="*/ 0 h 5"/>
                <a:gd name="T2" fmla="*/ 0 w 9"/>
                <a:gd name="T3" fmla="*/ 3 h 5"/>
                <a:gd name="T4" fmla="*/ 0 w 9"/>
                <a:gd name="T5" fmla="*/ 5 h 5"/>
                <a:gd name="T6" fmla="*/ 9 w 9"/>
                <a:gd name="T7" fmla="*/ 1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3" y="1"/>
                    <a:pt x="2" y="2"/>
                    <a:pt x="0" y="3"/>
                  </a:cubicBezTo>
                  <a:cubicBezTo>
                    <a:pt x="0" y="3"/>
                    <a:pt x="0" y="4"/>
                    <a:pt x="0" y="5"/>
                  </a:cubicBezTo>
                  <a:cubicBezTo>
                    <a:pt x="3" y="3"/>
                    <a:pt x="6" y="2"/>
                    <a:pt x="9" y="1"/>
                  </a:cubicBezTo>
                  <a:cubicBezTo>
                    <a:pt x="8" y="0"/>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0" name="Freeform 3660">
              <a:extLst>
                <a:ext uri="{FF2B5EF4-FFF2-40B4-BE49-F238E27FC236}">
                  <a16:creationId xmlns:a16="http://schemas.microsoft.com/office/drawing/2014/main" id="{CD132A02-4C36-6D89-AE27-2695CA809450}"/>
                </a:ext>
              </a:extLst>
            </p:cNvPr>
            <p:cNvSpPr>
              <a:spLocks/>
            </p:cNvSpPr>
            <p:nvPr/>
          </p:nvSpPr>
          <p:spPr bwMode="auto">
            <a:xfrm>
              <a:off x="4221" y="2867"/>
              <a:ext cx="137" cy="74"/>
            </a:xfrm>
            <a:custGeom>
              <a:avLst/>
              <a:gdLst>
                <a:gd name="T0" fmla="*/ 0 w 112"/>
                <a:gd name="T1" fmla="*/ 61 h 61"/>
                <a:gd name="T2" fmla="*/ 4 w 112"/>
                <a:gd name="T3" fmla="*/ 61 h 61"/>
                <a:gd name="T4" fmla="*/ 112 w 112"/>
                <a:gd name="T5" fmla="*/ 1 h 61"/>
                <a:gd name="T6" fmla="*/ 107 w 112"/>
                <a:gd name="T7" fmla="*/ 0 h 61"/>
                <a:gd name="T8" fmla="*/ 0 w 112"/>
                <a:gd name="T9" fmla="*/ 61 h 61"/>
              </a:gdLst>
              <a:ahLst/>
              <a:cxnLst>
                <a:cxn ang="0">
                  <a:pos x="T0" y="T1"/>
                </a:cxn>
                <a:cxn ang="0">
                  <a:pos x="T2" y="T3"/>
                </a:cxn>
                <a:cxn ang="0">
                  <a:pos x="T4" y="T5"/>
                </a:cxn>
                <a:cxn ang="0">
                  <a:pos x="T6" y="T7"/>
                </a:cxn>
                <a:cxn ang="0">
                  <a:pos x="T8" y="T9"/>
                </a:cxn>
              </a:cxnLst>
              <a:rect l="0" t="0" r="r" b="b"/>
              <a:pathLst>
                <a:path w="112" h="61">
                  <a:moveTo>
                    <a:pt x="0" y="61"/>
                  </a:moveTo>
                  <a:cubicBezTo>
                    <a:pt x="2" y="61"/>
                    <a:pt x="3" y="61"/>
                    <a:pt x="4" y="61"/>
                  </a:cubicBezTo>
                  <a:cubicBezTo>
                    <a:pt x="39" y="39"/>
                    <a:pt x="75" y="19"/>
                    <a:pt x="112" y="1"/>
                  </a:cubicBezTo>
                  <a:cubicBezTo>
                    <a:pt x="111" y="1"/>
                    <a:pt x="109" y="0"/>
                    <a:pt x="107" y="0"/>
                  </a:cubicBezTo>
                  <a:cubicBezTo>
                    <a:pt x="70" y="18"/>
                    <a:pt x="35" y="39"/>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 name="Freeform 3661">
              <a:extLst>
                <a:ext uri="{FF2B5EF4-FFF2-40B4-BE49-F238E27FC236}">
                  <a16:creationId xmlns:a16="http://schemas.microsoft.com/office/drawing/2014/main" id="{EF53EFE7-E312-F9FF-851D-6BB25380171F}"/>
                </a:ext>
              </a:extLst>
            </p:cNvPr>
            <p:cNvSpPr>
              <a:spLocks/>
            </p:cNvSpPr>
            <p:nvPr/>
          </p:nvSpPr>
          <p:spPr bwMode="auto">
            <a:xfrm>
              <a:off x="4232" y="2877"/>
              <a:ext cx="140" cy="71"/>
            </a:xfrm>
            <a:custGeom>
              <a:avLst/>
              <a:gdLst>
                <a:gd name="T0" fmla="*/ 113 w 114"/>
                <a:gd name="T1" fmla="*/ 7 h 58"/>
                <a:gd name="T2" fmla="*/ 113 w 114"/>
                <a:gd name="T3" fmla="*/ 7 h 58"/>
                <a:gd name="T4" fmla="*/ 114 w 114"/>
                <a:gd name="T5" fmla="*/ 0 h 58"/>
                <a:gd name="T6" fmla="*/ 0 w 114"/>
                <a:gd name="T7" fmla="*/ 54 h 58"/>
                <a:gd name="T8" fmla="*/ 5 w 114"/>
                <a:gd name="T9" fmla="*/ 55 h 58"/>
                <a:gd name="T10" fmla="*/ 103 w 114"/>
                <a:gd name="T11" fmla="*/ 8 h 58"/>
                <a:gd name="T12" fmla="*/ 12 w 114"/>
                <a:gd name="T13" fmla="*/ 56 h 58"/>
                <a:gd name="T14" fmla="*/ 18 w 114"/>
                <a:gd name="T15" fmla="*/ 57 h 58"/>
                <a:gd name="T16" fmla="*/ 57 w 114"/>
                <a:gd name="T17" fmla="*/ 36 h 58"/>
                <a:gd name="T18" fmla="*/ 43 w 114"/>
                <a:gd name="T19" fmla="*/ 44 h 58"/>
                <a:gd name="T20" fmla="*/ 18 w 114"/>
                <a:gd name="T21" fmla="*/ 57 h 58"/>
                <a:gd name="T22" fmla="*/ 18 w 114"/>
                <a:gd name="T23" fmla="*/ 57 h 58"/>
                <a:gd name="T24" fmla="*/ 25 w 114"/>
                <a:gd name="T25" fmla="*/ 58 h 58"/>
                <a:gd name="T26" fmla="*/ 42 w 114"/>
                <a:gd name="T27" fmla="*/ 48 h 58"/>
                <a:gd name="T28" fmla="*/ 112 w 114"/>
                <a:gd name="T29" fmla="*/ 12 h 58"/>
                <a:gd name="T30" fmla="*/ 113 w 114"/>
                <a:gd name="T31" fmla="*/ 7 h 58"/>
                <a:gd name="T32" fmla="*/ 113 w 114"/>
                <a:gd name="T33"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58">
                  <a:moveTo>
                    <a:pt x="113" y="7"/>
                  </a:moveTo>
                  <a:cubicBezTo>
                    <a:pt x="113" y="7"/>
                    <a:pt x="113" y="7"/>
                    <a:pt x="113" y="7"/>
                  </a:cubicBezTo>
                  <a:cubicBezTo>
                    <a:pt x="113" y="5"/>
                    <a:pt x="114" y="2"/>
                    <a:pt x="114" y="0"/>
                  </a:cubicBezTo>
                  <a:cubicBezTo>
                    <a:pt x="76" y="17"/>
                    <a:pt x="38" y="35"/>
                    <a:pt x="0" y="54"/>
                  </a:cubicBezTo>
                  <a:cubicBezTo>
                    <a:pt x="2" y="54"/>
                    <a:pt x="4" y="55"/>
                    <a:pt x="5" y="55"/>
                  </a:cubicBezTo>
                  <a:cubicBezTo>
                    <a:pt x="38" y="39"/>
                    <a:pt x="70" y="23"/>
                    <a:pt x="103" y="8"/>
                  </a:cubicBezTo>
                  <a:cubicBezTo>
                    <a:pt x="73" y="24"/>
                    <a:pt x="42" y="40"/>
                    <a:pt x="12" y="56"/>
                  </a:cubicBezTo>
                  <a:cubicBezTo>
                    <a:pt x="14" y="56"/>
                    <a:pt x="16" y="57"/>
                    <a:pt x="18" y="57"/>
                  </a:cubicBezTo>
                  <a:cubicBezTo>
                    <a:pt x="31" y="50"/>
                    <a:pt x="44" y="43"/>
                    <a:pt x="57" y="36"/>
                  </a:cubicBezTo>
                  <a:cubicBezTo>
                    <a:pt x="52" y="39"/>
                    <a:pt x="47" y="41"/>
                    <a:pt x="43" y="44"/>
                  </a:cubicBezTo>
                  <a:cubicBezTo>
                    <a:pt x="35" y="48"/>
                    <a:pt x="26" y="53"/>
                    <a:pt x="18" y="57"/>
                  </a:cubicBezTo>
                  <a:cubicBezTo>
                    <a:pt x="18" y="57"/>
                    <a:pt x="18" y="57"/>
                    <a:pt x="18" y="57"/>
                  </a:cubicBezTo>
                  <a:cubicBezTo>
                    <a:pt x="21" y="57"/>
                    <a:pt x="23" y="58"/>
                    <a:pt x="25" y="58"/>
                  </a:cubicBezTo>
                  <a:cubicBezTo>
                    <a:pt x="31" y="55"/>
                    <a:pt x="36" y="51"/>
                    <a:pt x="42" y="48"/>
                  </a:cubicBezTo>
                  <a:cubicBezTo>
                    <a:pt x="65" y="36"/>
                    <a:pt x="89" y="24"/>
                    <a:pt x="112" y="12"/>
                  </a:cubicBezTo>
                  <a:cubicBezTo>
                    <a:pt x="113" y="10"/>
                    <a:pt x="113" y="8"/>
                    <a:pt x="113" y="7"/>
                  </a:cubicBezTo>
                  <a:cubicBezTo>
                    <a:pt x="113" y="7"/>
                    <a:pt x="113" y="7"/>
                    <a:pt x="11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 name="Freeform 3662">
              <a:extLst>
                <a:ext uri="{FF2B5EF4-FFF2-40B4-BE49-F238E27FC236}">
                  <a16:creationId xmlns:a16="http://schemas.microsoft.com/office/drawing/2014/main" id="{1DDC762B-98FC-5463-22F3-5AB8D5F604C5}"/>
                </a:ext>
              </a:extLst>
            </p:cNvPr>
            <p:cNvSpPr>
              <a:spLocks/>
            </p:cNvSpPr>
            <p:nvPr/>
          </p:nvSpPr>
          <p:spPr bwMode="auto">
            <a:xfrm>
              <a:off x="3996" y="3084"/>
              <a:ext cx="126" cy="90"/>
            </a:xfrm>
            <a:custGeom>
              <a:avLst/>
              <a:gdLst>
                <a:gd name="T0" fmla="*/ 100 w 103"/>
                <a:gd name="T1" fmla="*/ 20 h 73"/>
                <a:gd name="T2" fmla="*/ 101 w 103"/>
                <a:gd name="T3" fmla="*/ 16 h 73"/>
                <a:gd name="T4" fmla="*/ 27 w 103"/>
                <a:gd name="T5" fmla="*/ 55 h 73"/>
                <a:gd name="T6" fmla="*/ 103 w 103"/>
                <a:gd name="T7" fmla="*/ 4 h 73"/>
                <a:gd name="T8" fmla="*/ 103 w 103"/>
                <a:gd name="T9" fmla="*/ 0 h 73"/>
                <a:gd name="T10" fmla="*/ 6 w 103"/>
                <a:gd name="T11" fmla="*/ 66 h 73"/>
                <a:gd name="T12" fmla="*/ 0 w 103"/>
                <a:gd name="T13" fmla="*/ 69 h 73"/>
                <a:gd name="T14" fmla="*/ 2 w 103"/>
                <a:gd name="T15" fmla="*/ 73 h 73"/>
                <a:gd name="T16" fmla="*/ 8 w 103"/>
                <a:gd name="T17" fmla="*/ 68 h 73"/>
                <a:gd name="T18" fmla="*/ 100 w 103"/>
                <a:gd name="T19"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73">
                  <a:moveTo>
                    <a:pt x="100" y="20"/>
                  </a:moveTo>
                  <a:cubicBezTo>
                    <a:pt x="100" y="19"/>
                    <a:pt x="100" y="18"/>
                    <a:pt x="101" y="16"/>
                  </a:cubicBezTo>
                  <a:cubicBezTo>
                    <a:pt x="76" y="29"/>
                    <a:pt x="52" y="42"/>
                    <a:pt x="27" y="55"/>
                  </a:cubicBezTo>
                  <a:cubicBezTo>
                    <a:pt x="52" y="37"/>
                    <a:pt x="77" y="20"/>
                    <a:pt x="103" y="4"/>
                  </a:cubicBezTo>
                  <a:cubicBezTo>
                    <a:pt x="103" y="2"/>
                    <a:pt x="103" y="1"/>
                    <a:pt x="103" y="0"/>
                  </a:cubicBezTo>
                  <a:cubicBezTo>
                    <a:pt x="70" y="21"/>
                    <a:pt x="38" y="43"/>
                    <a:pt x="6" y="66"/>
                  </a:cubicBezTo>
                  <a:cubicBezTo>
                    <a:pt x="4" y="67"/>
                    <a:pt x="2" y="68"/>
                    <a:pt x="0" y="69"/>
                  </a:cubicBezTo>
                  <a:cubicBezTo>
                    <a:pt x="1" y="70"/>
                    <a:pt x="2" y="72"/>
                    <a:pt x="2" y="73"/>
                  </a:cubicBezTo>
                  <a:cubicBezTo>
                    <a:pt x="4" y="71"/>
                    <a:pt x="6" y="70"/>
                    <a:pt x="8" y="68"/>
                  </a:cubicBezTo>
                  <a:cubicBezTo>
                    <a:pt x="39" y="52"/>
                    <a:pt x="69" y="36"/>
                    <a:pt x="10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 name="Freeform 3663">
              <a:extLst>
                <a:ext uri="{FF2B5EF4-FFF2-40B4-BE49-F238E27FC236}">
                  <a16:creationId xmlns:a16="http://schemas.microsoft.com/office/drawing/2014/main" id="{FA2ABB0F-C378-4097-14AE-E981FB0074D0}"/>
                </a:ext>
              </a:extLst>
            </p:cNvPr>
            <p:cNvSpPr>
              <a:spLocks/>
            </p:cNvSpPr>
            <p:nvPr/>
          </p:nvSpPr>
          <p:spPr bwMode="auto">
            <a:xfrm>
              <a:off x="4045" y="2849"/>
              <a:ext cx="210" cy="124"/>
            </a:xfrm>
            <a:custGeom>
              <a:avLst/>
              <a:gdLst>
                <a:gd name="T0" fmla="*/ 5 w 171"/>
                <a:gd name="T1" fmla="*/ 72 h 102"/>
                <a:gd name="T2" fmla="*/ 4 w 171"/>
                <a:gd name="T3" fmla="*/ 79 h 102"/>
                <a:gd name="T4" fmla="*/ 32 w 171"/>
                <a:gd name="T5" fmla="*/ 65 h 102"/>
                <a:gd name="T6" fmla="*/ 59 w 171"/>
                <a:gd name="T7" fmla="*/ 52 h 102"/>
                <a:gd name="T8" fmla="*/ 3 w 171"/>
                <a:gd name="T9" fmla="*/ 86 h 102"/>
                <a:gd name="T10" fmla="*/ 2 w 171"/>
                <a:gd name="T11" fmla="*/ 90 h 102"/>
                <a:gd name="T12" fmla="*/ 99 w 171"/>
                <a:gd name="T13" fmla="*/ 33 h 102"/>
                <a:gd name="T14" fmla="*/ 107 w 171"/>
                <a:gd name="T15" fmla="*/ 30 h 102"/>
                <a:gd name="T16" fmla="*/ 1 w 171"/>
                <a:gd name="T17" fmla="*/ 97 h 102"/>
                <a:gd name="T18" fmla="*/ 0 w 171"/>
                <a:gd name="T19" fmla="*/ 102 h 102"/>
                <a:gd name="T20" fmla="*/ 171 w 171"/>
                <a:gd name="T21" fmla="*/ 3 h 102"/>
                <a:gd name="T22" fmla="*/ 166 w 171"/>
                <a:gd name="T23" fmla="*/ 3 h 102"/>
                <a:gd name="T24" fmla="*/ 89 w 171"/>
                <a:gd name="T25" fmla="*/ 44 h 102"/>
                <a:gd name="T26" fmla="*/ 130 w 171"/>
                <a:gd name="T27" fmla="*/ 19 h 102"/>
                <a:gd name="T28" fmla="*/ 165 w 171"/>
                <a:gd name="T29" fmla="*/ 3 h 102"/>
                <a:gd name="T30" fmla="*/ 150 w 171"/>
                <a:gd name="T31" fmla="*/ 0 h 102"/>
                <a:gd name="T32" fmla="*/ 89 w 171"/>
                <a:gd name="T33" fmla="*/ 32 h 102"/>
                <a:gd name="T34" fmla="*/ 5 w 171"/>
                <a:gd name="T35" fmla="*/ 7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02">
                  <a:moveTo>
                    <a:pt x="5" y="72"/>
                  </a:moveTo>
                  <a:cubicBezTo>
                    <a:pt x="4" y="75"/>
                    <a:pt x="4" y="77"/>
                    <a:pt x="4" y="79"/>
                  </a:cubicBezTo>
                  <a:cubicBezTo>
                    <a:pt x="13" y="75"/>
                    <a:pt x="22" y="70"/>
                    <a:pt x="32" y="65"/>
                  </a:cubicBezTo>
                  <a:cubicBezTo>
                    <a:pt x="41" y="61"/>
                    <a:pt x="50" y="56"/>
                    <a:pt x="59" y="52"/>
                  </a:cubicBezTo>
                  <a:cubicBezTo>
                    <a:pt x="40" y="63"/>
                    <a:pt x="21" y="74"/>
                    <a:pt x="3" y="86"/>
                  </a:cubicBezTo>
                  <a:cubicBezTo>
                    <a:pt x="2" y="88"/>
                    <a:pt x="2" y="89"/>
                    <a:pt x="2" y="90"/>
                  </a:cubicBezTo>
                  <a:cubicBezTo>
                    <a:pt x="33" y="70"/>
                    <a:pt x="66" y="51"/>
                    <a:pt x="99" y="33"/>
                  </a:cubicBezTo>
                  <a:cubicBezTo>
                    <a:pt x="102" y="32"/>
                    <a:pt x="104" y="31"/>
                    <a:pt x="107" y="30"/>
                  </a:cubicBezTo>
                  <a:cubicBezTo>
                    <a:pt x="71" y="52"/>
                    <a:pt x="36" y="74"/>
                    <a:pt x="1" y="97"/>
                  </a:cubicBezTo>
                  <a:cubicBezTo>
                    <a:pt x="1" y="99"/>
                    <a:pt x="0" y="100"/>
                    <a:pt x="0" y="102"/>
                  </a:cubicBezTo>
                  <a:cubicBezTo>
                    <a:pt x="55" y="65"/>
                    <a:pt x="112" y="33"/>
                    <a:pt x="171" y="3"/>
                  </a:cubicBezTo>
                  <a:cubicBezTo>
                    <a:pt x="169" y="3"/>
                    <a:pt x="167" y="3"/>
                    <a:pt x="166" y="3"/>
                  </a:cubicBezTo>
                  <a:cubicBezTo>
                    <a:pt x="140" y="16"/>
                    <a:pt x="114" y="30"/>
                    <a:pt x="89" y="44"/>
                  </a:cubicBezTo>
                  <a:cubicBezTo>
                    <a:pt x="102" y="35"/>
                    <a:pt x="116" y="27"/>
                    <a:pt x="130" y="19"/>
                  </a:cubicBezTo>
                  <a:cubicBezTo>
                    <a:pt x="142" y="14"/>
                    <a:pt x="153" y="8"/>
                    <a:pt x="165" y="3"/>
                  </a:cubicBezTo>
                  <a:cubicBezTo>
                    <a:pt x="160" y="2"/>
                    <a:pt x="155" y="1"/>
                    <a:pt x="150" y="0"/>
                  </a:cubicBezTo>
                  <a:cubicBezTo>
                    <a:pt x="130" y="11"/>
                    <a:pt x="109" y="21"/>
                    <a:pt x="89" y="32"/>
                  </a:cubicBezTo>
                  <a:cubicBezTo>
                    <a:pt x="61" y="45"/>
                    <a:pt x="33" y="59"/>
                    <a:pt x="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 name="Freeform 3664">
              <a:extLst>
                <a:ext uri="{FF2B5EF4-FFF2-40B4-BE49-F238E27FC236}">
                  <a16:creationId xmlns:a16="http://schemas.microsoft.com/office/drawing/2014/main" id="{CAD1207B-73C2-CE17-0BF3-E18A48235531}"/>
                </a:ext>
              </a:extLst>
            </p:cNvPr>
            <p:cNvSpPr>
              <a:spLocks/>
            </p:cNvSpPr>
            <p:nvPr/>
          </p:nvSpPr>
          <p:spPr bwMode="auto">
            <a:xfrm>
              <a:off x="4169" y="2862"/>
              <a:ext cx="174" cy="76"/>
            </a:xfrm>
            <a:custGeom>
              <a:avLst/>
              <a:gdLst>
                <a:gd name="T0" fmla="*/ 11 w 142"/>
                <a:gd name="T1" fmla="*/ 60 h 62"/>
                <a:gd name="T2" fmla="*/ 13 w 142"/>
                <a:gd name="T3" fmla="*/ 59 h 62"/>
                <a:gd name="T4" fmla="*/ 101 w 142"/>
                <a:gd name="T5" fmla="*/ 20 h 62"/>
                <a:gd name="T6" fmla="*/ 32 w 142"/>
                <a:gd name="T7" fmla="*/ 55 h 62"/>
                <a:gd name="T8" fmla="*/ 19 w 142"/>
                <a:gd name="T9" fmla="*/ 61 h 62"/>
                <a:gd name="T10" fmla="*/ 25 w 142"/>
                <a:gd name="T11" fmla="*/ 62 h 62"/>
                <a:gd name="T12" fmla="*/ 142 w 142"/>
                <a:gd name="T13" fmla="*/ 3 h 62"/>
                <a:gd name="T14" fmla="*/ 136 w 142"/>
                <a:gd name="T15" fmla="*/ 3 h 62"/>
                <a:gd name="T16" fmla="*/ 60 w 142"/>
                <a:gd name="T17" fmla="*/ 34 h 62"/>
                <a:gd name="T18" fmla="*/ 126 w 142"/>
                <a:gd name="T19" fmla="*/ 1 h 62"/>
                <a:gd name="T20" fmla="*/ 120 w 142"/>
                <a:gd name="T21" fmla="*/ 0 h 62"/>
                <a:gd name="T22" fmla="*/ 0 w 142"/>
                <a:gd name="T23" fmla="*/ 59 h 62"/>
                <a:gd name="T24" fmla="*/ 11 w 142"/>
                <a:gd name="T25"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62">
                  <a:moveTo>
                    <a:pt x="11" y="60"/>
                  </a:moveTo>
                  <a:cubicBezTo>
                    <a:pt x="12" y="60"/>
                    <a:pt x="13" y="59"/>
                    <a:pt x="13" y="59"/>
                  </a:cubicBezTo>
                  <a:cubicBezTo>
                    <a:pt x="42" y="45"/>
                    <a:pt x="71" y="32"/>
                    <a:pt x="101" y="20"/>
                  </a:cubicBezTo>
                  <a:cubicBezTo>
                    <a:pt x="78" y="31"/>
                    <a:pt x="55" y="43"/>
                    <a:pt x="32" y="55"/>
                  </a:cubicBezTo>
                  <a:cubicBezTo>
                    <a:pt x="28" y="57"/>
                    <a:pt x="23" y="59"/>
                    <a:pt x="19" y="61"/>
                  </a:cubicBezTo>
                  <a:cubicBezTo>
                    <a:pt x="21" y="61"/>
                    <a:pt x="23" y="61"/>
                    <a:pt x="25" y="62"/>
                  </a:cubicBezTo>
                  <a:cubicBezTo>
                    <a:pt x="64" y="42"/>
                    <a:pt x="103" y="23"/>
                    <a:pt x="142" y="3"/>
                  </a:cubicBezTo>
                  <a:cubicBezTo>
                    <a:pt x="140" y="3"/>
                    <a:pt x="138" y="3"/>
                    <a:pt x="136" y="3"/>
                  </a:cubicBezTo>
                  <a:cubicBezTo>
                    <a:pt x="110" y="12"/>
                    <a:pt x="85" y="23"/>
                    <a:pt x="60" y="34"/>
                  </a:cubicBezTo>
                  <a:cubicBezTo>
                    <a:pt x="82" y="23"/>
                    <a:pt x="104" y="12"/>
                    <a:pt x="126" y="1"/>
                  </a:cubicBezTo>
                  <a:cubicBezTo>
                    <a:pt x="124" y="1"/>
                    <a:pt x="122" y="0"/>
                    <a:pt x="120" y="0"/>
                  </a:cubicBezTo>
                  <a:cubicBezTo>
                    <a:pt x="80" y="20"/>
                    <a:pt x="40" y="39"/>
                    <a:pt x="0" y="59"/>
                  </a:cubicBezTo>
                  <a:cubicBezTo>
                    <a:pt x="3" y="59"/>
                    <a:pt x="7" y="59"/>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 name="Freeform 3665">
              <a:extLst>
                <a:ext uri="{FF2B5EF4-FFF2-40B4-BE49-F238E27FC236}">
                  <a16:creationId xmlns:a16="http://schemas.microsoft.com/office/drawing/2014/main" id="{03C8EFF6-5883-B72B-CBF6-F8E24D5C9C1F}"/>
                </a:ext>
              </a:extLst>
            </p:cNvPr>
            <p:cNvSpPr>
              <a:spLocks/>
            </p:cNvSpPr>
            <p:nvPr/>
          </p:nvSpPr>
          <p:spPr bwMode="auto">
            <a:xfrm>
              <a:off x="4059" y="2840"/>
              <a:ext cx="112" cy="51"/>
            </a:xfrm>
            <a:custGeom>
              <a:avLst/>
              <a:gdLst>
                <a:gd name="T0" fmla="*/ 0 w 92"/>
                <a:gd name="T1" fmla="*/ 42 h 42"/>
                <a:gd name="T2" fmla="*/ 92 w 92"/>
                <a:gd name="T3" fmla="*/ 1 h 42"/>
                <a:gd name="T4" fmla="*/ 88 w 92"/>
                <a:gd name="T5" fmla="*/ 0 h 42"/>
                <a:gd name="T6" fmla="*/ 0 w 92"/>
                <a:gd name="T7" fmla="*/ 40 h 42"/>
                <a:gd name="T8" fmla="*/ 0 w 92"/>
                <a:gd name="T9" fmla="*/ 42 h 42"/>
              </a:gdLst>
              <a:ahLst/>
              <a:cxnLst>
                <a:cxn ang="0">
                  <a:pos x="T0" y="T1"/>
                </a:cxn>
                <a:cxn ang="0">
                  <a:pos x="T2" y="T3"/>
                </a:cxn>
                <a:cxn ang="0">
                  <a:pos x="T4" y="T5"/>
                </a:cxn>
                <a:cxn ang="0">
                  <a:pos x="T6" y="T7"/>
                </a:cxn>
                <a:cxn ang="0">
                  <a:pos x="T8" y="T9"/>
                </a:cxn>
              </a:cxnLst>
              <a:rect l="0" t="0" r="r" b="b"/>
              <a:pathLst>
                <a:path w="92" h="42">
                  <a:moveTo>
                    <a:pt x="0" y="42"/>
                  </a:moveTo>
                  <a:cubicBezTo>
                    <a:pt x="30" y="27"/>
                    <a:pt x="61" y="14"/>
                    <a:pt x="92" y="1"/>
                  </a:cubicBezTo>
                  <a:cubicBezTo>
                    <a:pt x="91" y="1"/>
                    <a:pt x="89" y="0"/>
                    <a:pt x="88" y="0"/>
                  </a:cubicBezTo>
                  <a:cubicBezTo>
                    <a:pt x="58" y="13"/>
                    <a:pt x="29" y="26"/>
                    <a:pt x="0" y="40"/>
                  </a:cubicBezTo>
                  <a:cubicBezTo>
                    <a:pt x="0" y="41"/>
                    <a:pt x="0" y="41"/>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 name="Freeform 3666">
              <a:extLst>
                <a:ext uri="{FF2B5EF4-FFF2-40B4-BE49-F238E27FC236}">
                  <a16:creationId xmlns:a16="http://schemas.microsoft.com/office/drawing/2014/main" id="{DA868C8A-1525-4A25-2587-E605BB8C33FC}"/>
                </a:ext>
              </a:extLst>
            </p:cNvPr>
            <p:cNvSpPr>
              <a:spLocks/>
            </p:cNvSpPr>
            <p:nvPr/>
          </p:nvSpPr>
          <p:spPr bwMode="auto">
            <a:xfrm>
              <a:off x="4041" y="2858"/>
              <a:ext cx="264" cy="136"/>
            </a:xfrm>
            <a:custGeom>
              <a:avLst/>
              <a:gdLst>
                <a:gd name="T0" fmla="*/ 105 w 215"/>
                <a:gd name="T1" fmla="*/ 49 h 111"/>
                <a:gd name="T2" fmla="*/ 2 w 215"/>
                <a:gd name="T3" fmla="*/ 99 h 111"/>
                <a:gd name="T4" fmla="*/ 2 w 215"/>
                <a:gd name="T5" fmla="*/ 102 h 111"/>
                <a:gd name="T6" fmla="*/ 1 w 215"/>
                <a:gd name="T7" fmla="*/ 104 h 111"/>
                <a:gd name="T8" fmla="*/ 27 w 215"/>
                <a:gd name="T9" fmla="*/ 91 h 111"/>
                <a:gd name="T10" fmla="*/ 1 w 215"/>
                <a:gd name="T11" fmla="*/ 107 h 111"/>
                <a:gd name="T12" fmla="*/ 0 w 215"/>
                <a:gd name="T13" fmla="*/ 111 h 111"/>
                <a:gd name="T14" fmla="*/ 78 w 215"/>
                <a:gd name="T15" fmla="*/ 66 h 111"/>
                <a:gd name="T16" fmla="*/ 85 w 215"/>
                <a:gd name="T17" fmla="*/ 63 h 111"/>
                <a:gd name="T18" fmla="*/ 85 w 215"/>
                <a:gd name="T19" fmla="*/ 62 h 111"/>
                <a:gd name="T20" fmla="*/ 86 w 215"/>
                <a:gd name="T21" fmla="*/ 61 h 111"/>
                <a:gd name="T22" fmla="*/ 86 w 215"/>
                <a:gd name="T23" fmla="*/ 61 h 111"/>
                <a:gd name="T24" fmla="*/ 86 w 215"/>
                <a:gd name="T25" fmla="*/ 61 h 111"/>
                <a:gd name="T26" fmla="*/ 88 w 215"/>
                <a:gd name="T27" fmla="*/ 60 h 111"/>
                <a:gd name="T28" fmla="*/ 90 w 215"/>
                <a:gd name="T29" fmla="*/ 61 h 111"/>
                <a:gd name="T30" fmla="*/ 96 w 215"/>
                <a:gd name="T31" fmla="*/ 57 h 111"/>
                <a:gd name="T32" fmla="*/ 91 w 215"/>
                <a:gd name="T33" fmla="*/ 61 h 111"/>
                <a:gd name="T34" fmla="*/ 96 w 215"/>
                <a:gd name="T35" fmla="*/ 61 h 111"/>
                <a:gd name="T36" fmla="*/ 132 w 215"/>
                <a:gd name="T37" fmla="*/ 40 h 111"/>
                <a:gd name="T38" fmla="*/ 215 w 215"/>
                <a:gd name="T39" fmla="*/ 2 h 111"/>
                <a:gd name="T40" fmla="*/ 207 w 215"/>
                <a:gd name="T41" fmla="*/ 0 h 111"/>
                <a:gd name="T42" fmla="*/ 203 w 215"/>
                <a:gd name="T43" fmla="*/ 0 h 111"/>
                <a:gd name="T44" fmla="*/ 166 w 215"/>
                <a:gd name="T45" fmla="*/ 18 h 111"/>
                <a:gd name="T46" fmla="*/ 105 w 215"/>
                <a:gd name="T47"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5" h="111">
                  <a:moveTo>
                    <a:pt x="105" y="49"/>
                  </a:moveTo>
                  <a:cubicBezTo>
                    <a:pt x="71" y="65"/>
                    <a:pt x="36" y="82"/>
                    <a:pt x="2" y="99"/>
                  </a:cubicBezTo>
                  <a:cubicBezTo>
                    <a:pt x="2" y="100"/>
                    <a:pt x="2" y="101"/>
                    <a:pt x="2" y="102"/>
                  </a:cubicBezTo>
                  <a:cubicBezTo>
                    <a:pt x="2" y="102"/>
                    <a:pt x="2" y="103"/>
                    <a:pt x="1" y="104"/>
                  </a:cubicBezTo>
                  <a:cubicBezTo>
                    <a:pt x="10" y="100"/>
                    <a:pt x="19" y="96"/>
                    <a:pt x="27" y="91"/>
                  </a:cubicBezTo>
                  <a:cubicBezTo>
                    <a:pt x="18" y="96"/>
                    <a:pt x="10" y="102"/>
                    <a:pt x="1" y="107"/>
                  </a:cubicBezTo>
                  <a:cubicBezTo>
                    <a:pt x="1" y="108"/>
                    <a:pt x="1" y="110"/>
                    <a:pt x="0" y="111"/>
                  </a:cubicBezTo>
                  <a:cubicBezTo>
                    <a:pt x="26" y="95"/>
                    <a:pt x="52" y="80"/>
                    <a:pt x="78" y="66"/>
                  </a:cubicBezTo>
                  <a:cubicBezTo>
                    <a:pt x="81" y="65"/>
                    <a:pt x="83" y="64"/>
                    <a:pt x="85" y="63"/>
                  </a:cubicBezTo>
                  <a:cubicBezTo>
                    <a:pt x="85" y="62"/>
                    <a:pt x="85" y="62"/>
                    <a:pt x="85" y="62"/>
                  </a:cubicBezTo>
                  <a:cubicBezTo>
                    <a:pt x="86" y="62"/>
                    <a:pt x="86" y="61"/>
                    <a:pt x="86" y="61"/>
                  </a:cubicBezTo>
                  <a:cubicBezTo>
                    <a:pt x="86" y="61"/>
                    <a:pt x="86" y="61"/>
                    <a:pt x="86" y="61"/>
                  </a:cubicBezTo>
                  <a:cubicBezTo>
                    <a:pt x="86" y="61"/>
                    <a:pt x="86" y="61"/>
                    <a:pt x="86" y="61"/>
                  </a:cubicBezTo>
                  <a:cubicBezTo>
                    <a:pt x="87" y="61"/>
                    <a:pt x="87" y="60"/>
                    <a:pt x="88" y="60"/>
                  </a:cubicBezTo>
                  <a:cubicBezTo>
                    <a:pt x="88" y="60"/>
                    <a:pt x="89" y="61"/>
                    <a:pt x="90" y="61"/>
                  </a:cubicBezTo>
                  <a:cubicBezTo>
                    <a:pt x="92" y="60"/>
                    <a:pt x="94" y="58"/>
                    <a:pt x="96" y="57"/>
                  </a:cubicBezTo>
                  <a:cubicBezTo>
                    <a:pt x="94" y="59"/>
                    <a:pt x="93" y="60"/>
                    <a:pt x="91" y="61"/>
                  </a:cubicBezTo>
                  <a:cubicBezTo>
                    <a:pt x="92" y="61"/>
                    <a:pt x="94" y="61"/>
                    <a:pt x="96" y="61"/>
                  </a:cubicBezTo>
                  <a:cubicBezTo>
                    <a:pt x="108" y="54"/>
                    <a:pt x="120" y="47"/>
                    <a:pt x="132" y="40"/>
                  </a:cubicBezTo>
                  <a:cubicBezTo>
                    <a:pt x="159" y="27"/>
                    <a:pt x="187" y="14"/>
                    <a:pt x="215" y="2"/>
                  </a:cubicBezTo>
                  <a:cubicBezTo>
                    <a:pt x="212" y="1"/>
                    <a:pt x="210" y="1"/>
                    <a:pt x="207" y="0"/>
                  </a:cubicBezTo>
                  <a:cubicBezTo>
                    <a:pt x="206" y="0"/>
                    <a:pt x="204" y="0"/>
                    <a:pt x="203" y="0"/>
                  </a:cubicBezTo>
                  <a:cubicBezTo>
                    <a:pt x="191" y="6"/>
                    <a:pt x="178" y="12"/>
                    <a:pt x="166" y="18"/>
                  </a:cubicBezTo>
                  <a:cubicBezTo>
                    <a:pt x="146" y="28"/>
                    <a:pt x="125" y="38"/>
                    <a:pt x="105"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37" name="Content Placeholder 2">
            <a:extLst>
              <a:ext uri="{FF2B5EF4-FFF2-40B4-BE49-F238E27FC236}">
                <a16:creationId xmlns:a16="http://schemas.microsoft.com/office/drawing/2014/main" id="{9B89C0CE-5759-4F78-B050-2C489CE7A2C1}"/>
              </a:ext>
            </a:extLst>
          </p:cNvPr>
          <p:cNvSpPr txBox="1">
            <a:spLocks/>
          </p:cNvSpPr>
          <p:nvPr/>
        </p:nvSpPr>
        <p:spPr>
          <a:xfrm>
            <a:off x="3031419" y="2717586"/>
            <a:ext cx="8493292" cy="1020762"/>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l">
              <a:buNone/>
            </a:pPr>
            <a:r>
              <a:rPr lang="en-US" sz="3600" b="0" i="0" u="none" strike="noStrike" baseline="0" dirty="0">
                <a:latin typeface="Chalk Board" panose="02000500000000000000" pitchFamily="2" charset="0"/>
              </a:rPr>
              <a:t>Operate on the messages one block at a time.</a:t>
            </a:r>
            <a:br>
              <a:rPr lang="en-US" sz="3600" b="0" i="0" u="none" strike="noStrike" baseline="0" dirty="0">
                <a:latin typeface="Chalk Board" panose="02000500000000000000" pitchFamily="2" charset="0"/>
              </a:rPr>
            </a:br>
            <a:r>
              <a:rPr lang="en-US" sz="3600" b="0" i="0" u="none" strike="noStrike" baseline="0" dirty="0">
                <a:latin typeface="Chalk Board" panose="02000500000000000000" pitchFamily="2" charset="0"/>
              </a:rPr>
              <a:t>Blocks are usually 64 or 128 bits long.</a:t>
            </a:r>
            <a:endParaRPr lang="en-US" sz="3600" dirty="0"/>
          </a:p>
        </p:txBody>
      </p:sp>
      <p:sp>
        <p:nvSpPr>
          <p:cNvPr id="38" name="Content Placeholder 2">
            <a:extLst>
              <a:ext uri="{FF2B5EF4-FFF2-40B4-BE49-F238E27FC236}">
                <a16:creationId xmlns:a16="http://schemas.microsoft.com/office/drawing/2014/main" id="{60C69069-A508-5593-F405-E0ADFF0AEEEA}"/>
              </a:ext>
            </a:extLst>
          </p:cNvPr>
          <p:cNvSpPr txBox="1">
            <a:spLocks/>
          </p:cNvSpPr>
          <p:nvPr/>
        </p:nvSpPr>
        <p:spPr>
          <a:xfrm>
            <a:off x="3031419" y="4050024"/>
            <a:ext cx="8493292" cy="1346923"/>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l">
              <a:buNone/>
            </a:pPr>
            <a:r>
              <a:rPr lang="en-US" sz="3600" b="0" i="0" u="none" strike="noStrike" baseline="0" dirty="0">
                <a:latin typeface="Chalk Board" panose="02000500000000000000" pitchFamily="2" charset="0"/>
              </a:rPr>
              <a:t>Example:  AES</a:t>
            </a:r>
            <a:r>
              <a:rPr lang="en-US" sz="3600" dirty="0">
                <a:latin typeface="Chalk Board" panose="02000500000000000000" pitchFamily="2" charset="0"/>
              </a:rPr>
              <a:t> is a block cipher everyone should use today.</a:t>
            </a:r>
          </a:p>
          <a:p>
            <a:pPr marL="0" indent="0" algn="l">
              <a:buNone/>
            </a:pPr>
            <a:r>
              <a:rPr lang="en-US" sz="3600" b="0" i="0" u="none" strike="noStrike" baseline="0" dirty="0">
                <a:latin typeface="Chalk Board" panose="02000500000000000000" pitchFamily="2" charset="0"/>
              </a:rPr>
              <a:t>		(unless you have a really good reason) </a:t>
            </a:r>
          </a:p>
          <a:p>
            <a:pPr marL="0" indent="0" algn="l">
              <a:buNone/>
            </a:pPr>
            <a:r>
              <a:rPr lang="en-US" sz="3600" dirty="0">
                <a:latin typeface="Chalk Board" panose="02000500000000000000" pitchFamily="2" charset="0"/>
              </a:rPr>
              <a:t>	</a:t>
            </a:r>
            <a:endParaRPr lang="en-US" sz="3600" dirty="0"/>
          </a:p>
        </p:txBody>
      </p:sp>
    </p:spTree>
    <p:custDataLst>
      <p:tags r:id="rId1"/>
    </p:custDataLst>
    <p:extLst>
      <p:ext uri="{BB962C8B-B14F-4D97-AF65-F5344CB8AC3E}">
        <p14:creationId xmlns:p14="http://schemas.microsoft.com/office/powerpoint/2010/main" val="4114135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900">
        <p159:morph option="byObject"/>
      </p:transition>
    </mc:Choice>
    <mc:Fallback xmlns="">
      <p:transition spd="slow" advTm="29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8D41293F-E3E2-A115-F15F-4D2FCD684C0A}"/>
              </a:ext>
            </a:extLst>
          </p:cNvPr>
          <p:cNvGrpSpPr/>
          <p:nvPr/>
        </p:nvGrpSpPr>
        <p:grpSpPr>
          <a:xfrm>
            <a:off x="1293812" y="5715000"/>
            <a:ext cx="965706" cy="1006429"/>
            <a:chOff x="1492068" y="2101974"/>
            <a:chExt cx="1134728" cy="1291243"/>
          </a:xfrm>
        </p:grpSpPr>
        <p:grpSp>
          <p:nvGrpSpPr>
            <p:cNvPr id="44" name="Group 43">
              <a:extLst>
                <a:ext uri="{FF2B5EF4-FFF2-40B4-BE49-F238E27FC236}">
                  <a16:creationId xmlns:a16="http://schemas.microsoft.com/office/drawing/2014/main" id="{161B6557-F4C2-E8A5-0C59-529C3F70E6BD}"/>
                </a:ext>
              </a:extLst>
            </p:cNvPr>
            <p:cNvGrpSpPr/>
            <p:nvPr/>
          </p:nvGrpSpPr>
          <p:grpSpPr>
            <a:xfrm>
              <a:off x="1492068" y="2209800"/>
              <a:ext cx="1134728" cy="1099224"/>
              <a:chOff x="2162493" y="2743200"/>
              <a:chExt cx="1134728" cy="1099224"/>
            </a:xfrm>
          </p:grpSpPr>
          <p:sp>
            <p:nvSpPr>
              <p:cNvPr id="46" name="Freeform 62">
                <a:extLst>
                  <a:ext uri="{FF2B5EF4-FFF2-40B4-BE49-F238E27FC236}">
                    <a16:creationId xmlns:a16="http://schemas.microsoft.com/office/drawing/2014/main" id="{078E781B-84AE-8C09-ABC1-4F68AC0F205A}"/>
                  </a:ext>
                </a:extLst>
              </p:cNvPr>
              <p:cNvSpPr>
                <a:spLocks noEditPoints="1"/>
              </p:cNvSpPr>
              <p:nvPr/>
            </p:nvSpPr>
            <p:spPr bwMode="invGray">
              <a:xfrm flipH="1">
                <a:off x="2175789" y="3764281"/>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62">
                <a:extLst>
                  <a:ext uri="{FF2B5EF4-FFF2-40B4-BE49-F238E27FC236}">
                    <a16:creationId xmlns:a16="http://schemas.microsoft.com/office/drawing/2014/main" id="{5F1B1E13-DCB4-41D4-373D-1AFA704AB693}"/>
                  </a:ext>
                </a:extLst>
              </p:cNvPr>
              <p:cNvSpPr>
                <a:spLocks noEditPoints="1"/>
              </p:cNvSpPr>
              <p:nvPr/>
            </p:nvSpPr>
            <p:spPr bwMode="invGray">
              <a:xfrm rot="16200000" flipH="1">
                <a:off x="2724750" y="3269952"/>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62">
                <a:extLst>
                  <a:ext uri="{FF2B5EF4-FFF2-40B4-BE49-F238E27FC236}">
                    <a16:creationId xmlns:a16="http://schemas.microsoft.com/office/drawing/2014/main" id="{2E165624-F492-4F48-05E9-551395D5603B}"/>
                  </a:ext>
                </a:extLst>
              </p:cNvPr>
              <p:cNvSpPr>
                <a:spLocks noEditPoints="1"/>
              </p:cNvSpPr>
              <p:nvPr/>
            </p:nvSpPr>
            <p:spPr bwMode="invGray">
              <a:xfrm rot="16200000" flipH="1">
                <a:off x="1635741" y="3269953"/>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62">
                <a:extLst>
                  <a:ext uri="{FF2B5EF4-FFF2-40B4-BE49-F238E27FC236}">
                    <a16:creationId xmlns:a16="http://schemas.microsoft.com/office/drawing/2014/main" id="{C9637D81-4FC5-4E60-6163-3DF5CF0B1E6A}"/>
                  </a:ext>
                </a:extLst>
              </p:cNvPr>
              <p:cNvSpPr>
                <a:spLocks noEditPoints="1"/>
              </p:cNvSpPr>
              <p:nvPr/>
            </p:nvSpPr>
            <p:spPr bwMode="invGray">
              <a:xfrm flipH="1">
                <a:off x="2175789" y="2743200"/>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5" name="TextBox 44">
              <a:extLst>
                <a:ext uri="{FF2B5EF4-FFF2-40B4-BE49-F238E27FC236}">
                  <a16:creationId xmlns:a16="http://schemas.microsoft.com/office/drawing/2014/main" id="{785C7C3A-543B-5A8D-F9E8-59338075ABF6}"/>
                </a:ext>
              </a:extLst>
            </p:cNvPr>
            <p:cNvSpPr txBox="1"/>
            <p:nvPr/>
          </p:nvSpPr>
          <p:spPr>
            <a:xfrm>
              <a:off x="1695878" y="2101974"/>
              <a:ext cx="412687" cy="1291243"/>
            </a:xfrm>
            <a:prstGeom prst="rect">
              <a:avLst/>
            </a:prstGeom>
            <a:noFill/>
          </p:spPr>
          <p:txBody>
            <a:bodyPr wrap="square" rtlCol="0">
              <a:spAutoFit/>
            </a:bodyPr>
            <a:lstStyle/>
            <a:p>
              <a:pPr>
                <a:lnSpc>
                  <a:spcPct val="90000"/>
                </a:lnSpc>
              </a:pPr>
              <a:r>
                <a:rPr lang="en-US" sz="6600" dirty="0">
                  <a:latin typeface="Eraser" panose="00000400000000000000" pitchFamily="2" charset="0"/>
                </a:rPr>
                <a:t>E</a:t>
              </a:r>
            </a:p>
          </p:txBody>
        </p:sp>
      </p:grpSp>
      <p:grpSp>
        <p:nvGrpSpPr>
          <p:cNvPr id="50" name="Group 49">
            <a:extLst>
              <a:ext uri="{FF2B5EF4-FFF2-40B4-BE49-F238E27FC236}">
                <a16:creationId xmlns:a16="http://schemas.microsoft.com/office/drawing/2014/main" id="{A5E8174F-57D7-6661-040D-7EB2C3A0B95A}"/>
              </a:ext>
            </a:extLst>
          </p:cNvPr>
          <p:cNvGrpSpPr/>
          <p:nvPr/>
        </p:nvGrpSpPr>
        <p:grpSpPr>
          <a:xfrm>
            <a:off x="1329441" y="2339418"/>
            <a:ext cx="965706" cy="1006429"/>
            <a:chOff x="1492068" y="2101974"/>
            <a:chExt cx="1134728" cy="1291243"/>
          </a:xfrm>
        </p:grpSpPr>
        <p:grpSp>
          <p:nvGrpSpPr>
            <p:cNvPr id="51" name="Group 50">
              <a:extLst>
                <a:ext uri="{FF2B5EF4-FFF2-40B4-BE49-F238E27FC236}">
                  <a16:creationId xmlns:a16="http://schemas.microsoft.com/office/drawing/2014/main" id="{952F41AB-09A5-34AB-4046-61CA475267D7}"/>
                </a:ext>
              </a:extLst>
            </p:cNvPr>
            <p:cNvGrpSpPr/>
            <p:nvPr/>
          </p:nvGrpSpPr>
          <p:grpSpPr>
            <a:xfrm>
              <a:off x="1492068" y="2209800"/>
              <a:ext cx="1134728" cy="1099224"/>
              <a:chOff x="2162493" y="2743200"/>
              <a:chExt cx="1134728" cy="1099224"/>
            </a:xfrm>
          </p:grpSpPr>
          <p:sp>
            <p:nvSpPr>
              <p:cNvPr id="53" name="Freeform 62">
                <a:extLst>
                  <a:ext uri="{FF2B5EF4-FFF2-40B4-BE49-F238E27FC236}">
                    <a16:creationId xmlns:a16="http://schemas.microsoft.com/office/drawing/2014/main" id="{7A606941-9647-ACE1-7EC5-B5F215025AB2}"/>
                  </a:ext>
                </a:extLst>
              </p:cNvPr>
              <p:cNvSpPr>
                <a:spLocks noEditPoints="1"/>
              </p:cNvSpPr>
              <p:nvPr/>
            </p:nvSpPr>
            <p:spPr bwMode="invGray">
              <a:xfrm flipH="1">
                <a:off x="2175789" y="3764281"/>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62">
                <a:extLst>
                  <a:ext uri="{FF2B5EF4-FFF2-40B4-BE49-F238E27FC236}">
                    <a16:creationId xmlns:a16="http://schemas.microsoft.com/office/drawing/2014/main" id="{58529226-6348-2062-4DCF-5AC69AA85860}"/>
                  </a:ext>
                </a:extLst>
              </p:cNvPr>
              <p:cNvSpPr>
                <a:spLocks noEditPoints="1"/>
              </p:cNvSpPr>
              <p:nvPr/>
            </p:nvSpPr>
            <p:spPr bwMode="invGray">
              <a:xfrm rot="16200000" flipH="1">
                <a:off x="2724750" y="3269952"/>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62">
                <a:extLst>
                  <a:ext uri="{FF2B5EF4-FFF2-40B4-BE49-F238E27FC236}">
                    <a16:creationId xmlns:a16="http://schemas.microsoft.com/office/drawing/2014/main" id="{0D0BA5E6-AFFB-84A6-CE7D-A09FEEC6AD28}"/>
                  </a:ext>
                </a:extLst>
              </p:cNvPr>
              <p:cNvSpPr>
                <a:spLocks noEditPoints="1"/>
              </p:cNvSpPr>
              <p:nvPr/>
            </p:nvSpPr>
            <p:spPr bwMode="invGray">
              <a:xfrm rot="16200000" flipH="1">
                <a:off x="1635741" y="3269953"/>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2">
                <a:extLst>
                  <a:ext uri="{FF2B5EF4-FFF2-40B4-BE49-F238E27FC236}">
                    <a16:creationId xmlns:a16="http://schemas.microsoft.com/office/drawing/2014/main" id="{2E7E331F-5959-6124-6C98-A003408E2E7B}"/>
                  </a:ext>
                </a:extLst>
              </p:cNvPr>
              <p:cNvSpPr>
                <a:spLocks noEditPoints="1"/>
              </p:cNvSpPr>
              <p:nvPr/>
            </p:nvSpPr>
            <p:spPr bwMode="invGray">
              <a:xfrm flipH="1">
                <a:off x="2175789" y="2743200"/>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52" name="TextBox 51">
              <a:extLst>
                <a:ext uri="{FF2B5EF4-FFF2-40B4-BE49-F238E27FC236}">
                  <a16:creationId xmlns:a16="http://schemas.microsoft.com/office/drawing/2014/main" id="{8243A992-04A4-C461-4317-AE14791EEA0E}"/>
                </a:ext>
              </a:extLst>
            </p:cNvPr>
            <p:cNvSpPr txBox="1"/>
            <p:nvPr/>
          </p:nvSpPr>
          <p:spPr>
            <a:xfrm>
              <a:off x="1695878" y="2101974"/>
              <a:ext cx="412687" cy="1291243"/>
            </a:xfrm>
            <a:prstGeom prst="rect">
              <a:avLst/>
            </a:prstGeom>
            <a:noFill/>
          </p:spPr>
          <p:txBody>
            <a:bodyPr wrap="square" rtlCol="0">
              <a:spAutoFit/>
            </a:bodyPr>
            <a:lstStyle/>
            <a:p>
              <a:pPr>
                <a:lnSpc>
                  <a:spcPct val="90000"/>
                </a:lnSpc>
              </a:pPr>
              <a:r>
                <a:rPr lang="en-US" sz="6600" dirty="0">
                  <a:latin typeface="Eraser" panose="00000400000000000000" pitchFamily="2" charset="0"/>
                </a:rPr>
                <a:t>E</a:t>
              </a:r>
            </a:p>
          </p:txBody>
        </p:sp>
      </p:grpSp>
      <p:grpSp>
        <p:nvGrpSpPr>
          <p:cNvPr id="57" name="Group 56">
            <a:extLst>
              <a:ext uri="{FF2B5EF4-FFF2-40B4-BE49-F238E27FC236}">
                <a16:creationId xmlns:a16="http://schemas.microsoft.com/office/drawing/2014/main" id="{A738C8CD-5FF9-06F0-9F8D-2E1E9D93BD60}"/>
              </a:ext>
            </a:extLst>
          </p:cNvPr>
          <p:cNvGrpSpPr/>
          <p:nvPr/>
        </p:nvGrpSpPr>
        <p:grpSpPr>
          <a:xfrm>
            <a:off x="1322825" y="3985667"/>
            <a:ext cx="965706" cy="1006429"/>
            <a:chOff x="1492068" y="2101974"/>
            <a:chExt cx="1134728" cy="1291243"/>
          </a:xfrm>
        </p:grpSpPr>
        <p:grpSp>
          <p:nvGrpSpPr>
            <p:cNvPr id="58" name="Group 57">
              <a:extLst>
                <a:ext uri="{FF2B5EF4-FFF2-40B4-BE49-F238E27FC236}">
                  <a16:creationId xmlns:a16="http://schemas.microsoft.com/office/drawing/2014/main" id="{5D098AC6-D49B-B368-BC05-8D19A7CF5745}"/>
                </a:ext>
              </a:extLst>
            </p:cNvPr>
            <p:cNvGrpSpPr/>
            <p:nvPr/>
          </p:nvGrpSpPr>
          <p:grpSpPr>
            <a:xfrm>
              <a:off x="1492068" y="2209800"/>
              <a:ext cx="1134728" cy="1099224"/>
              <a:chOff x="2162493" y="2743200"/>
              <a:chExt cx="1134728" cy="1099224"/>
            </a:xfrm>
          </p:grpSpPr>
          <p:sp>
            <p:nvSpPr>
              <p:cNvPr id="60" name="Freeform 62">
                <a:extLst>
                  <a:ext uri="{FF2B5EF4-FFF2-40B4-BE49-F238E27FC236}">
                    <a16:creationId xmlns:a16="http://schemas.microsoft.com/office/drawing/2014/main" id="{E57F5137-A597-7228-2CD1-5C35C6CB6BB8}"/>
                  </a:ext>
                </a:extLst>
              </p:cNvPr>
              <p:cNvSpPr>
                <a:spLocks noEditPoints="1"/>
              </p:cNvSpPr>
              <p:nvPr/>
            </p:nvSpPr>
            <p:spPr bwMode="invGray">
              <a:xfrm flipH="1">
                <a:off x="2175789" y="3764281"/>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2">
                <a:extLst>
                  <a:ext uri="{FF2B5EF4-FFF2-40B4-BE49-F238E27FC236}">
                    <a16:creationId xmlns:a16="http://schemas.microsoft.com/office/drawing/2014/main" id="{49D83B2A-0562-2F88-39EE-8A40FE34D73D}"/>
                  </a:ext>
                </a:extLst>
              </p:cNvPr>
              <p:cNvSpPr>
                <a:spLocks noEditPoints="1"/>
              </p:cNvSpPr>
              <p:nvPr/>
            </p:nvSpPr>
            <p:spPr bwMode="invGray">
              <a:xfrm rot="16200000" flipH="1">
                <a:off x="2724750" y="3269952"/>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2">
                <a:extLst>
                  <a:ext uri="{FF2B5EF4-FFF2-40B4-BE49-F238E27FC236}">
                    <a16:creationId xmlns:a16="http://schemas.microsoft.com/office/drawing/2014/main" id="{789ABA03-1343-5A7D-86BD-9E9D3A0A0361}"/>
                  </a:ext>
                </a:extLst>
              </p:cNvPr>
              <p:cNvSpPr>
                <a:spLocks noEditPoints="1"/>
              </p:cNvSpPr>
              <p:nvPr/>
            </p:nvSpPr>
            <p:spPr bwMode="invGray">
              <a:xfrm rot="16200000" flipH="1">
                <a:off x="1635741" y="3269953"/>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2">
                <a:extLst>
                  <a:ext uri="{FF2B5EF4-FFF2-40B4-BE49-F238E27FC236}">
                    <a16:creationId xmlns:a16="http://schemas.microsoft.com/office/drawing/2014/main" id="{E63E5215-0BBC-2E96-31C6-EE8447AB8652}"/>
                  </a:ext>
                </a:extLst>
              </p:cNvPr>
              <p:cNvSpPr>
                <a:spLocks noEditPoints="1"/>
              </p:cNvSpPr>
              <p:nvPr/>
            </p:nvSpPr>
            <p:spPr bwMode="invGray">
              <a:xfrm flipH="1">
                <a:off x="2175789" y="2743200"/>
                <a:ext cx="1099223" cy="45719"/>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59" name="TextBox 58">
              <a:extLst>
                <a:ext uri="{FF2B5EF4-FFF2-40B4-BE49-F238E27FC236}">
                  <a16:creationId xmlns:a16="http://schemas.microsoft.com/office/drawing/2014/main" id="{B9A1A57F-C47B-05EB-A412-54B82133D633}"/>
                </a:ext>
              </a:extLst>
            </p:cNvPr>
            <p:cNvSpPr txBox="1"/>
            <p:nvPr/>
          </p:nvSpPr>
          <p:spPr>
            <a:xfrm>
              <a:off x="1695878" y="2101974"/>
              <a:ext cx="412687" cy="1291243"/>
            </a:xfrm>
            <a:prstGeom prst="rect">
              <a:avLst/>
            </a:prstGeom>
            <a:noFill/>
          </p:spPr>
          <p:txBody>
            <a:bodyPr wrap="square" rtlCol="0">
              <a:spAutoFit/>
            </a:bodyPr>
            <a:lstStyle/>
            <a:p>
              <a:pPr>
                <a:lnSpc>
                  <a:spcPct val="90000"/>
                </a:lnSpc>
              </a:pPr>
              <a:r>
                <a:rPr lang="en-US" sz="6600" dirty="0">
                  <a:latin typeface="Eraser" panose="00000400000000000000" pitchFamily="2" charset="0"/>
                </a:rPr>
                <a:t>E</a:t>
              </a:r>
            </a:p>
          </p:txBody>
        </p:sp>
      </p:grpSp>
      <p:pic>
        <p:nvPicPr>
          <p:cNvPr id="64" name="Picture 63">
            <a:extLst>
              <a:ext uri="{FF2B5EF4-FFF2-40B4-BE49-F238E27FC236}">
                <a16:creationId xmlns:a16="http://schemas.microsoft.com/office/drawing/2014/main" id="{A7F5BB5F-59A4-DF53-C153-7D39DE638F96}"/>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ChalkSketch/>
                    </a14:imgEffect>
                    <a14:imgEffect>
                      <a14:colorTemperature colorTemp="11200"/>
                    </a14:imgEffect>
                    <a14:imgEffect>
                      <a14:saturation sat="160000"/>
                    </a14:imgEffect>
                  </a14:imgLayer>
                </a14:imgProps>
              </a:ext>
            </a:extLst>
          </a:blip>
          <a:stretch>
            <a:fillRect/>
          </a:stretch>
        </p:blipFill>
        <p:spPr>
          <a:xfrm>
            <a:off x="2267713" y="2662848"/>
            <a:ext cx="1026695" cy="377985"/>
          </a:xfrm>
          <a:prstGeom prst="rect">
            <a:avLst/>
          </a:prstGeom>
        </p:spPr>
      </p:pic>
      <p:pic>
        <p:nvPicPr>
          <p:cNvPr id="65" name="Picture 64">
            <a:extLst>
              <a:ext uri="{FF2B5EF4-FFF2-40B4-BE49-F238E27FC236}">
                <a16:creationId xmlns:a16="http://schemas.microsoft.com/office/drawing/2014/main" id="{DB5FDF0B-9B06-DDA5-5DDA-AB8D6575406D}"/>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ChalkSketch/>
                    </a14:imgEffect>
                    <a14:imgEffect>
                      <a14:colorTemperature colorTemp="11200"/>
                    </a14:imgEffect>
                    <a14:imgEffect>
                      <a14:saturation sat="160000"/>
                    </a14:imgEffect>
                  </a14:imgLayer>
                </a14:imgProps>
              </a:ext>
            </a:extLst>
          </a:blip>
          <a:stretch>
            <a:fillRect/>
          </a:stretch>
        </p:blipFill>
        <p:spPr>
          <a:xfrm>
            <a:off x="2245842" y="4284139"/>
            <a:ext cx="1026695" cy="377985"/>
          </a:xfrm>
          <a:prstGeom prst="rect">
            <a:avLst/>
          </a:prstGeom>
        </p:spPr>
      </p:pic>
      <p:pic>
        <p:nvPicPr>
          <p:cNvPr id="66" name="Picture 65">
            <a:extLst>
              <a:ext uri="{FF2B5EF4-FFF2-40B4-BE49-F238E27FC236}">
                <a16:creationId xmlns:a16="http://schemas.microsoft.com/office/drawing/2014/main" id="{E0D2B728-E814-BB9D-20F6-2C232CB142AC}"/>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ChalkSketch/>
                    </a14:imgEffect>
                    <a14:imgEffect>
                      <a14:colorTemperature colorTemp="11200"/>
                    </a14:imgEffect>
                    <a14:imgEffect>
                      <a14:saturation sat="160000"/>
                    </a14:imgEffect>
                  </a14:imgLayer>
                </a14:imgProps>
              </a:ext>
            </a:extLst>
          </a:blip>
          <a:stretch>
            <a:fillRect/>
          </a:stretch>
        </p:blipFill>
        <p:spPr>
          <a:xfrm>
            <a:off x="2249621" y="5996063"/>
            <a:ext cx="1026695" cy="377985"/>
          </a:xfrm>
          <a:prstGeom prst="rect">
            <a:avLst/>
          </a:prstGeom>
        </p:spPr>
      </p:pic>
      <p:pic>
        <p:nvPicPr>
          <p:cNvPr id="67" name="Picture 66">
            <a:extLst>
              <a:ext uri="{FF2B5EF4-FFF2-40B4-BE49-F238E27FC236}">
                <a16:creationId xmlns:a16="http://schemas.microsoft.com/office/drawing/2014/main" id="{D2390960-C611-CC20-F1BB-EBF5FDBDD849}"/>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ChalkSketch/>
                    </a14:imgEffect>
                    <a14:imgEffect>
                      <a14:colorTemperature colorTemp="11200"/>
                    </a14:imgEffect>
                    <a14:imgEffect>
                      <a14:saturation sat="160000"/>
                    </a14:imgEffect>
                  </a14:imgLayer>
                </a14:imgProps>
              </a:ext>
            </a:extLst>
          </a:blip>
          <a:stretch>
            <a:fillRect/>
          </a:stretch>
        </p:blipFill>
        <p:spPr>
          <a:xfrm>
            <a:off x="550335" y="6027922"/>
            <a:ext cx="754793" cy="377985"/>
          </a:xfrm>
          <a:prstGeom prst="rect">
            <a:avLst/>
          </a:prstGeom>
        </p:spPr>
      </p:pic>
      <p:pic>
        <p:nvPicPr>
          <p:cNvPr id="68" name="Picture 67">
            <a:extLst>
              <a:ext uri="{FF2B5EF4-FFF2-40B4-BE49-F238E27FC236}">
                <a16:creationId xmlns:a16="http://schemas.microsoft.com/office/drawing/2014/main" id="{8A87937A-FFDF-C263-6F2B-2029915FFE5D}"/>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ChalkSketch/>
                    </a14:imgEffect>
                    <a14:imgEffect>
                      <a14:colorTemperature colorTemp="11200"/>
                    </a14:imgEffect>
                    <a14:imgEffect>
                      <a14:saturation sat="160000"/>
                    </a14:imgEffect>
                  </a14:imgLayer>
                </a14:imgProps>
              </a:ext>
            </a:extLst>
          </a:blip>
          <a:stretch>
            <a:fillRect/>
          </a:stretch>
        </p:blipFill>
        <p:spPr>
          <a:xfrm>
            <a:off x="574646" y="4250859"/>
            <a:ext cx="754793" cy="377985"/>
          </a:xfrm>
          <a:prstGeom prst="rect">
            <a:avLst/>
          </a:prstGeom>
        </p:spPr>
      </p:pic>
      <p:pic>
        <p:nvPicPr>
          <p:cNvPr id="69" name="Picture 68">
            <a:extLst>
              <a:ext uri="{FF2B5EF4-FFF2-40B4-BE49-F238E27FC236}">
                <a16:creationId xmlns:a16="http://schemas.microsoft.com/office/drawing/2014/main" id="{3C4553DD-7B2C-4819-6C53-7AE0B60B3576}"/>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ChalkSketch/>
                    </a14:imgEffect>
                    <a14:imgEffect>
                      <a14:colorTemperature colorTemp="11200"/>
                    </a14:imgEffect>
                    <a14:imgEffect>
                      <a14:saturation sat="160000"/>
                    </a14:imgEffect>
                  </a14:imgLayer>
                </a14:imgProps>
              </a:ext>
            </a:extLst>
          </a:blip>
          <a:stretch>
            <a:fillRect/>
          </a:stretch>
        </p:blipFill>
        <p:spPr>
          <a:xfrm>
            <a:off x="598046" y="2655866"/>
            <a:ext cx="754793" cy="377985"/>
          </a:xfrm>
          <a:prstGeom prst="rect">
            <a:avLst/>
          </a:prstGeom>
        </p:spPr>
      </p:pic>
      <p:pic>
        <p:nvPicPr>
          <p:cNvPr id="70" name="Picture 69">
            <a:extLst>
              <a:ext uri="{FF2B5EF4-FFF2-40B4-BE49-F238E27FC236}">
                <a16:creationId xmlns:a16="http://schemas.microsoft.com/office/drawing/2014/main" id="{174BBCF7-A865-473D-80A9-C7FEDEDDF54C}"/>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ChalkSketch/>
                    </a14:imgEffect>
                    <a14:imgEffect>
                      <a14:colorTemperature colorTemp="11200"/>
                    </a14:imgEffect>
                    <a14:imgEffect>
                      <a14:saturation sat="160000"/>
                    </a14:imgEffect>
                  </a14:imgLayer>
                </a14:imgProps>
              </a:ext>
            </a:extLst>
          </a:blip>
          <a:stretch>
            <a:fillRect/>
          </a:stretch>
        </p:blipFill>
        <p:spPr>
          <a:xfrm rot="5400000">
            <a:off x="1535556" y="5395490"/>
            <a:ext cx="446712" cy="377985"/>
          </a:xfrm>
          <a:prstGeom prst="rect">
            <a:avLst/>
          </a:prstGeom>
        </p:spPr>
      </p:pic>
      <p:pic>
        <p:nvPicPr>
          <p:cNvPr id="71" name="Picture 70">
            <a:extLst>
              <a:ext uri="{FF2B5EF4-FFF2-40B4-BE49-F238E27FC236}">
                <a16:creationId xmlns:a16="http://schemas.microsoft.com/office/drawing/2014/main" id="{589E66C6-72DF-148C-97BF-52D0C8D66F87}"/>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ChalkSketch/>
                    </a14:imgEffect>
                    <a14:imgEffect>
                      <a14:colorTemperature colorTemp="11200"/>
                    </a14:imgEffect>
                    <a14:imgEffect>
                      <a14:saturation sat="160000"/>
                    </a14:imgEffect>
                  </a14:imgLayer>
                </a14:imgProps>
              </a:ext>
            </a:extLst>
          </a:blip>
          <a:stretch>
            <a:fillRect/>
          </a:stretch>
        </p:blipFill>
        <p:spPr>
          <a:xfrm rot="5400000">
            <a:off x="1542896" y="3653810"/>
            <a:ext cx="446712" cy="377985"/>
          </a:xfrm>
          <a:prstGeom prst="rect">
            <a:avLst/>
          </a:prstGeom>
        </p:spPr>
      </p:pic>
      <p:pic>
        <p:nvPicPr>
          <p:cNvPr id="72" name="Picture 71">
            <a:extLst>
              <a:ext uri="{FF2B5EF4-FFF2-40B4-BE49-F238E27FC236}">
                <a16:creationId xmlns:a16="http://schemas.microsoft.com/office/drawing/2014/main" id="{A09BB6C5-5EB3-BE68-1328-8D935D8BD197}"/>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ChalkSketch/>
                    </a14:imgEffect>
                    <a14:imgEffect>
                      <a14:colorTemperature colorTemp="11200"/>
                    </a14:imgEffect>
                    <a14:imgEffect>
                      <a14:saturation sat="160000"/>
                    </a14:imgEffect>
                  </a14:imgLayer>
                </a14:imgProps>
              </a:ext>
            </a:extLst>
          </a:blip>
          <a:stretch>
            <a:fillRect/>
          </a:stretch>
        </p:blipFill>
        <p:spPr>
          <a:xfrm rot="5400000">
            <a:off x="1558167" y="2019276"/>
            <a:ext cx="446712" cy="377985"/>
          </a:xfrm>
          <a:prstGeom prst="rect">
            <a:avLst/>
          </a:prstGeom>
        </p:spPr>
      </p:pic>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8F93617-C0D2-B174-E3EE-2631745EDFED}"/>
                  </a:ext>
                </a:extLst>
              </p:cNvPr>
              <p:cNvSpPr txBox="1"/>
              <p:nvPr/>
            </p:nvSpPr>
            <p:spPr>
              <a:xfrm>
                <a:off x="194080" y="2592762"/>
                <a:ext cx="489172" cy="44807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M</m:t>
                          </m:r>
                        </m:e>
                        <m:sub>
                          <m:r>
                            <m:rPr>
                              <m:nor/>
                            </m:rPr>
                            <a:rPr lang="en-US" sz="2400" b="0" i="0" smtClean="0">
                              <a:solidFill>
                                <a:schemeClr val="tx1"/>
                              </a:solidFill>
                              <a:latin typeface="Chalk Board" panose="02000500000000000000" pitchFamily="2" charset="0"/>
                            </a:rPr>
                            <m:t>1</m:t>
                          </m:r>
                        </m:sub>
                      </m:sSub>
                    </m:oMath>
                  </m:oMathPara>
                </a14:m>
                <a:endParaRPr lang="en-US" sz="2400" dirty="0">
                  <a:solidFill>
                    <a:schemeClr val="tx1"/>
                  </a:solidFill>
                  <a:latin typeface="Chalk Board" panose="02000500000000000000" pitchFamily="2" charset="0"/>
                </a:endParaRPr>
              </a:p>
            </p:txBody>
          </p:sp>
        </mc:Choice>
        <mc:Fallback xmlns="">
          <p:sp>
            <p:nvSpPr>
              <p:cNvPr id="73" name="TextBox 72">
                <a:extLst>
                  <a:ext uri="{FF2B5EF4-FFF2-40B4-BE49-F238E27FC236}">
                    <a16:creationId xmlns:a16="http://schemas.microsoft.com/office/drawing/2014/main" id="{C8F93617-C0D2-B174-E3EE-2631745EDFED}"/>
                  </a:ext>
                </a:extLst>
              </p:cNvPr>
              <p:cNvSpPr txBox="1">
                <a:spLocks noRot="1" noChangeAspect="1" noMove="1" noResize="1" noEditPoints="1" noAdjustHandles="1" noChangeArrowheads="1" noChangeShapeType="1" noTextEdit="1"/>
              </p:cNvSpPr>
              <p:nvPr/>
            </p:nvSpPr>
            <p:spPr>
              <a:xfrm>
                <a:off x="194080" y="2592762"/>
                <a:ext cx="489172" cy="448071"/>
              </a:xfrm>
              <a:prstGeom prst="rect">
                <a:avLst/>
              </a:prstGeom>
              <a:blipFill>
                <a:blip r:embed="rId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DCFC2749-D4F7-1C89-5D63-61666D6E9052}"/>
                  </a:ext>
                </a:extLst>
              </p:cNvPr>
              <p:cNvSpPr txBox="1"/>
              <p:nvPr/>
            </p:nvSpPr>
            <p:spPr>
              <a:xfrm>
                <a:off x="126834" y="4180253"/>
                <a:ext cx="538865" cy="447110"/>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M</m:t>
                          </m:r>
                        </m:e>
                        <m:sub>
                          <m:r>
                            <m:rPr>
                              <m:nor/>
                            </m:rPr>
                            <a:rPr lang="en-US" sz="2400" b="0" i="0" smtClean="0">
                              <a:solidFill>
                                <a:schemeClr val="tx1"/>
                              </a:solidFill>
                              <a:latin typeface="Chalk Board" panose="02000500000000000000" pitchFamily="2" charset="0"/>
                            </a:rPr>
                            <m:t>2</m:t>
                          </m:r>
                        </m:sub>
                      </m:sSub>
                    </m:oMath>
                  </m:oMathPara>
                </a14:m>
                <a:endParaRPr lang="en-US" sz="2400" dirty="0">
                  <a:solidFill>
                    <a:schemeClr val="tx1"/>
                  </a:solidFill>
                  <a:latin typeface="Chalk Board" panose="02000500000000000000" pitchFamily="2" charset="0"/>
                </a:endParaRPr>
              </a:p>
            </p:txBody>
          </p:sp>
        </mc:Choice>
        <mc:Fallback xmlns="">
          <p:sp>
            <p:nvSpPr>
              <p:cNvPr id="74" name="TextBox 73">
                <a:extLst>
                  <a:ext uri="{FF2B5EF4-FFF2-40B4-BE49-F238E27FC236}">
                    <a16:creationId xmlns:a16="http://schemas.microsoft.com/office/drawing/2014/main" id="{DCFC2749-D4F7-1C89-5D63-61666D6E9052}"/>
                  </a:ext>
                </a:extLst>
              </p:cNvPr>
              <p:cNvSpPr txBox="1">
                <a:spLocks noRot="1" noChangeAspect="1" noMove="1" noResize="1" noEditPoints="1" noAdjustHandles="1" noChangeArrowheads="1" noChangeShapeType="1" noTextEdit="1"/>
              </p:cNvSpPr>
              <p:nvPr/>
            </p:nvSpPr>
            <p:spPr>
              <a:xfrm>
                <a:off x="126834" y="4180253"/>
                <a:ext cx="538865" cy="447110"/>
              </a:xfrm>
              <a:prstGeom prst="rect">
                <a:avLst/>
              </a:prstGeom>
              <a:blipFill>
                <a:blip r:embed="rId8"/>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525D558-5094-7B62-5ECF-4B35263DEF94}"/>
                  </a:ext>
                </a:extLst>
              </p:cNvPr>
              <p:cNvSpPr txBox="1"/>
              <p:nvPr/>
            </p:nvSpPr>
            <p:spPr>
              <a:xfrm>
                <a:off x="3410840" y="2675785"/>
                <a:ext cx="489172" cy="4480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C</m:t>
                          </m:r>
                        </m:e>
                        <m:sub>
                          <m:r>
                            <m:rPr>
                              <m:nor/>
                            </m:rPr>
                            <a:rPr lang="en-US" sz="2400" b="0" i="0" smtClean="0">
                              <a:solidFill>
                                <a:schemeClr val="tx1"/>
                              </a:solidFill>
                              <a:latin typeface="Chalk Board" panose="02000500000000000000" pitchFamily="2" charset="0"/>
                            </a:rPr>
                            <m:t>1</m:t>
                          </m:r>
                        </m:sub>
                      </m:sSub>
                    </m:oMath>
                  </m:oMathPara>
                </a14:m>
                <a:endParaRPr lang="en-US" sz="2400" dirty="0">
                  <a:solidFill>
                    <a:schemeClr val="tx1"/>
                  </a:solidFill>
                  <a:latin typeface="Chalk Board" panose="02000500000000000000" pitchFamily="2" charset="0"/>
                </a:endParaRPr>
              </a:p>
            </p:txBody>
          </p:sp>
        </mc:Choice>
        <mc:Fallback xmlns="">
          <p:sp>
            <p:nvSpPr>
              <p:cNvPr id="75" name="TextBox 74">
                <a:extLst>
                  <a:ext uri="{FF2B5EF4-FFF2-40B4-BE49-F238E27FC236}">
                    <a16:creationId xmlns:a16="http://schemas.microsoft.com/office/drawing/2014/main" id="{2525D558-5094-7B62-5ECF-4B35263DEF94}"/>
                  </a:ext>
                </a:extLst>
              </p:cNvPr>
              <p:cNvSpPr txBox="1">
                <a:spLocks noRot="1" noChangeAspect="1" noMove="1" noResize="1" noEditPoints="1" noAdjustHandles="1" noChangeArrowheads="1" noChangeShapeType="1" noTextEdit="1"/>
              </p:cNvSpPr>
              <p:nvPr/>
            </p:nvSpPr>
            <p:spPr>
              <a:xfrm>
                <a:off x="3410840" y="2675785"/>
                <a:ext cx="489172" cy="448071"/>
              </a:xfrm>
              <a:prstGeom prst="rect">
                <a:avLst/>
              </a:prstGeom>
              <a:blipFill>
                <a:blip r:embed="rId9"/>
                <a:stretch>
                  <a:fillRect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7326A61-2114-EF96-F5D7-E29467A6F6AC}"/>
                  </a:ext>
                </a:extLst>
              </p:cNvPr>
              <p:cNvSpPr txBox="1"/>
              <p:nvPr/>
            </p:nvSpPr>
            <p:spPr>
              <a:xfrm>
                <a:off x="3388541" y="4298181"/>
                <a:ext cx="490775" cy="447110"/>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C</m:t>
                          </m:r>
                        </m:e>
                        <m:sub>
                          <m:r>
                            <m:rPr>
                              <m:nor/>
                            </m:rPr>
                            <a:rPr lang="en-US" sz="2400" b="0" i="0" smtClean="0">
                              <a:solidFill>
                                <a:schemeClr val="tx1"/>
                              </a:solidFill>
                              <a:latin typeface="Chalk Board" panose="02000500000000000000" pitchFamily="2" charset="0"/>
                            </a:rPr>
                            <m:t>2</m:t>
                          </m:r>
                        </m:sub>
                      </m:sSub>
                    </m:oMath>
                  </m:oMathPara>
                </a14:m>
                <a:endParaRPr lang="en-US" sz="2400" dirty="0">
                  <a:solidFill>
                    <a:schemeClr val="tx1"/>
                  </a:solidFill>
                  <a:latin typeface="Chalk Board" panose="02000500000000000000" pitchFamily="2" charset="0"/>
                </a:endParaRPr>
              </a:p>
            </p:txBody>
          </p:sp>
        </mc:Choice>
        <mc:Fallback xmlns="">
          <p:sp>
            <p:nvSpPr>
              <p:cNvPr id="76" name="TextBox 75">
                <a:extLst>
                  <a:ext uri="{FF2B5EF4-FFF2-40B4-BE49-F238E27FC236}">
                    <a16:creationId xmlns:a16="http://schemas.microsoft.com/office/drawing/2014/main" id="{77326A61-2114-EF96-F5D7-E29467A6F6AC}"/>
                  </a:ext>
                </a:extLst>
              </p:cNvPr>
              <p:cNvSpPr txBox="1">
                <a:spLocks noRot="1" noChangeAspect="1" noMove="1" noResize="1" noEditPoints="1" noAdjustHandles="1" noChangeArrowheads="1" noChangeShapeType="1" noTextEdit="1"/>
              </p:cNvSpPr>
              <p:nvPr/>
            </p:nvSpPr>
            <p:spPr>
              <a:xfrm>
                <a:off x="3388541" y="4298181"/>
                <a:ext cx="490775" cy="447110"/>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05B5F5C-1B51-526D-415D-05C7CB7AAEFE}"/>
                  </a:ext>
                </a:extLst>
              </p:cNvPr>
              <p:cNvSpPr txBox="1"/>
              <p:nvPr/>
            </p:nvSpPr>
            <p:spPr>
              <a:xfrm>
                <a:off x="3388540" y="6027922"/>
                <a:ext cx="492379" cy="44589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C</m:t>
                          </m:r>
                        </m:e>
                        <m:sub>
                          <m:r>
                            <m:rPr>
                              <m:nor/>
                            </m:rPr>
                            <a:rPr lang="en-US" sz="2400" b="0" i="0" smtClean="0">
                              <a:solidFill>
                                <a:schemeClr val="tx1"/>
                              </a:solidFill>
                              <a:latin typeface="Chalk Board" panose="02000500000000000000" pitchFamily="2" charset="0"/>
                            </a:rPr>
                            <m:t>3</m:t>
                          </m:r>
                        </m:sub>
                      </m:sSub>
                    </m:oMath>
                  </m:oMathPara>
                </a14:m>
                <a:endParaRPr lang="en-US" sz="2400" dirty="0">
                  <a:solidFill>
                    <a:schemeClr val="tx1"/>
                  </a:solidFill>
                  <a:latin typeface="Chalk Board" panose="02000500000000000000" pitchFamily="2" charset="0"/>
                </a:endParaRPr>
              </a:p>
            </p:txBody>
          </p:sp>
        </mc:Choice>
        <mc:Fallback xmlns="">
          <p:sp>
            <p:nvSpPr>
              <p:cNvPr id="77" name="TextBox 76">
                <a:extLst>
                  <a:ext uri="{FF2B5EF4-FFF2-40B4-BE49-F238E27FC236}">
                    <a16:creationId xmlns:a16="http://schemas.microsoft.com/office/drawing/2014/main" id="{F05B5F5C-1B51-526D-415D-05C7CB7AAEFE}"/>
                  </a:ext>
                </a:extLst>
              </p:cNvPr>
              <p:cNvSpPr txBox="1">
                <a:spLocks noRot="1" noChangeAspect="1" noMove="1" noResize="1" noEditPoints="1" noAdjustHandles="1" noChangeArrowheads="1" noChangeShapeType="1" noTextEdit="1"/>
              </p:cNvSpPr>
              <p:nvPr/>
            </p:nvSpPr>
            <p:spPr>
              <a:xfrm>
                <a:off x="3388540" y="6027922"/>
                <a:ext cx="492379" cy="445891"/>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365AD7D-7337-8B88-1355-8F3A084BCF08}"/>
                  </a:ext>
                </a:extLst>
              </p:cNvPr>
              <p:cNvSpPr txBox="1"/>
              <p:nvPr/>
            </p:nvSpPr>
            <p:spPr>
              <a:xfrm>
                <a:off x="92051" y="5991819"/>
                <a:ext cx="540468" cy="44589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M</m:t>
                          </m:r>
                        </m:e>
                        <m:sub>
                          <m:r>
                            <m:rPr>
                              <m:nor/>
                            </m:rPr>
                            <a:rPr lang="en-US" sz="2400" b="0" i="0" smtClean="0">
                              <a:solidFill>
                                <a:schemeClr val="tx1"/>
                              </a:solidFill>
                              <a:latin typeface="Chalk Board" panose="02000500000000000000" pitchFamily="2" charset="0"/>
                            </a:rPr>
                            <m:t>3</m:t>
                          </m:r>
                        </m:sub>
                      </m:sSub>
                    </m:oMath>
                  </m:oMathPara>
                </a14:m>
                <a:endParaRPr lang="en-US" sz="2400" dirty="0">
                  <a:solidFill>
                    <a:schemeClr val="tx1"/>
                  </a:solidFill>
                  <a:latin typeface="Chalk Board" panose="02000500000000000000" pitchFamily="2" charset="0"/>
                </a:endParaRPr>
              </a:p>
            </p:txBody>
          </p:sp>
        </mc:Choice>
        <mc:Fallback xmlns="">
          <p:sp>
            <p:nvSpPr>
              <p:cNvPr id="78" name="TextBox 77">
                <a:extLst>
                  <a:ext uri="{FF2B5EF4-FFF2-40B4-BE49-F238E27FC236}">
                    <a16:creationId xmlns:a16="http://schemas.microsoft.com/office/drawing/2014/main" id="{C365AD7D-7337-8B88-1355-8F3A084BCF08}"/>
                  </a:ext>
                </a:extLst>
              </p:cNvPr>
              <p:cNvSpPr txBox="1">
                <a:spLocks noRot="1" noChangeAspect="1" noMove="1" noResize="1" noEditPoints="1" noAdjustHandles="1" noChangeArrowheads="1" noChangeShapeType="1" noTextEdit="1"/>
              </p:cNvSpPr>
              <p:nvPr/>
            </p:nvSpPr>
            <p:spPr>
              <a:xfrm>
                <a:off x="92051" y="5991819"/>
                <a:ext cx="540468" cy="445891"/>
              </a:xfrm>
              <a:prstGeom prst="rect">
                <a:avLst/>
              </a:prstGeom>
              <a:blipFill>
                <a:blip r:embed="rId12"/>
                <a:stretch>
                  <a:fillRect b="-11111"/>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89A75EE7-AFA7-17FA-B299-5E5042341F07}"/>
              </a:ext>
            </a:extLst>
          </p:cNvPr>
          <p:cNvSpPr txBox="1"/>
          <p:nvPr/>
        </p:nvSpPr>
        <p:spPr>
          <a:xfrm>
            <a:off x="4871610" y="2210990"/>
            <a:ext cx="6873473" cy="707886"/>
          </a:xfrm>
          <a:prstGeom prst="rect">
            <a:avLst/>
          </a:prstGeom>
          <a:noFill/>
        </p:spPr>
        <p:txBody>
          <a:bodyPr wrap="square">
            <a:spAutoFit/>
          </a:bodyPr>
          <a:lstStyle/>
          <a:p>
            <a:r>
              <a:rPr lang="en-US" sz="4000" dirty="0">
                <a:latin typeface="Chalk Board" panose="02000500000000000000" pitchFamily="2" charset="0"/>
              </a:rPr>
              <a:t>Encrypts each successive block separately.</a:t>
            </a:r>
            <a:endParaRPr lang="en-US" sz="4000" dirty="0"/>
          </a:p>
        </p:txBody>
      </p:sp>
      <p:sp>
        <p:nvSpPr>
          <p:cNvPr id="80" name="TextBox 79">
            <a:extLst>
              <a:ext uri="{FF2B5EF4-FFF2-40B4-BE49-F238E27FC236}">
                <a16:creationId xmlns:a16="http://schemas.microsoft.com/office/drawing/2014/main" id="{22F2FF14-CD1F-EC46-32CC-65498979B006}"/>
              </a:ext>
            </a:extLst>
          </p:cNvPr>
          <p:cNvSpPr txBox="1"/>
          <p:nvPr/>
        </p:nvSpPr>
        <p:spPr>
          <a:xfrm>
            <a:off x="4922392" y="3560784"/>
            <a:ext cx="6771910" cy="1323439"/>
          </a:xfrm>
          <a:prstGeom prst="rect">
            <a:avLst/>
          </a:prstGeom>
          <a:noFill/>
        </p:spPr>
        <p:txBody>
          <a:bodyPr wrap="square">
            <a:spAutoFit/>
          </a:bodyPr>
          <a:lstStyle/>
          <a:p>
            <a:r>
              <a:rPr lang="en-US" sz="4000" dirty="0">
                <a:latin typeface="Chalk Board" panose="02000500000000000000" pitchFamily="2" charset="0"/>
              </a:rPr>
              <a:t>What happens if some blocks in the plain text are identical.</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5D337F0-C2E0-D980-373F-1CD8CF1E44A6}"/>
                  </a:ext>
                </a:extLst>
              </p:cNvPr>
              <p:cNvSpPr txBox="1"/>
              <p:nvPr/>
            </p:nvSpPr>
            <p:spPr>
              <a:xfrm>
                <a:off x="4951411" y="5168447"/>
                <a:ext cx="6570307" cy="863763"/>
              </a:xfrm>
              <a:prstGeom prst="rect">
                <a:avLst/>
              </a:prstGeom>
              <a:noFill/>
            </p:spPr>
            <p:txBody>
              <a:bodyPr wrap="square">
                <a:spAutoFit/>
              </a:bodyPr>
              <a:lstStyle/>
              <a:p>
                <a:pPr marL="0" indent="0">
                  <a:buNone/>
                </a:pPr>
                <a14:m>
                  <m:oMath xmlns:m="http://schemas.openxmlformats.org/officeDocument/2006/math">
                    <m:sSub>
                      <m:sSubPr>
                        <m:ctrlPr>
                          <a:rPr lang="en-US" sz="4000" b="0" i="1" smtClean="0">
                            <a:solidFill>
                              <a:schemeClr val="tx1"/>
                            </a:solidFill>
                            <a:latin typeface="Cambria Math" panose="02040503050406030204" pitchFamily="18" charset="0"/>
                          </a:rPr>
                        </m:ctrlPr>
                      </m:sSubPr>
                      <m:e>
                        <m:r>
                          <m:rPr>
                            <m:nor/>
                          </m:rPr>
                          <a:rPr lang="en-US" sz="4000" b="0" i="0" smtClean="0">
                            <a:solidFill>
                              <a:schemeClr val="tx1"/>
                            </a:solidFill>
                            <a:latin typeface="Chalk Board" panose="02000500000000000000" pitchFamily="2" charset="0"/>
                          </a:rPr>
                          <m:t>C</m:t>
                        </m:r>
                      </m:e>
                      <m:sub>
                        <m:r>
                          <m:rPr>
                            <m:nor/>
                          </m:rPr>
                          <a:rPr lang="en-US" sz="4000" b="0" i="0" smtClean="0">
                            <a:solidFill>
                              <a:schemeClr val="tx1"/>
                            </a:solidFill>
                            <a:latin typeface="Chalk Board" panose="02000500000000000000" pitchFamily="2" charset="0"/>
                          </a:rPr>
                          <m:t>i</m:t>
                        </m:r>
                      </m:sub>
                    </m:sSub>
                    <m:r>
                      <m:rPr>
                        <m:nor/>
                      </m:rPr>
                      <a:rPr lang="en-US" sz="4000" b="0" i="0" smtClean="0">
                        <a:solidFill>
                          <a:schemeClr val="tx1"/>
                        </a:solidFill>
                        <a:latin typeface="Chalk Board" panose="02000500000000000000" pitchFamily="2" charset="0"/>
                      </a:rPr>
                      <m:t>=</m:t>
                    </m:r>
                    <m:sSub>
                      <m:sSubPr>
                        <m:ctrlPr>
                          <a:rPr lang="en-US" sz="4000" b="0" i="1" smtClean="0">
                            <a:solidFill>
                              <a:schemeClr val="tx1"/>
                            </a:solidFill>
                            <a:latin typeface="Cambria Math" panose="02040503050406030204" pitchFamily="18" charset="0"/>
                          </a:rPr>
                        </m:ctrlPr>
                      </m:sSubPr>
                      <m:e>
                        <m:r>
                          <m:rPr>
                            <m:nor/>
                          </m:rPr>
                          <a:rPr lang="en-US" sz="4000" b="0" i="0" smtClean="0">
                            <a:solidFill>
                              <a:schemeClr val="tx1"/>
                            </a:solidFill>
                            <a:latin typeface="Chalk Board" panose="02000500000000000000" pitchFamily="2" charset="0"/>
                          </a:rPr>
                          <m:t>E</m:t>
                        </m:r>
                      </m:e>
                      <m:sub>
                        <m:r>
                          <m:rPr>
                            <m:nor/>
                          </m:rPr>
                          <a:rPr lang="en-US" sz="4000" b="0" i="0" smtClean="0">
                            <a:solidFill>
                              <a:schemeClr val="tx1"/>
                            </a:solidFill>
                            <a:latin typeface="Chalk Board" panose="02000500000000000000" pitchFamily="2" charset="0"/>
                          </a:rPr>
                          <m:t>K</m:t>
                        </m:r>
                      </m:sub>
                    </m:sSub>
                    <m:d>
                      <m:dPr>
                        <m:ctrlPr>
                          <a:rPr lang="en-US" sz="4000" b="0" i="1" smtClean="0">
                            <a:solidFill>
                              <a:schemeClr val="tx1"/>
                            </a:solidFill>
                            <a:latin typeface="Cambria Math" panose="02040503050406030204" pitchFamily="18" charset="0"/>
                          </a:rPr>
                        </m:ctrlPr>
                      </m:dPr>
                      <m:e>
                        <m:sSub>
                          <m:sSubPr>
                            <m:ctrlPr>
                              <a:rPr lang="en-US" sz="4000" b="0" i="1" smtClean="0">
                                <a:solidFill>
                                  <a:schemeClr val="tx1"/>
                                </a:solidFill>
                                <a:latin typeface="Cambria Math" panose="02040503050406030204" pitchFamily="18" charset="0"/>
                              </a:rPr>
                            </m:ctrlPr>
                          </m:sSubPr>
                          <m:e>
                            <m:r>
                              <m:rPr>
                                <m:nor/>
                              </m:rPr>
                              <a:rPr lang="en-US" sz="4000" b="0" i="0" smtClean="0">
                                <a:solidFill>
                                  <a:schemeClr val="tx1"/>
                                </a:solidFill>
                                <a:latin typeface="Chalk Board" panose="02000500000000000000" pitchFamily="2" charset="0"/>
                              </a:rPr>
                              <m:t>M</m:t>
                            </m:r>
                          </m:e>
                          <m:sub>
                            <m:r>
                              <m:rPr>
                                <m:nor/>
                              </m:rPr>
                              <a:rPr lang="en-US" sz="4000" b="0" i="0" smtClean="0">
                                <a:solidFill>
                                  <a:schemeClr val="tx1"/>
                                </a:solidFill>
                                <a:latin typeface="Chalk Board" panose="02000500000000000000" pitchFamily="2" charset="0"/>
                              </a:rPr>
                              <m:t>i</m:t>
                            </m:r>
                          </m:sub>
                        </m:sSub>
                      </m:e>
                    </m:d>
                    <m:r>
                      <a:rPr lang="en-US" sz="4000" b="0" i="1" smtClean="0">
                        <a:solidFill>
                          <a:schemeClr val="tx1"/>
                        </a:solidFill>
                        <a:latin typeface="Cambria Math" panose="02040503050406030204" pitchFamily="18" charset="0"/>
                      </a:rPr>
                      <m:t> </m:t>
                    </m:r>
                  </m:oMath>
                </a14:m>
                <a:r>
                  <a:rPr lang="en-US" sz="4000" b="0" i="1" dirty="0">
                    <a:solidFill>
                      <a:schemeClr val="tx1"/>
                    </a:solidFill>
                    <a:latin typeface="Chalk Board" panose="02000500000000000000" pitchFamily="2" charset="0"/>
                  </a:rPr>
                  <a:t> &amp;&amp;   </a:t>
                </a:r>
                <a14:m>
                  <m:oMath xmlns:m="http://schemas.openxmlformats.org/officeDocument/2006/math">
                    <m:sSub>
                      <m:sSubPr>
                        <m:ctrlPr>
                          <a:rPr lang="en-US" sz="4000" i="1">
                            <a:solidFill>
                              <a:schemeClr val="tx1"/>
                            </a:solidFill>
                            <a:latin typeface="Cambria Math" panose="02040503050406030204" pitchFamily="18" charset="0"/>
                          </a:rPr>
                        </m:ctrlPr>
                      </m:sSubPr>
                      <m:e>
                        <m:r>
                          <m:rPr>
                            <m:nor/>
                          </m:rPr>
                          <a:rPr lang="en-US" sz="4000" i="0">
                            <a:solidFill>
                              <a:schemeClr val="tx1"/>
                            </a:solidFill>
                            <a:latin typeface="Chalk Board" panose="02000500000000000000" pitchFamily="2" charset="0"/>
                          </a:rPr>
                          <m:t>C</m:t>
                        </m:r>
                      </m:e>
                      <m:sub>
                        <m:r>
                          <m:rPr>
                            <m:nor/>
                          </m:rPr>
                          <a:rPr lang="en-US" sz="4000" i="0">
                            <a:solidFill>
                              <a:schemeClr val="tx1"/>
                            </a:solidFill>
                            <a:latin typeface="Chalk Board" panose="02000500000000000000" pitchFamily="2" charset="0"/>
                          </a:rPr>
                          <m:t>i</m:t>
                        </m:r>
                      </m:sub>
                    </m:sSub>
                    <m:r>
                      <m:rPr>
                        <m:nor/>
                      </m:rPr>
                      <a:rPr lang="en-US" sz="4000" i="0">
                        <a:solidFill>
                          <a:schemeClr val="tx1"/>
                        </a:solidFill>
                        <a:latin typeface="Chalk Board" panose="02000500000000000000" pitchFamily="2" charset="0"/>
                      </a:rPr>
                      <m:t>=</m:t>
                    </m:r>
                    <m:sSub>
                      <m:sSubPr>
                        <m:ctrlPr>
                          <a:rPr lang="en-US" sz="4000" i="1">
                            <a:solidFill>
                              <a:schemeClr val="tx1"/>
                            </a:solidFill>
                            <a:latin typeface="Cambria Math" panose="02040503050406030204" pitchFamily="18" charset="0"/>
                          </a:rPr>
                        </m:ctrlPr>
                      </m:sSubPr>
                      <m:e>
                        <m:r>
                          <m:rPr>
                            <m:nor/>
                          </m:rPr>
                          <a:rPr lang="en-US" sz="4000" i="0">
                            <a:solidFill>
                              <a:schemeClr val="tx1"/>
                            </a:solidFill>
                            <a:latin typeface="Chalk Board" panose="02000500000000000000" pitchFamily="2" charset="0"/>
                          </a:rPr>
                          <m:t>E</m:t>
                        </m:r>
                      </m:e>
                      <m:sub>
                        <m:r>
                          <m:rPr>
                            <m:nor/>
                          </m:rPr>
                          <a:rPr lang="en-US" sz="4000" i="0">
                            <a:solidFill>
                              <a:schemeClr val="tx1"/>
                            </a:solidFill>
                            <a:latin typeface="Chalk Board" panose="02000500000000000000" pitchFamily="2" charset="0"/>
                          </a:rPr>
                          <m:t>K</m:t>
                        </m:r>
                      </m:sub>
                    </m:sSub>
                    <m:d>
                      <m:dPr>
                        <m:ctrlPr>
                          <a:rPr lang="en-US" sz="4000" i="1">
                            <a:solidFill>
                              <a:schemeClr val="tx1"/>
                            </a:solidFill>
                            <a:latin typeface="Cambria Math" panose="02040503050406030204" pitchFamily="18" charset="0"/>
                          </a:rPr>
                        </m:ctrlPr>
                      </m:dPr>
                      <m:e>
                        <m:sSub>
                          <m:sSubPr>
                            <m:ctrlPr>
                              <a:rPr lang="en-US" sz="4000" i="1">
                                <a:solidFill>
                                  <a:schemeClr val="tx1"/>
                                </a:solidFill>
                                <a:latin typeface="Cambria Math" panose="02040503050406030204" pitchFamily="18" charset="0"/>
                              </a:rPr>
                            </m:ctrlPr>
                          </m:sSubPr>
                          <m:e>
                            <m:r>
                              <m:rPr>
                                <m:nor/>
                              </m:rPr>
                              <a:rPr lang="en-US" sz="4000" i="0">
                                <a:solidFill>
                                  <a:schemeClr val="tx1"/>
                                </a:solidFill>
                                <a:latin typeface="Chalk Board" panose="02000500000000000000" pitchFamily="2" charset="0"/>
                              </a:rPr>
                              <m:t>M</m:t>
                            </m:r>
                          </m:e>
                          <m:sub>
                            <m:r>
                              <m:rPr>
                                <m:nor/>
                              </m:rPr>
                              <a:rPr lang="en-US" sz="4000" i="0">
                                <a:solidFill>
                                  <a:schemeClr val="tx1"/>
                                </a:solidFill>
                                <a:latin typeface="Chalk Board" panose="02000500000000000000" pitchFamily="2" charset="0"/>
                              </a:rPr>
                              <m:t>i</m:t>
                            </m:r>
                          </m:sub>
                        </m:sSub>
                      </m:e>
                    </m:d>
                  </m:oMath>
                </a14:m>
                <a:r>
                  <a:rPr lang="en-US" sz="4000" b="0" dirty="0">
                    <a:solidFill>
                      <a:schemeClr val="tx1"/>
                    </a:solidFill>
                    <a:latin typeface="Chalk Board" panose="02000500000000000000" pitchFamily="2" charset="0"/>
                  </a:rPr>
                  <a:t>, Then, </a:t>
                </a:r>
                <a14:m>
                  <m:oMath xmlns:m="http://schemas.openxmlformats.org/officeDocument/2006/math">
                    <m:sSub>
                      <m:sSubPr>
                        <m:ctrlPr>
                          <a:rPr lang="en-US" sz="4000" b="0" i="1" smtClean="0">
                            <a:solidFill>
                              <a:schemeClr val="tx1"/>
                            </a:solidFill>
                            <a:latin typeface="Cambria Math" panose="02040503050406030204" pitchFamily="18" charset="0"/>
                          </a:rPr>
                        </m:ctrlPr>
                      </m:sSubPr>
                      <m:e>
                        <m:r>
                          <m:rPr>
                            <m:nor/>
                          </m:rPr>
                          <a:rPr lang="en-US" sz="4000" b="0" i="0" smtClean="0">
                            <a:solidFill>
                              <a:schemeClr val="tx1"/>
                            </a:solidFill>
                            <a:latin typeface="Chalk Board" panose="02000500000000000000" pitchFamily="2" charset="0"/>
                          </a:rPr>
                          <m:t>C</m:t>
                        </m:r>
                      </m:e>
                      <m:sub>
                        <m:r>
                          <m:rPr>
                            <m:nor/>
                          </m:rPr>
                          <a:rPr lang="en-US" sz="4000" b="0" i="0" smtClean="0">
                            <a:solidFill>
                              <a:schemeClr val="tx1"/>
                            </a:solidFill>
                            <a:latin typeface="Chalk Board" panose="02000500000000000000" pitchFamily="2" charset="0"/>
                          </a:rPr>
                          <m:t>i</m:t>
                        </m:r>
                      </m:sub>
                    </m:sSub>
                    <m:r>
                      <m:rPr>
                        <m:nor/>
                      </m:rPr>
                      <a:rPr lang="en-US" sz="4000" b="0" i="0" smtClean="0">
                        <a:solidFill>
                          <a:schemeClr val="tx1"/>
                        </a:solidFill>
                        <a:latin typeface="Chalk Board" panose="02000500000000000000" pitchFamily="2" charset="0"/>
                      </a:rPr>
                      <m:t>=</m:t>
                    </m:r>
                    <m:sSub>
                      <m:sSubPr>
                        <m:ctrlPr>
                          <a:rPr lang="en-US" sz="4000" b="0" i="1" smtClean="0">
                            <a:solidFill>
                              <a:schemeClr val="tx1"/>
                            </a:solidFill>
                            <a:latin typeface="Cambria Math" panose="02040503050406030204" pitchFamily="18" charset="0"/>
                          </a:rPr>
                        </m:ctrlPr>
                      </m:sSubPr>
                      <m:e>
                        <m:r>
                          <m:rPr>
                            <m:nor/>
                          </m:rPr>
                          <a:rPr lang="en-US" sz="4000" b="0" i="0" smtClean="0">
                            <a:solidFill>
                              <a:schemeClr val="tx1"/>
                            </a:solidFill>
                            <a:latin typeface="Chalk Board" panose="02000500000000000000" pitchFamily="2" charset="0"/>
                          </a:rPr>
                          <m:t>C</m:t>
                        </m:r>
                      </m:e>
                      <m:sub>
                        <m:r>
                          <m:rPr>
                            <m:nor/>
                          </m:rPr>
                          <a:rPr lang="en-US" sz="4000" b="0" i="0" smtClean="0">
                            <a:solidFill>
                              <a:schemeClr val="tx1"/>
                            </a:solidFill>
                            <a:latin typeface="Chalk Board" panose="02000500000000000000" pitchFamily="2" charset="0"/>
                          </a:rPr>
                          <m:t>j</m:t>
                        </m:r>
                      </m:sub>
                    </m:sSub>
                  </m:oMath>
                </a14:m>
                <a:r>
                  <a:rPr lang="en-US" sz="4000" b="0" i="1" dirty="0">
                    <a:solidFill>
                      <a:schemeClr val="tx1"/>
                    </a:solidFill>
                    <a:latin typeface="Chalk Board" panose="02000500000000000000" pitchFamily="2" charset="0"/>
                  </a:rPr>
                  <a:t> </a:t>
                </a:r>
              </a:p>
            </p:txBody>
          </p:sp>
        </mc:Choice>
        <mc:Fallback xmlns="">
          <p:sp>
            <p:nvSpPr>
              <p:cNvPr id="81" name="TextBox 80">
                <a:extLst>
                  <a:ext uri="{FF2B5EF4-FFF2-40B4-BE49-F238E27FC236}">
                    <a16:creationId xmlns:a16="http://schemas.microsoft.com/office/drawing/2014/main" id="{B5D337F0-C2E0-D980-373F-1CD8CF1E44A6}"/>
                  </a:ext>
                </a:extLst>
              </p:cNvPr>
              <p:cNvSpPr txBox="1">
                <a:spLocks noRot="1" noChangeAspect="1" noMove="1" noResize="1" noEditPoints="1" noAdjustHandles="1" noChangeArrowheads="1" noChangeShapeType="1" noTextEdit="1"/>
              </p:cNvSpPr>
              <p:nvPr/>
            </p:nvSpPr>
            <p:spPr>
              <a:xfrm>
                <a:off x="4951411" y="5168447"/>
                <a:ext cx="6570307" cy="863763"/>
              </a:xfrm>
              <a:prstGeom prst="rect">
                <a:avLst/>
              </a:prstGeom>
              <a:blipFill>
                <a:blip r:embed="rId13"/>
                <a:stretch>
                  <a:fillRect l="-1156" t="-1449" b="-23188"/>
                </a:stretch>
              </a:blipFill>
            </p:spPr>
            <p:txBody>
              <a:bodyPr/>
              <a:lstStyle/>
              <a:p>
                <a:r>
                  <a:rPr lang="en-US">
                    <a:noFill/>
                  </a:rPr>
                  <a:t> </a:t>
                </a:r>
              </a:p>
            </p:txBody>
          </p:sp>
        </mc:Fallback>
      </mc:AlternateContent>
      <p:pic>
        <p:nvPicPr>
          <p:cNvPr id="82" name="Graphic 81" descr="Key outline">
            <a:extLst>
              <a:ext uri="{FF2B5EF4-FFF2-40B4-BE49-F238E27FC236}">
                <a16:creationId xmlns:a16="http://schemas.microsoft.com/office/drawing/2014/main" id="{A2F7222A-2BA5-B2C7-BFA1-926E200B0E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01886" y="1603228"/>
            <a:ext cx="597189" cy="597189"/>
          </a:xfrm>
          <a:prstGeom prst="rect">
            <a:avLst/>
          </a:prstGeom>
        </p:spPr>
      </p:pic>
      <p:pic>
        <p:nvPicPr>
          <p:cNvPr id="83" name="Graphic 82" descr="Key outline">
            <a:extLst>
              <a:ext uri="{FF2B5EF4-FFF2-40B4-BE49-F238E27FC236}">
                <a16:creationId xmlns:a16="http://schemas.microsoft.com/office/drawing/2014/main" id="{B1F31C09-A1B2-2A50-7A5E-0509778A1D1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246" y="3276461"/>
            <a:ext cx="597189" cy="597189"/>
          </a:xfrm>
          <a:prstGeom prst="rect">
            <a:avLst/>
          </a:prstGeom>
        </p:spPr>
      </p:pic>
      <p:pic>
        <p:nvPicPr>
          <p:cNvPr id="84" name="Graphic 83" descr="Key outline">
            <a:extLst>
              <a:ext uri="{FF2B5EF4-FFF2-40B4-BE49-F238E27FC236}">
                <a16:creationId xmlns:a16="http://schemas.microsoft.com/office/drawing/2014/main" id="{74FC3989-CE7D-AC74-ADE2-A26D35FD27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06625" y="5030499"/>
            <a:ext cx="597189" cy="597189"/>
          </a:xfrm>
          <a:prstGeom prst="rect">
            <a:avLst/>
          </a:prstGeom>
        </p:spPr>
      </p:pic>
    </p:spTree>
    <p:custDataLst>
      <p:tags r:id="rId1"/>
    </p:custDataLst>
    <p:extLst>
      <p:ext uri="{BB962C8B-B14F-4D97-AF65-F5344CB8AC3E}">
        <p14:creationId xmlns:p14="http://schemas.microsoft.com/office/powerpoint/2010/main" val="2085037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671">
        <p159:morph option="byObject"/>
      </p:transition>
    </mc:Choice>
    <mc:Fallback xmlns="">
      <p:transition spd="slow" advTm="96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6D3C9D-78B4-8C26-C504-C730140BD8B2}"/>
              </a:ext>
            </a:extLst>
          </p:cNvPr>
          <p:cNvPicPr>
            <a:picLocks noChangeAspect="1"/>
          </p:cNvPicPr>
          <p:nvPr/>
        </p:nvPicPr>
        <p:blipFill>
          <a:blip r:embed="rId3"/>
          <a:stretch>
            <a:fillRect/>
          </a:stretch>
        </p:blipFill>
        <p:spPr>
          <a:xfrm>
            <a:off x="1446212" y="2286000"/>
            <a:ext cx="3036793" cy="3426542"/>
          </a:xfrm>
          <a:prstGeom prst="rect">
            <a:avLst/>
          </a:prstGeom>
        </p:spPr>
      </p:pic>
      <p:pic>
        <p:nvPicPr>
          <p:cNvPr id="3" name="Picture 2">
            <a:extLst>
              <a:ext uri="{FF2B5EF4-FFF2-40B4-BE49-F238E27FC236}">
                <a16:creationId xmlns:a16="http://schemas.microsoft.com/office/drawing/2014/main" id="{10904F5B-4C60-3B79-CEC1-D52A03B9C549}"/>
              </a:ext>
            </a:extLst>
          </p:cNvPr>
          <p:cNvPicPr>
            <a:picLocks noChangeAspect="1"/>
          </p:cNvPicPr>
          <p:nvPr/>
        </p:nvPicPr>
        <p:blipFill>
          <a:blip r:embed="rId4"/>
          <a:stretch>
            <a:fillRect/>
          </a:stretch>
        </p:blipFill>
        <p:spPr>
          <a:xfrm>
            <a:off x="7237412" y="2286000"/>
            <a:ext cx="3124200" cy="3426542"/>
          </a:xfrm>
          <a:prstGeom prst="rect">
            <a:avLst/>
          </a:prstGeom>
        </p:spPr>
      </p:pic>
    </p:spTree>
    <p:custDataLst>
      <p:tags r:id="rId1"/>
    </p:custDataLst>
    <p:extLst>
      <p:ext uri="{BB962C8B-B14F-4D97-AF65-F5344CB8AC3E}">
        <p14:creationId xmlns:p14="http://schemas.microsoft.com/office/powerpoint/2010/main" val="124802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666">
        <p159:morph option="byObject"/>
      </p:transition>
    </mc:Choice>
    <mc:Fallback xmlns="">
      <p:transition spd="slow" advTm="266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EF1988-669E-6968-197D-E60E469A5F33}"/>
              </a:ext>
            </a:extLst>
          </p:cNvPr>
          <p:cNvGrpSpPr/>
          <p:nvPr/>
        </p:nvGrpSpPr>
        <p:grpSpPr>
          <a:xfrm>
            <a:off x="1540220" y="5928626"/>
            <a:ext cx="770079" cy="666928"/>
            <a:chOff x="2208212" y="1970809"/>
            <a:chExt cx="914404" cy="876303"/>
          </a:xfrm>
        </p:grpSpPr>
        <p:sp>
          <p:nvSpPr>
            <p:cNvPr id="3" name="Freeform 62">
              <a:extLst>
                <a:ext uri="{FF2B5EF4-FFF2-40B4-BE49-F238E27FC236}">
                  <a16:creationId xmlns:a16="http://schemas.microsoft.com/office/drawing/2014/main" id="{D9E0C676-1AF6-4396-E3DF-7CE9F7BC173F}"/>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 name="Freeform 62">
              <a:extLst>
                <a:ext uri="{FF2B5EF4-FFF2-40B4-BE49-F238E27FC236}">
                  <a16:creationId xmlns:a16="http://schemas.microsoft.com/office/drawing/2014/main" id="{26017894-47ED-B6B2-47EA-439E0AF653FD}"/>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 name="Freeform 62">
              <a:extLst>
                <a:ext uri="{FF2B5EF4-FFF2-40B4-BE49-F238E27FC236}">
                  <a16:creationId xmlns:a16="http://schemas.microsoft.com/office/drawing/2014/main" id="{D9B5F184-982A-F6D6-5ABF-3FE15049D567}"/>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 name="Freeform 62">
              <a:extLst>
                <a:ext uri="{FF2B5EF4-FFF2-40B4-BE49-F238E27FC236}">
                  <a16:creationId xmlns:a16="http://schemas.microsoft.com/office/drawing/2014/main" id="{3129F040-425E-8598-93B8-D3FA3721688A}"/>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pic>
        <p:nvPicPr>
          <p:cNvPr id="7" name="Picture 6">
            <a:extLst>
              <a:ext uri="{FF2B5EF4-FFF2-40B4-BE49-F238E27FC236}">
                <a16:creationId xmlns:a16="http://schemas.microsoft.com/office/drawing/2014/main" id="{25C2EC60-0FF0-435F-06A0-6366D2668647}"/>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4140300" y="4902439"/>
            <a:ext cx="685802" cy="682303"/>
          </a:xfrm>
          <a:prstGeom prst="rect">
            <a:avLst/>
          </a:prstGeom>
        </p:spPr>
      </p:pic>
      <p:pic>
        <p:nvPicPr>
          <p:cNvPr id="8" name="Picture 7">
            <a:extLst>
              <a:ext uri="{FF2B5EF4-FFF2-40B4-BE49-F238E27FC236}">
                <a16:creationId xmlns:a16="http://schemas.microsoft.com/office/drawing/2014/main" id="{C12294FB-DE9C-C0F3-FE76-E175DBAC9A2A}"/>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4129453" y="3119824"/>
            <a:ext cx="685802" cy="682303"/>
          </a:xfrm>
          <a:prstGeom prst="rect">
            <a:avLst/>
          </a:prstGeom>
        </p:spPr>
      </p:pic>
      <p:grpSp>
        <p:nvGrpSpPr>
          <p:cNvPr id="9" name="Group 8">
            <a:extLst>
              <a:ext uri="{FF2B5EF4-FFF2-40B4-BE49-F238E27FC236}">
                <a16:creationId xmlns:a16="http://schemas.microsoft.com/office/drawing/2014/main" id="{52066B0D-138E-033D-1F58-838476C039AE}"/>
              </a:ext>
            </a:extLst>
          </p:cNvPr>
          <p:cNvGrpSpPr/>
          <p:nvPr/>
        </p:nvGrpSpPr>
        <p:grpSpPr>
          <a:xfrm>
            <a:off x="1604432" y="2528094"/>
            <a:ext cx="770079" cy="666928"/>
            <a:chOff x="2208212" y="1970809"/>
            <a:chExt cx="914404" cy="876303"/>
          </a:xfrm>
        </p:grpSpPr>
        <p:sp>
          <p:nvSpPr>
            <p:cNvPr id="10" name="Freeform 62">
              <a:extLst>
                <a:ext uri="{FF2B5EF4-FFF2-40B4-BE49-F238E27FC236}">
                  <a16:creationId xmlns:a16="http://schemas.microsoft.com/office/drawing/2014/main" id="{8A96A2F4-CB9B-56EF-DE15-7AE1F5411150}"/>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62">
              <a:extLst>
                <a:ext uri="{FF2B5EF4-FFF2-40B4-BE49-F238E27FC236}">
                  <a16:creationId xmlns:a16="http://schemas.microsoft.com/office/drawing/2014/main" id="{AA67129C-BB08-86E5-1ABD-DB6FF5FE8915}"/>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62">
              <a:extLst>
                <a:ext uri="{FF2B5EF4-FFF2-40B4-BE49-F238E27FC236}">
                  <a16:creationId xmlns:a16="http://schemas.microsoft.com/office/drawing/2014/main" id="{5ADD84DC-C2D2-2FCA-3C67-1C063A826EA7}"/>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62">
              <a:extLst>
                <a:ext uri="{FF2B5EF4-FFF2-40B4-BE49-F238E27FC236}">
                  <a16:creationId xmlns:a16="http://schemas.microsoft.com/office/drawing/2014/main" id="{1F7BF6BE-D11E-E5A3-800B-949BE678BDAC}"/>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14" name="Group 13">
            <a:extLst>
              <a:ext uri="{FF2B5EF4-FFF2-40B4-BE49-F238E27FC236}">
                <a16:creationId xmlns:a16="http://schemas.microsoft.com/office/drawing/2014/main" id="{DC6C9716-33EA-007D-1FDA-37BBAA03605D}"/>
              </a:ext>
            </a:extLst>
          </p:cNvPr>
          <p:cNvGrpSpPr/>
          <p:nvPr/>
        </p:nvGrpSpPr>
        <p:grpSpPr>
          <a:xfrm>
            <a:off x="1584328" y="4280837"/>
            <a:ext cx="770079" cy="666928"/>
            <a:chOff x="2208212" y="1970809"/>
            <a:chExt cx="914404" cy="876303"/>
          </a:xfrm>
        </p:grpSpPr>
        <p:sp>
          <p:nvSpPr>
            <p:cNvPr id="15" name="Freeform 62">
              <a:extLst>
                <a:ext uri="{FF2B5EF4-FFF2-40B4-BE49-F238E27FC236}">
                  <a16:creationId xmlns:a16="http://schemas.microsoft.com/office/drawing/2014/main" id="{0D09F587-653A-BD62-2618-0844745522E1}"/>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62">
              <a:extLst>
                <a:ext uri="{FF2B5EF4-FFF2-40B4-BE49-F238E27FC236}">
                  <a16:creationId xmlns:a16="http://schemas.microsoft.com/office/drawing/2014/main" id="{FBF874B8-4AB7-219A-A51C-8027D49A9A1A}"/>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62">
              <a:extLst>
                <a:ext uri="{FF2B5EF4-FFF2-40B4-BE49-F238E27FC236}">
                  <a16:creationId xmlns:a16="http://schemas.microsoft.com/office/drawing/2014/main" id="{B342ED31-3CBA-D29E-A309-47BEB4EC5BD0}"/>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62">
              <a:extLst>
                <a:ext uri="{FF2B5EF4-FFF2-40B4-BE49-F238E27FC236}">
                  <a16:creationId xmlns:a16="http://schemas.microsoft.com/office/drawing/2014/main" id="{D5436CAE-A0C1-C8CC-5222-4F0FE27C0AD5}"/>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pic>
        <p:nvPicPr>
          <p:cNvPr id="19" name="Picture 18">
            <a:extLst>
              <a:ext uri="{FF2B5EF4-FFF2-40B4-BE49-F238E27FC236}">
                <a16:creationId xmlns:a16="http://schemas.microsoft.com/office/drawing/2014/main" id="{96CF6ECD-D8ED-653F-AB31-A17F599180EE}"/>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a:off x="2310299" y="4410133"/>
            <a:ext cx="3041403" cy="377985"/>
          </a:xfrm>
          <a:prstGeom prst="rect">
            <a:avLst/>
          </a:prstGeom>
        </p:spPr>
      </p:pic>
      <p:pic>
        <p:nvPicPr>
          <p:cNvPr id="20" name="Picture 19">
            <a:extLst>
              <a:ext uri="{FF2B5EF4-FFF2-40B4-BE49-F238E27FC236}">
                <a16:creationId xmlns:a16="http://schemas.microsoft.com/office/drawing/2014/main" id="{1A90B77A-45CD-48C4-F5BE-3815CF584918}"/>
              </a:ext>
            </a:extLst>
          </p:cNvPr>
          <p:cNvPicPr>
            <a:picLocks noChangeAspect="1"/>
          </p:cNvPicPr>
          <p:nvPr/>
        </p:nvPicPr>
        <p:blipFill rotWithShape="1">
          <a:blip r:embed="rId6"/>
          <a:srcRect l="-18016" r="18016"/>
          <a:stretch/>
        </p:blipFill>
        <p:spPr>
          <a:xfrm rot="5400000">
            <a:off x="2666623" y="2894114"/>
            <a:ext cx="717446" cy="377985"/>
          </a:xfrm>
          <a:prstGeom prst="rect">
            <a:avLst/>
          </a:prstGeom>
        </p:spPr>
      </p:pic>
      <p:pic>
        <p:nvPicPr>
          <p:cNvPr id="21" name="Picture 20">
            <a:extLst>
              <a:ext uri="{FF2B5EF4-FFF2-40B4-BE49-F238E27FC236}">
                <a16:creationId xmlns:a16="http://schemas.microsoft.com/office/drawing/2014/main" id="{6EAE1282-E81E-EB9E-000B-7311D6685B22}"/>
              </a:ext>
            </a:extLst>
          </p:cNvPr>
          <p:cNvPicPr>
            <a:picLocks noChangeAspect="1"/>
          </p:cNvPicPr>
          <p:nvPr/>
        </p:nvPicPr>
        <p:blipFill rotWithShape="1">
          <a:blip r:embed="rId6"/>
          <a:srcRect l="-18016" r="18016"/>
          <a:stretch/>
        </p:blipFill>
        <p:spPr>
          <a:xfrm rot="5400000">
            <a:off x="2595464" y="4646270"/>
            <a:ext cx="834319" cy="377985"/>
          </a:xfrm>
          <a:prstGeom prst="rect">
            <a:avLst/>
          </a:prstGeom>
        </p:spPr>
      </p:pic>
      <p:pic>
        <p:nvPicPr>
          <p:cNvPr id="22" name="Picture 21">
            <a:extLst>
              <a:ext uri="{FF2B5EF4-FFF2-40B4-BE49-F238E27FC236}">
                <a16:creationId xmlns:a16="http://schemas.microsoft.com/office/drawing/2014/main" id="{873DF9F4-F445-FAA9-9027-CE86CE1FB519}"/>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a:off x="406751" y="6093637"/>
            <a:ext cx="1177577" cy="377985"/>
          </a:xfrm>
          <a:prstGeom prst="rect">
            <a:avLst/>
          </a:prstGeom>
        </p:spPr>
      </p:pic>
      <p:pic>
        <p:nvPicPr>
          <p:cNvPr id="23" name="Picture 22">
            <a:extLst>
              <a:ext uri="{FF2B5EF4-FFF2-40B4-BE49-F238E27FC236}">
                <a16:creationId xmlns:a16="http://schemas.microsoft.com/office/drawing/2014/main" id="{10B0549F-5FF9-D115-1F48-96728EE1D2B8}"/>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a:off x="450204" y="4395764"/>
            <a:ext cx="1177577" cy="377985"/>
          </a:xfrm>
          <a:prstGeom prst="rect">
            <a:avLst/>
          </a:prstGeom>
        </p:spPr>
      </p:pic>
      <p:pic>
        <p:nvPicPr>
          <p:cNvPr id="24" name="Picture 23">
            <a:extLst>
              <a:ext uri="{FF2B5EF4-FFF2-40B4-BE49-F238E27FC236}">
                <a16:creationId xmlns:a16="http://schemas.microsoft.com/office/drawing/2014/main" id="{1D91E796-B371-14EA-15B7-2E3CF6C1A341}"/>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a:off x="473263" y="2691145"/>
            <a:ext cx="1177577" cy="377985"/>
          </a:xfrm>
          <a:prstGeom prst="rect">
            <a:avLst/>
          </a:prstGeom>
        </p:spPr>
      </p:pic>
      <p:pic>
        <p:nvPicPr>
          <p:cNvPr id="25" name="Picture 24">
            <a:extLst>
              <a:ext uri="{FF2B5EF4-FFF2-40B4-BE49-F238E27FC236}">
                <a16:creationId xmlns:a16="http://schemas.microsoft.com/office/drawing/2014/main" id="{19438B88-DB49-6C74-163A-CF62133D190F}"/>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rot="5400000">
            <a:off x="4150550" y="5728411"/>
            <a:ext cx="676205" cy="377985"/>
          </a:xfrm>
          <a:prstGeom prst="rect">
            <a:avLst/>
          </a:prstGeom>
        </p:spPr>
      </p:pic>
      <p:pic>
        <p:nvPicPr>
          <p:cNvPr id="26" name="Picture 25">
            <a:extLst>
              <a:ext uri="{FF2B5EF4-FFF2-40B4-BE49-F238E27FC236}">
                <a16:creationId xmlns:a16="http://schemas.microsoft.com/office/drawing/2014/main" id="{7FDCF1D7-D286-EE4A-DF71-23ED9D7A00D4}"/>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rot="5400000">
            <a:off x="4051958" y="4001559"/>
            <a:ext cx="834318" cy="377985"/>
          </a:xfrm>
          <a:prstGeom prst="rect">
            <a:avLst/>
          </a:prstGeom>
        </p:spPr>
      </p:pic>
      <p:pic>
        <p:nvPicPr>
          <p:cNvPr id="27" name="Picture 26">
            <a:extLst>
              <a:ext uri="{FF2B5EF4-FFF2-40B4-BE49-F238E27FC236}">
                <a16:creationId xmlns:a16="http://schemas.microsoft.com/office/drawing/2014/main" id="{5E6B34C9-A2A1-5515-B314-2CDB01900FC5}"/>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rot="5400000">
            <a:off x="1678154" y="2070870"/>
            <a:ext cx="568082" cy="377985"/>
          </a:xfrm>
          <a:prstGeom prst="rect">
            <a:avLst/>
          </a:prstGeom>
        </p:spPr>
      </p:pic>
      <p:pic>
        <p:nvPicPr>
          <p:cNvPr id="28" name="Picture 27">
            <a:extLst>
              <a:ext uri="{FF2B5EF4-FFF2-40B4-BE49-F238E27FC236}">
                <a16:creationId xmlns:a16="http://schemas.microsoft.com/office/drawing/2014/main" id="{9D430B92-145B-C252-2113-BED0AD964C11}"/>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rot="5400000">
            <a:off x="1641217" y="3840762"/>
            <a:ext cx="568082" cy="377985"/>
          </a:xfrm>
          <a:prstGeom prst="rect">
            <a:avLst/>
          </a:prstGeom>
        </p:spPr>
      </p:pic>
      <p:pic>
        <p:nvPicPr>
          <p:cNvPr id="29" name="Picture 28">
            <a:extLst>
              <a:ext uri="{FF2B5EF4-FFF2-40B4-BE49-F238E27FC236}">
                <a16:creationId xmlns:a16="http://schemas.microsoft.com/office/drawing/2014/main" id="{091B1AFF-6F95-766C-9A66-F228071C3B6D}"/>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rot="5400000">
            <a:off x="1638646" y="5484655"/>
            <a:ext cx="568082" cy="377985"/>
          </a:xfrm>
          <a:prstGeom prst="rect">
            <a:avLst/>
          </a:prstGeom>
        </p:spPr>
      </p:pic>
      <p:sp>
        <p:nvSpPr>
          <p:cNvPr id="30" name="TextBox 29">
            <a:extLst>
              <a:ext uri="{FF2B5EF4-FFF2-40B4-BE49-F238E27FC236}">
                <a16:creationId xmlns:a16="http://schemas.microsoft.com/office/drawing/2014/main" id="{909043EB-89AA-A597-DA96-38D3D4349060}"/>
              </a:ext>
            </a:extLst>
          </p:cNvPr>
          <p:cNvSpPr txBox="1"/>
          <p:nvPr/>
        </p:nvSpPr>
        <p:spPr>
          <a:xfrm flipH="1">
            <a:off x="1702190" y="2502207"/>
            <a:ext cx="471558" cy="701731"/>
          </a:xfrm>
          <a:prstGeom prst="rect">
            <a:avLst/>
          </a:prstGeom>
          <a:noFill/>
        </p:spPr>
        <p:txBody>
          <a:bodyPr wrap="square" rtlCol="0">
            <a:spAutoFit/>
          </a:bodyPr>
          <a:lstStyle/>
          <a:p>
            <a:pPr>
              <a:lnSpc>
                <a:spcPct val="90000"/>
              </a:lnSpc>
            </a:pPr>
            <a:r>
              <a:rPr lang="en-US" sz="4400" dirty="0">
                <a:latin typeface="Eraser" panose="00000400000000000000" pitchFamily="2" charset="0"/>
              </a:rPr>
              <a:t>E</a:t>
            </a:r>
          </a:p>
        </p:txBody>
      </p:sp>
      <p:sp>
        <p:nvSpPr>
          <p:cNvPr id="31" name="TextBox 30">
            <a:extLst>
              <a:ext uri="{FF2B5EF4-FFF2-40B4-BE49-F238E27FC236}">
                <a16:creationId xmlns:a16="http://schemas.microsoft.com/office/drawing/2014/main" id="{626800D0-7F2E-25CF-7553-A238F005D3F7}"/>
              </a:ext>
            </a:extLst>
          </p:cNvPr>
          <p:cNvSpPr txBox="1"/>
          <p:nvPr/>
        </p:nvSpPr>
        <p:spPr>
          <a:xfrm flipH="1">
            <a:off x="1699270" y="4256845"/>
            <a:ext cx="471558" cy="701731"/>
          </a:xfrm>
          <a:prstGeom prst="rect">
            <a:avLst/>
          </a:prstGeom>
          <a:noFill/>
        </p:spPr>
        <p:txBody>
          <a:bodyPr wrap="square" rtlCol="0">
            <a:spAutoFit/>
          </a:bodyPr>
          <a:lstStyle/>
          <a:p>
            <a:pPr>
              <a:lnSpc>
                <a:spcPct val="90000"/>
              </a:lnSpc>
            </a:pPr>
            <a:r>
              <a:rPr lang="en-US" sz="4400" dirty="0">
                <a:latin typeface="Eraser" panose="00000400000000000000" pitchFamily="2" charset="0"/>
              </a:rPr>
              <a:t>E</a:t>
            </a:r>
          </a:p>
        </p:txBody>
      </p:sp>
      <p:sp>
        <p:nvSpPr>
          <p:cNvPr id="32" name="TextBox 31">
            <a:extLst>
              <a:ext uri="{FF2B5EF4-FFF2-40B4-BE49-F238E27FC236}">
                <a16:creationId xmlns:a16="http://schemas.microsoft.com/office/drawing/2014/main" id="{1CAC857D-EF5C-19D0-F6D3-3CA4EEFB266B}"/>
              </a:ext>
            </a:extLst>
          </p:cNvPr>
          <p:cNvSpPr txBox="1"/>
          <p:nvPr/>
        </p:nvSpPr>
        <p:spPr>
          <a:xfrm flipH="1">
            <a:off x="1653947" y="5885075"/>
            <a:ext cx="471558" cy="701731"/>
          </a:xfrm>
          <a:prstGeom prst="rect">
            <a:avLst/>
          </a:prstGeom>
          <a:noFill/>
        </p:spPr>
        <p:txBody>
          <a:bodyPr wrap="square" rtlCol="0">
            <a:spAutoFit/>
          </a:bodyPr>
          <a:lstStyle/>
          <a:p>
            <a:pPr>
              <a:lnSpc>
                <a:spcPct val="90000"/>
              </a:lnSpc>
            </a:pPr>
            <a:r>
              <a:rPr lang="en-US" sz="4400" dirty="0">
                <a:latin typeface="Eraser" panose="00000400000000000000" pitchFamily="2" charset="0"/>
              </a:rPr>
              <a:t>E</a:t>
            </a:r>
          </a:p>
        </p:txBody>
      </p:sp>
      <p:pic>
        <p:nvPicPr>
          <p:cNvPr id="33" name="Picture 32">
            <a:extLst>
              <a:ext uri="{FF2B5EF4-FFF2-40B4-BE49-F238E27FC236}">
                <a16:creationId xmlns:a16="http://schemas.microsoft.com/office/drawing/2014/main" id="{62F523CC-8874-6859-7651-6D90249E4AAD}"/>
              </a:ext>
            </a:extLst>
          </p:cNvPr>
          <p:cNvPicPr>
            <a:picLocks noChangeAspect="1"/>
          </p:cNvPicPr>
          <p:nvPr/>
        </p:nvPicPr>
        <p:blipFill rotWithShape="1">
          <a:blip r:embed="rId6"/>
          <a:srcRect l="-18016" r="18016"/>
          <a:stretch/>
        </p:blipFill>
        <p:spPr>
          <a:xfrm>
            <a:off x="2739408" y="3271984"/>
            <a:ext cx="1390630" cy="377985"/>
          </a:xfrm>
          <a:prstGeom prst="rect">
            <a:avLst/>
          </a:prstGeom>
        </p:spPr>
      </p:pic>
      <p:pic>
        <p:nvPicPr>
          <p:cNvPr id="34" name="Picture 33">
            <a:extLst>
              <a:ext uri="{FF2B5EF4-FFF2-40B4-BE49-F238E27FC236}">
                <a16:creationId xmlns:a16="http://schemas.microsoft.com/office/drawing/2014/main" id="{C671D109-9FCB-9EA1-7734-109C6748A8B7}"/>
              </a:ext>
            </a:extLst>
          </p:cNvPr>
          <p:cNvPicPr>
            <a:picLocks noChangeAspect="1"/>
          </p:cNvPicPr>
          <p:nvPr/>
        </p:nvPicPr>
        <p:blipFill rotWithShape="1">
          <a:blip r:embed="rId6"/>
          <a:srcRect l="-18016" r="18016"/>
          <a:stretch/>
        </p:blipFill>
        <p:spPr>
          <a:xfrm>
            <a:off x="2762940" y="5054599"/>
            <a:ext cx="1390630" cy="377985"/>
          </a:xfrm>
          <a:prstGeom prst="rect">
            <a:avLst/>
          </a:prstGeom>
        </p:spPr>
      </p:pic>
      <p:pic>
        <p:nvPicPr>
          <p:cNvPr id="35" name="Picture 34">
            <a:extLst>
              <a:ext uri="{FF2B5EF4-FFF2-40B4-BE49-F238E27FC236}">
                <a16:creationId xmlns:a16="http://schemas.microsoft.com/office/drawing/2014/main" id="{64A02196-4E9A-8B84-41B4-69F6BF7422BF}"/>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a:off x="2290231" y="6090010"/>
            <a:ext cx="3041403" cy="377985"/>
          </a:xfrm>
          <a:prstGeom prst="rect">
            <a:avLst/>
          </a:prstGeom>
        </p:spPr>
      </p:pic>
      <p:pic>
        <p:nvPicPr>
          <p:cNvPr id="36" name="Picture 35">
            <a:extLst>
              <a:ext uri="{FF2B5EF4-FFF2-40B4-BE49-F238E27FC236}">
                <a16:creationId xmlns:a16="http://schemas.microsoft.com/office/drawing/2014/main" id="{80EE36F5-A648-0200-2C15-054FCAAD2888}"/>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ChalkSketch/>
                    </a14:imgEffect>
                    <a14:imgEffect>
                      <a14:colorTemperature colorTemp="11200"/>
                    </a14:imgEffect>
                    <a14:imgEffect>
                      <a14:saturation sat="160000"/>
                    </a14:imgEffect>
                  </a14:imgLayer>
                </a14:imgProps>
              </a:ext>
            </a:extLst>
          </a:blip>
          <a:stretch>
            <a:fillRect/>
          </a:stretch>
        </p:blipFill>
        <p:spPr>
          <a:xfrm>
            <a:off x="2310299" y="2649874"/>
            <a:ext cx="3041403" cy="377985"/>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AE38FBE-7126-D5CF-934F-D3CF4533BA69}"/>
                  </a:ext>
                </a:extLst>
              </p:cNvPr>
              <p:cNvSpPr txBox="1"/>
              <p:nvPr/>
            </p:nvSpPr>
            <p:spPr>
              <a:xfrm>
                <a:off x="5279952" y="2614830"/>
                <a:ext cx="630681" cy="4480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C</m:t>
                          </m:r>
                        </m:e>
                        <m:sub>
                          <m:r>
                            <m:rPr>
                              <m:nor/>
                            </m:rPr>
                            <a:rPr lang="en-US" sz="2400" b="0" i="0" smtClean="0">
                              <a:solidFill>
                                <a:schemeClr val="tx1"/>
                              </a:solidFill>
                              <a:latin typeface="Chalk Board" panose="02000500000000000000" pitchFamily="2" charset="0"/>
                            </a:rPr>
                            <m:t>1</m:t>
                          </m:r>
                        </m:sub>
                      </m:sSub>
                    </m:oMath>
                  </m:oMathPara>
                </a14:m>
                <a:endParaRPr lang="en-US" sz="2400" dirty="0">
                  <a:solidFill>
                    <a:schemeClr val="tx1"/>
                  </a:solidFill>
                  <a:latin typeface="Chalk Board" panose="02000500000000000000" pitchFamily="2" charset="0"/>
                </a:endParaRPr>
              </a:p>
            </p:txBody>
          </p:sp>
        </mc:Choice>
        <mc:Fallback xmlns="">
          <p:sp>
            <p:nvSpPr>
              <p:cNvPr id="37" name="TextBox 36">
                <a:extLst>
                  <a:ext uri="{FF2B5EF4-FFF2-40B4-BE49-F238E27FC236}">
                    <a16:creationId xmlns:a16="http://schemas.microsoft.com/office/drawing/2014/main" id="{BAE38FBE-7126-D5CF-934F-D3CF4533BA69}"/>
                  </a:ext>
                </a:extLst>
              </p:cNvPr>
              <p:cNvSpPr txBox="1">
                <a:spLocks noRot="1" noChangeAspect="1" noMove="1" noResize="1" noEditPoints="1" noAdjustHandles="1" noChangeArrowheads="1" noChangeShapeType="1" noTextEdit="1"/>
              </p:cNvSpPr>
              <p:nvPr/>
            </p:nvSpPr>
            <p:spPr>
              <a:xfrm>
                <a:off x="5279952" y="2614830"/>
                <a:ext cx="630681" cy="448071"/>
              </a:xfrm>
              <a:prstGeom prst="rect">
                <a:avLst/>
              </a:prstGeom>
              <a:blipFill>
                <a:blip r:embed="rId9"/>
                <a:stretch>
                  <a:fillRect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BDE3B42-24AC-4EEB-41C8-E1468D299654}"/>
                  </a:ext>
                </a:extLst>
              </p:cNvPr>
              <p:cNvSpPr txBox="1"/>
              <p:nvPr/>
            </p:nvSpPr>
            <p:spPr>
              <a:xfrm>
                <a:off x="5431812" y="4384155"/>
                <a:ext cx="490775" cy="447110"/>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C</m:t>
                          </m:r>
                        </m:e>
                        <m:sub>
                          <m:r>
                            <m:rPr>
                              <m:nor/>
                            </m:rPr>
                            <a:rPr lang="en-US" sz="2400" b="0" i="0" smtClean="0">
                              <a:solidFill>
                                <a:schemeClr val="tx1"/>
                              </a:solidFill>
                              <a:latin typeface="Chalk Board" panose="02000500000000000000" pitchFamily="2" charset="0"/>
                            </a:rPr>
                            <m:t>2</m:t>
                          </m:r>
                        </m:sub>
                      </m:sSub>
                    </m:oMath>
                  </m:oMathPara>
                </a14:m>
                <a:endParaRPr lang="en-US" sz="2400" dirty="0">
                  <a:solidFill>
                    <a:schemeClr val="tx1"/>
                  </a:solidFill>
                  <a:latin typeface="Chalk Board" panose="02000500000000000000" pitchFamily="2" charset="0"/>
                </a:endParaRPr>
              </a:p>
            </p:txBody>
          </p:sp>
        </mc:Choice>
        <mc:Fallback xmlns="">
          <p:sp>
            <p:nvSpPr>
              <p:cNvPr id="38" name="TextBox 37">
                <a:extLst>
                  <a:ext uri="{FF2B5EF4-FFF2-40B4-BE49-F238E27FC236}">
                    <a16:creationId xmlns:a16="http://schemas.microsoft.com/office/drawing/2014/main" id="{1BDE3B42-24AC-4EEB-41C8-E1468D299654}"/>
                  </a:ext>
                </a:extLst>
              </p:cNvPr>
              <p:cNvSpPr txBox="1">
                <a:spLocks noRot="1" noChangeAspect="1" noMove="1" noResize="1" noEditPoints="1" noAdjustHandles="1" noChangeArrowheads="1" noChangeShapeType="1" noTextEdit="1"/>
              </p:cNvSpPr>
              <p:nvPr/>
            </p:nvSpPr>
            <p:spPr>
              <a:xfrm>
                <a:off x="5431812" y="4384155"/>
                <a:ext cx="490775" cy="447110"/>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931183-180A-1960-A94D-7CCE92D40404}"/>
                  </a:ext>
                </a:extLst>
              </p:cNvPr>
              <p:cNvSpPr txBox="1"/>
              <p:nvPr/>
            </p:nvSpPr>
            <p:spPr>
              <a:xfrm>
                <a:off x="5385349" y="6073912"/>
                <a:ext cx="492379" cy="44589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C</m:t>
                          </m:r>
                        </m:e>
                        <m:sub>
                          <m:r>
                            <m:rPr>
                              <m:nor/>
                            </m:rPr>
                            <a:rPr lang="en-US" sz="2400" b="0" i="0" smtClean="0">
                              <a:solidFill>
                                <a:schemeClr val="tx1"/>
                              </a:solidFill>
                              <a:latin typeface="Chalk Board" panose="02000500000000000000" pitchFamily="2" charset="0"/>
                            </a:rPr>
                            <m:t>3</m:t>
                          </m:r>
                        </m:sub>
                      </m:sSub>
                    </m:oMath>
                  </m:oMathPara>
                </a14:m>
                <a:endParaRPr lang="en-US" sz="2400" dirty="0">
                  <a:solidFill>
                    <a:schemeClr val="tx1"/>
                  </a:solidFill>
                  <a:latin typeface="Chalk Board" panose="02000500000000000000" pitchFamily="2" charset="0"/>
                </a:endParaRPr>
              </a:p>
            </p:txBody>
          </p:sp>
        </mc:Choice>
        <mc:Fallback xmlns="">
          <p:sp>
            <p:nvSpPr>
              <p:cNvPr id="39" name="TextBox 38">
                <a:extLst>
                  <a:ext uri="{FF2B5EF4-FFF2-40B4-BE49-F238E27FC236}">
                    <a16:creationId xmlns:a16="http://schemas.microsoft.com/office/drawing/2014/main" id="{AC931183-180A-1960-A94D-7CCE92D40404}"/>
                  </a:ext>
                </a:extLst>
              </p:cNvPr>
              <p:cNvSpPr txBox="1">
                <a:spLocks noRot="1" noChangeAspect="1" noMove="1" noResize="1" noEditPoints="1" noAdjustHandles="1" noChangeArrowheads="1" noChangeShapeType="1" noTextEdit="1"/>
              </p:cNvSpPr>
              <p:nvPr/>
            </p:nvSpPr>
            <p:spPr>
              <a:xfrm>
                <a:off x="5385349" y="6073912"/>
                <a:ext cx="492379" cy="445891"/>
              </a:xfrm>
              <a:prstGeom prst="rect">
                <a:avLst/>
              </a:prstGeom>
              <a:blipFill>
                <a:blip r:embed="rId11"/>
                <a:stretch>
                  <a:fillRect b="-11111"/>
                </a:stretch>
              </a:blipFill>
            </p:spPr>
            <p:txBody>
              <a:bodyPr/>
              <a:lstStyle/>
              <a:p>
                <a:r>
                  <a:rPr lang="en-US">
                    <a:noFill/>
                  </a:rPr>
                  <a:t> </a:t>
                </a:r>
              </a:p>
            </p:txBody>
          </p:sp>
        </mc:Fallback>
      </mc:AlternateContent>
      <p:pic>
        <p:nvPicPr>
          <p:cNvPr id="40" name="Graphic 39" descr="Key outline">
            <a:extLst>
              <a:ext uri="{FF2B5EF4-FFF2-40B4-BE49-F238E27FC236}">
                <a16:creationId xmlns:a16="http://schemas.microsoft.com/office/drawing/2014/main" id="{396BEDF3-94CA-25AE-4F3A-D4FEBBAC6E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55812" y="1681296"/>
            <a:ext cx="597189" cy="597189"/>
          </a:xfrm>
          <a:prstGeom prst="rect">
            <a:avLst/>
          </a:prstGeom>
        </p:spPr>
      </p:pic>
      <p:pic>
        <p:nvPicPr>
          <p:cNvPr id="41" name="Graphic 40" descr="Key outline">
            <a:extLst>
              <a:ext uri="{FF2B5EF4-FFF2-40B4-BE49-F238E27FC236}">
                <a16:creationId xmlns:a16="http://schemas.microsoft.com/office/drawing/2014/main" id="{BF164301-95DE-0061-1120-5050F96638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54191" y="3418312"/>
            <a:ext cx="597189" cy="597189"/>
          </a:xfrm>
          <a:prstGeom prst="rect">
            <a:avLst/>
          </a:prstGeom>
        </p:spPr>
      </p:pic>
      <p:pic>
        <p:nvPicPr>
          <p:cNvPr id="42" name="Graphic 41" descr="Key outline">
            <a:extLst>
              <a:ext uri="{FF2B5EF4-FFF2-40B4-BE49-F238E27FC236}">
                <a16:creationId xmlns:a16="http://schemas.microsoft.com/office/drawing/2014/main" id="{FA3F2D1C-6671-A009-B283-D77582A346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54191" y="5096782"/>
            <a:ext cx="597189" cy="597189"/>
          </a:xfrm>
          <a:prstGeom prst="rect">
            <a:avLst/>
          </a:prstGeom>
        </p:spPr>
      </p:pic>
      <p:sp>
        <p:nvSpPr>
          <p:cNvPr id="43" name="TextBox 42">
            <a:extLst>
              <a:ext uri="{FF2B5EF4-FFF2-40B4-BE49-F238E27FC236}">
                <a16:creationId xmlns:a16="http://schemas.microsoft.com/office/drawing/2014/main" id="{5BD3D90D-EF57-3AFE-3C4A-508D08D93657}"/>
              </a:ext>
            </a:extLst>
          </p:cNvPr>
          <p:cNvSpPr txBox="1"/>
          <p:nvPr/>
        </p:nvSpPr>
        <p:spPr>
          <a:xfrm>
            <a:off x="6880868" y="1858998"/>
            <a:ext cx="4999225" cy="1601977"/>
          </a:xfrm>
          <a:prstGeom prst="rect">
            <a:avLst/>
          </a:prstGeom>
          <a:noFill/>
        </p:spPr>
        <p:txBody>
          <a:bodyPr wrap="square" rtlCol="0">
            <a:spAutoFit/>
          </a:bodyPr>
          <a:lstStyle/>
          <a:p>
            <a:pPr>
              <a:lnSpc>
                <a:spcPct val="90000"/>
              </a:lnSpc>
            </a:pPr>
            <a:r>
              <a:rPr lang="en-US" sz="3600" dirty="0">
                <a:latin typeface="Chalk Board" panose="02000500000000000000" pitchFamily="2" charset="0"/>
              </a:rPr>
              <a:t>We can provide feedback among different block, to avoid repeating patterns </a:t>
            </a:r>
          </a:p>
        </p:txBody>
      </p:sp>
      <p:sp>
        <p:nvSpPr>
          <p:cNvPr id="44" name="Content Placeholder 2">
            <a:extLst>
              <a:ext uri="{FF2B5EF4-FFF2-40B4-BE49-F238E27FC236}">
                <a16:creationId xmlns:a16="http://schemas.microsoft.com/office/drawing/2014/main" id="{9104E8BE-AAD2-7B66-D4A5-33035FF7AFEB}"/>
              </a:ext>
            </a:extLst>
          </p:cNvPr>
          <p:cNvSpPr txBox="1">
            <a:spLocks/>
          </p:cNvSpPr>
          <p:nvPr/>
        </p:nvSpPr>
        <p:spPr>
          <a:xfrm>
            <a:off x="6823983" y="3607604"/>
            <a:ext cx="5658867" cy="974031"/>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l">
              <a:buNone/>
            </a:pPr>
            <a:r>
              <a:rPr lang="en-US" sz="4000" b="0" i="0" u="none" strike="noStrike" baseline="0" dirty="0">
                <a:latin typeface="Chalk Board" panose="02000500000000000000" pitchFamily="2" charset="0"/>
              </a:rPr>
              <a:t>Does</a:t>
            </a:r>
            <a:r>
              <a:rPr lang="en-US" sz="4000" b="0" i="0" u="none" strike="noStrike" dirty="0">
                <a:latin typeface="Chalk Board" panose="02000500000000000000" pitchFamily="2" charset="0"/>
              </a:rPr>
              <a:t> this avoid repeating patterns?</a:t>
            </a:r>
            <a:endParaRPr lang="en-US" sz="4000" dirty="0"/>
          </a:p>
        </p:txBody>
      </p:sp>
      <p:pic>
        <p:nvPicPr>
          <p:cNvPr id="45" name="Graphic 44" descr="Question Mark with solid fill">
            <a:extLst>
              <a:ext uri="{FF2B5EF4-FFF2-40B4-BE49-F238E27FC236}">
                <a16:creationId xmlns:a16="http://schemas.microsoft.com/office/drawing/2014/main" id="{95B123DE-780E-E171-8B71-C2FECAD74D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66728" y="3357753"/>
            <a:ext cx="914400" cy="914400"/>
          </a:xfrm>
          <a:prstGeom prst="rect">
            <a:avLst/>
          </a:prstGeom>
        </p:spPr>
      </p:pic>
      <p:sp>
        <p:nvSpPr>
          <p:cNvPr id="46" name="Content Placeholder 2">
            <a:extLst>
              <a:ext uri="{FF2B5EF4-FFF2-40B4-BE49-F238E27FC236}">
                <a16:creationId xmlns:a16="http://schemas.microsoft.com/office/drawing/2014/main" id="{DC731CC4-BE29-95BE-0A4A-FF53E6DCEAAF}"/>
              </a:ext>
            </a:extLst>
          </p:cNvPr>
          <p:cNvSpPr txBox="1">
            <a:spLocks/>
          </p:cNvSpPr>
          <p:nvPr/>
        </p:nvSpPr>
        <p:spPr>
          <a:xfrm>
            <a:off x="6880868" y="4889770"/>
            <a:ext cx="5248484" cy="974031"/>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gn="l">
              <a:buNone/>
            </a:pPr>
            <a:r>
              <a:rPr lang="en-US" sz="4000" b="0" i="0" u="none" strike="noStrike" baseline="0" dirty="0">
                <a:latin typeface="Chalk Board" panose="02000500000000000000" pitchFamily="2" charset="0"/>
              </a:rPr>
              <a:t>We can undo the XOR if we get all the cipher texts</a:t>
            </a:r>
            <a:endParaRPr lang="en-US" sz="4000" dirty="0"/>
          </a:p>
        </p:txBody>
      </p:sp>
      <p:pic>
        <p:nvPicPr>
          <p:cNvPr id="47" name="Picture 46">
            <a:extLst>
              <a:ext uri="{FF2B5EF4-FFF2-40B4-BE49-F238E27FC236}">
                <a16:creationId xmlns:a16="http://schemas.microsoft.com/office/drawing/2014/main" id="{F4F72D78-4D62-C952-D0F2-54D15B1522A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0892516">
            <a:off x="6198573" y="1891175"/>
            <a:ext cx="684822" cy="841891"/>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29F10DF-5107-F18F-D6BE-0B2863B2077A}"/>
                  </a:ext>
                </a:extLst>
              </p:cNvPr>
              <p:cNvSpPr txBox="1"/>
              <p:nvPr/>
            </p:nvSpPr>
            <p:spPr>
              <a:xfrm>
                <a:off x="472532" y="2381630"/>
                <a:ext cx="228600" cy="4480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M</m:t>
                          </m:r>
                        </m:e>
                        <m:sub>
                          <m:r>
                            <m:rPr>
                              <m:nor/>
                            </m:rPr>
                            <a:rPr lang="en-US" sz="2400" b="0" i="0" smtClean="0">
                              <a:solidFill>
                                <a:schemeClr val="tx1"/>
                              </a:solidFill>
                              <a:latin typeface="Chalk Board" panose="02000500000000000000" pitchFamily="2" charset="0"/>
                            </a:rPr>
                            <m:t>1</m:t>
                          </m:r>
                        </m:sub>
                      </m:sSub>
                    </m:oMath>
                  </m:oMathPara>
                </a14:m>
                <a:endParaRPr lang="en-US" sz="2400" dirty="0">
                  <a:solidFill>
                    <a:schemeClr val="tx1"/>
                  </a:solidFill>
                  <a:latin typeface="Chalk Board" panose="02000500000000000000" pitchFamily="2" charset="0"/>
                </a:endParaRPr>
              </a:p>
            </p:txBody>
          </p:sp>
        </mc:Choice>
        <mc:Fallback xmlns="">
          <p:sp>
            <p:nvSpPr>
              <p:cNvPr id="48" name="TextBox 47">
                <a:extLst>
                  <a:ext uri="{FF2B5EF4-FFF2-40B4-BE49-F238E27FC236}">
                    <a16:creationId xmlns:a16="http://schemas.microsoft.com/office/drawing/2014/main" id="{329F10DF-5107-F18F-D6BE-0B2863B2077A}"/>
                  </a:ext>
                </a:extLst>
              </p:cNvPr>
              <p:cNvSpPr txBox="1">
                <a:spLocks noRot="1" noChangeAspect="1" noMove="1" noResize="1" noEditPoints="1" noAdjustHandles="1" noChangeArrowheads="1" noChangeShapeType="1" noTextEdit="1"/>
              </p:cNvSpPr>
              <p:nvPr/>
            </p:nvSpPr>
            <p:spPr>
              <a:xfrm>
                <a:off x="472532" y="2381630"/>
                <a:ext cx="228600" cy="448071"/>
              </a:xfrm>
              <a:prstGeom prst="rect">
                <a:avLst/>
              </a:prstGeom>
              <a:blipFill>
                <a:blip r:embed="rId17"/>
                <a:stretch>
                  <a:fillRect l="-10526" r="-789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0A2CC1C-5A6E-C0AE-81D0-E29A1F2DA78A}"/>
                  </a:ext>
                </a:extLst>
              </p:cNvPr>
              <p:cNvSpPr txBox="1"/>
              <p:nvPr/>
            </p:nvSpPr>
            <p:spPr>
              <a:xfrm>
                <a:off x="506462" y="4123929"/>
                <a:ext cx="228600" cy="4480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M</m:t>
                          </m:r>
                        </m:e>
                        <m:sub>
                          <m:r>
                            <m:rPr>
                              <m:nor/>
                            </m:rPr>
                            <a:rPr lang="en-US" sz="2400" b="0" i="0" smtClean="0">
                              <a:solidFill>
                                <a:schemeClr val="tx1"/>
                              </a:solidFill>
                              <a:latin typeface="Chalk Board" panose="02000500000000000000" pitchFamily="2" charset="0"/>
                            </a:rPr>
                            <m:t>2</m:t>
                          </m:r>
                        </m:sub>
                      </m:sSub>
                    </m:oMath>
                  </m:oMathPara>
                </a14:m>
                <a:endParaRPr lang="en-US" sz="2400" dirty="0">
                  <a:solidFill>
                    <a:schemeClr val="tx1"/>
                  </a:solidFill>
                  <a:latin typeface="Chalk Board" panose="02000500000000000000" pitchFamily="2" charset="0"/>
                </a:endParaRPr>
              </a:p>
            </p:txBody>
          </p:sp>
        </mc:Choice>
        <mc:Fallback xmlns="">
          <p:sp>
            <p:nvSpPr>
              <p:cNvPr id="49" name="TextBox 48">
                <a:extLst>
                  <a:ext uri="{FF2B5EF4-FFF2-40B4-BE49-F238E27FC236}">
                    <a16:creationId xmlns:a16="http://schemas.microsoft.com/office/drawing/2014/main" id="{F0A2CC1C-5A6E-C0AE-81D0-E29A1F2DA78A}"/>
                  </a:ext>
                </a:extLst>
              </p:cNvPr>
              <p:cNvSpPr txBox="1">
                <a:spLocks noRot="1" noChangeAspect="1" noMove="1" noResize="1" noEditPoints="1" noAdjustHandles="1" noChangeArrowheads="1" noChangeShapeType="1" noTextEdit="1"/>
              </p:cNvSpPr>
              <p:nvPr/>
            </p:nvSpPr>
            <p:spPr>
              <a:xfrm>
                <a:off x="506462" y="4123929"/>
                <a:ext cx="228600" cy="448071"/>
              </a:xfrm>
              <a:prstGeom prst="rect">
                <a:avLst/>
              </a:prstGeom>
              <a:blipFill>
                <a:blip r:embed="rId18"/>
                <a:stretch>
                  <a:fillRect l="-5000" r="-9000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AA9645E-CF7B-E484-D2C3-FABFAC0624E5}"/>
                  </a:ext>
                </a:extLst>
              </p:cNvPr>
              <p:cNvSpPr txBox="1"/>
              <p:nvPr/>
            </p:nvSpPr>
            <p:spPr>
              <a:xfrm flipH="1">
                <a:off x="367381" y="5848786"/>
                <a:ext cx="728772" cy="4480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M</m:t>
                          </m:r>
                        </m:e>
                        <m:sub>
                          <m:r>
                            <m:rPr>
                              <m:nor/>
                            </m:rPr>
                            <a:rPr lang="en-US" sz="2400" b="0" i="0" smtClean="0">
                              <a:solidFill>
                                <a:schemeClr val="tx1"/>
                              </a:solidFill>
                              <a:latin typeface="Chalk Board" panose="02000500000000000000" pitchFamily="2" charset="0"/>
                            </a:rPr>
                            <m:t>3</m:t>
                          </m:r>
                        </m:sub>
                      </m:sSub>
                    </m:oMath>
                  </m:oMathPara>
                </a14:m>
                <a:endParaRPr lang="en-US" sz="2400" dirty="0">
                  <a:solidFill>
                    <a:schemeClr val="tx1"/>
                  </a:solidFill>
                  <a:latin typeface="Chalk Board" panose="02000500000000000000" pitchFamily="2" charset="0"/>
                </a:endParaRPr>
              </a:p>
            </p:txBody>
          </p:sp>
        </mc:Choice>
        <mc:Fallback xmlns="">
          <p:sp>
            <p:nvSpPr>
              <p:cNvPr id="50" name="TextBox 49">
                <a:extLst>
                  <a:ext uri="{FF2B5EF4-FFF2-40B4-BE49-F238E27FC236}">
                    <a16:creationId xmlns:a16="http://schemas.microsoft.com/office/drawing/2014/main" id="{7AA9645E-CF7B-E484-D2C3-FABFAC0624E5}"/>
                  </a:ext>
                </a:extLst>
              </p:cNvPr>
              <p:cNvSpPr txBox="1">
                <a:spLocks noRot="1" noChangeAspect="1" noMove="1" noResize="1" noEditPoints="1" noAdjustHandles="1" noChangeArrowheads="1" noChangeShapeType="1" noTextEdit="1"/>
              </p:cNvSpPr>
              <p:nvPr/>
            </p:nvSpPr>
            <p:spPr>
              <a:xfrm flipH="1">
                <a:off x="367381" y="5848786"/>
                <a:ext cx="728772" cy="448071"/>
              </a:xfrm>
              <a:prstGeom prst="rect">
                <a:avLst/>
              </a:prstGeom>
              <a:blipFill>
                <a:blip r:embed="rId19"/>
                <a:stretch>
                  <a:fillRect b="-11111"/>
                </a:stretch>
              </a:blipFill>
            </p:spPr>
            <p:txBody>
              <a:bodyPr/>
              <a:lstStyle/>
              <a:p>
                <a:r>
                  <a:rPr lang="en-US">
                    <a:noFill/>
                  </a:rPr>
                  <a:t> </a:t>
                </a:r>
              </a:p>
            </p:txBody>
          </p:sp>
        </mc:Fallback>
      </mc:AlternateContent>
      <p:pic>
        <p:nvPicPr>
          <p:cNvPr id="51" name="Graphic 50" descr="Hand outline">
            <a:extLst>
              <a:ext uri="{FF2B5EF4-FFF2-40B4-BE49-F238E27FC236}">
                <a16:creationId xmlns:a16="http://schemas.microsoft.com/office/drawing/2014/main" id="{A9B5C12B-1CF8-543B-874A-C7AEF033A1A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039692" y="4918767"/>
            <a:ext cx="838423" cy="838423"/>
          </a:xfrm>
          <a:prstGeom prst="rect">
            <a:avLst/>
          </a:prstGeom>
        </p:spPr>
      </p:pic>
    </p:spTree>
    <p:extLst>
      <p:ext uri="{BB962C8B-B14F-4D97-AF65-F5344CB8AC3E}">
        <p14:creationId xmlns:p14="http://schemas.microsoft.com/office/powerpoint/2010/main" val="347032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9">
        <p159:morph option="byObject"/>
      </p:transition>
    </mc:Choice>
    <mc:Fallback xmlns="">
      <p:transition spd="slow" advTm="1009">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7ABC5C-62FC-CCBF-673B-74F8EC1AB3B7}"/>
              </a:ext>
            </a:extLst>
          </p:cNvPr>
          <p:cNvSpPr txBox="1"/>
          <p:nvPr/>
        </p:nvSpPr>
        <p:spPr>
          <a:xfrm>
            <a:off x="6326675" y="1989533"/>
            <a:ext cx="5334000" cy="1328056"/>
          </a:xfrm>
          <a:prstGeom prst="rect">
            <a:avLst/>
          </a:prstGeom>
          <a:noFill/>
        </p:spPr>
        <p:txBody>
          <a:bodyPr wrap="square" rtlCol="0">
            <a:spAutoFit/>
          </a:bodyPr>
          <a:lstStyle/>
          <a:p>
            <a:pPr>
              <a:lnSpc>
                <a:spcPct val="90000"/>
              </a:lnSpc>
            </a:pPr>
            <a:r>
              <a:rPr lang="en-US" sz="4400" dirty="0">
                <a:latin typeface="Chalk Board" panose="02000500000000000000" pitchFamily="2" charset="0"/>
              </a:rPr>
              <a:t>Does this solve the issue of encrypting equal block?</a:t>
            </a:r>
          </a:p>
        </p:txBody>
      </p:sp>
      <p:sp>
        <p:nvSpPr>
          <p:cNvPr id="3" name="TextBox 2">
            <a:extLst>
              <a:ext uri="{FF2B5EF4-FFF2-40B4-BE49-F238E27FC236}">
                <a16:creationId xmlns:a16="http://schemas.microsoft.com/office/drawing/2014/main" id="{4389DCFC-5C40-E83B-15CE-21A1D8C74DED}"/>
              </a:ext>
            </a:extLst>
          </p:cNvPr>
          <p:cNvSpPr txBox="1"/>
          <p:nvPr/>
        </p:nvSpPr>
        <p:spPr>
          <a:xfrm>
            <a:off x="6180203" y="4543520"/>
            <a:ext cx="5334000" cy="661720"/>
          </a:xfrm>
          <a:prstGeom prst="rect">
            <a:avLst/>
          </a:prstGeom>
          <a:noFill/>
        </p:spPr>
        <p:txBody>
          <a:bodyPr wrap="square" rtlCol="0">
            <a:spAutoFit/>
          </a:bodyPr>
          <a:lstStyle/>
          <a:p>
            <a:pPr>
              <a:lnSpc>
                <a:spcPct val="90000"/>
              </a:lnSpc>
            </a:pPr>
            <a:r>
              <a:rPr lang="en-US" sz="4000" dirty="0">
                <a:latin typeface="Chalk Board" panose="02000500000000000000" pitchFamily="2" charset="0"/>
              </a:rPr>
              <a:t>Can we share IV in the clear?</a:t>
            </a:r>
          </a:p>
        </p:txBody>
      </p:sp>
      <p:sp>
        <p:nvSpPr>
          <p:cNvPr id="4" name="TextBox 3">
            <a:extLst>
              <a:ext uri="{FF2B5EF4-FFF2-40B4-BE49-F238E27FC236}">
                <a16:creationId xmlns:a16="http://schemas.microsoft.com/office/drawing/2014/main" id="{0E316978-7F1B-4E50-6243-5B43E32D9D03}"/>
              </a:ext>
            </a:extLst>
          </p:cNvPr>
          <p:cNvSpPr txBox="1"/>
          <p:nvPr/>
        </p:nvSpPr>
        <p:spPr>
          <a:xfrm>
            <a:off x="6180203" y="5612416"/>
            <a:ext cx="5334000" cy="604781"/>
          </a:xfrm>
          <a:prstGeom prst="rect">
            <a:avLst/>
          </a:prstGeom>
          <a:noFill/>
        </p:spPr>
        <p:txBody>
          <a:bodyPr wrap="square" rtlCol="0">
            <a:spAutoFit/>
          </a:bodyPr>
          <a:lstStyle/>
          <a:p>
            <a:pPr>
              <a:lnSpc>
                <a:spcPct val="90000"/>
              </a:lnSpc>
            </a:pPr>
            <a:r>
              <a:rPr lang="en-US" sz="3600" dirty="0">
                <a:latin typeface="Chalk Board" panose="02000500000000000000" pitchFamily="2" charset="0"/>
              </a:rPr>
              <a:t>Yes!!!</a:t>
            </a:r>
          </a:p>
        </p:txBody>
      </p:sp>
      <p:grpSp>
        <p:nvGrpSpPr>
          <p:cNvPr id="5" name="Group 4">
            <a:extLst>
              <a:ext uri="{FF2B5EF4-FFF2-40B4-BE49-F238E27FC236}">
                <a16:creationId xmlns:a16="http://schemas.microsoft.com/office/drawing/2014/main" id="{3AA3C172-04A0-91CD-F542-24C1C07E8D10}"/>
              </a:ext>
            </a:extLst>
          </p:cNvPr>
          <p:cNvGrpSpPr/>
          <p:nvPr/>
        </p:nvGrpSpPr>
        <p:grpSpPr>
          <a:xfrm>
            <a:off x="2677400" y="5857804"/>
            <a:ext cx="770079" cy="666928"/>
            <a:chOff x="2208212" y="1970809"/>
            <a:chExt cx="914404" cy="876303"/>
          </a:xfrm>
        </p:grpSpPr>
        <p:sp>
          <p:nvSpPr>
            <p:cNvPr id="6" name="Freeform 62">
              <a:extLst>
                <a:ext uri="{FF2B5EF4-FFF2-40B4-BE49-F238E27FC236}">
                  <a16:creationId xmlns:a16="http://schemas.microsoft.com/office/drawing/2014/main" id="{6B5BC328-F68E-68B6-2202-7A6075D7BECD}"/>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 name="Freeform 62">
              <a:extLst>
                <a:ext uri="{FF2B5EF4-FFF2-40B4-BE49-F238E27FC236}">
                  <a16:creationId xmlns:a16="http://schemas.microsoft.com/office/drawing/2014/main" id="{B18DDC97-3722-20AD-E3A5-36D0E37CCFFF}"/>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 name="Freeform 62">
              <a:extLst>
                <a:ext uri="{FF2B5EF4-FFF2-40B4-BE49-F238E27FC236}">
                  <a16:creationId xmlns:a16="http://schemas.microsoft.com/office/drawing/2014/main" id="{098967C2-37C9-586A-9B06-0DF975290F3D}"/>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62">
              <a:extLst>
                <a:ext uri="{FF2B5EF4-FFF2-40B4-BE49-F238E27FC236}">
                  <a16:creationId xmlns:a16="http://schemas.microsoft.com/office/drawing/2014/main" id="{57BAB53A-9CFC-8F9F-384C-AE1698704619}"/>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pic>
        <p:nvPicPr>
          <p:cNvPr id="10" name="Picture 9">
            <a:extLst>
              <a:ext uri="{FF2B5EF4-FFF2-40B4-BE49-F238E27FC236}">
                <a16:creationId xmlns:a16="http://schemas.microsoft.com/office/drawing/2014/main" id="{EB4F0C5A-4928-C11A-E46D-9146BB10D6F3}"/>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942006" y="4179988"/>
            <a:ext cx="685802" cy="682303"/>
          </a:xfrm>
          <a:prstGeom prst="rect">
            <a:avLst/>
          </a:prstGeom>
        </p:spPr>
      </p:pic>
      <p:pic>
        <p:nvPicPr>
          <p:cNvPr id="11" name="Picture 10">
            <a:extLst>
              <a:ext uri="{FF2B5EF4-FFF2-40B4-BE49-F238E27FC236}">
                <a16:creationId xmlns:a16="http://schemas.microsoft.com/office/drawing/2014/main" id="{1A231B9F-BCB6-7494-D711-4F0FA90F6B13}"/>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912810" y="5870897"/>
            <a:ext cx="685802" cy="682303"/>
          </a:xfrm>
          <a:prstGeom prst="rect">
            <a:avLst/>
          </a:prstGeom>
        </p:spPr>
      </p:pic>
      <p:grpSp>
        <p:nvGrpSpPr>
          <p:cNvPr id="12" name="Group 11">
            <a:extLst>
              <a:ext uri="{FF2B5EF4-FFF2-40B4-BE49-F238E27FC236}">
                <a16:creationId xmlns:a16="http://schemas.microsoft.com/office/drawing/2014/main" id="{BDB49F71-510C-7020-98A6-BCAC662B6840}"/>
              </a:ext>
            </a:extLst>
          </p:cNvPr>
          <p:cNvGrpSpPr/>
          <p:nvPr/>
        </p:nvGrpSpPr>
        <p:grpSpPr>
          <a:xfrm>
            <a:off x="2741612" y="2457272"/>
            <a:ext cx="770079" cy="666928"/>
            <a:chOff x="2208212" y="1970809"/>
            <a:chExt cx="914404" cy="876303"/>
          </a:xfrm>
        </p:grpSpPr>
        <p:sp>
          <p:nvSpPr>
            <p:cNvPr id="13" name="Freeform 62">
              <a:extLst>
                <a:ext uri="{FF2B5EF4-FFF2-40B4-BE49-F238E27FC236}">
                  <a16:creationId xmlns:a16="http://schemas.microsoft.com/office/drawing/2014/main" id="{CD31DBF8-58E5-E927-33F3-31A8E19ACE24}"/>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62">
              <a:extLst>
                <a:ext uri="{FF2B5EF4-FFF2-40B4-BE49-F238E27FC236}">
                  <a16:creationId xmlns:a16="http://schemas.microsoft.com/office/drawing/2014/main" id="{C4B31FD5-1CA4-6028-7BCD-B3B7F386DCCD}"/>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62">
              <a:extLst>
                <a:ext uri="{FF2B5EF4-FFF2-40B4-BE49-F238E27FC236}">
                  <a16:creationId xmlns:a16="http://schemas.microsoft.com/office/drawing/2014/main" id="{08209B33-72FE-1498-3929-17510C815ABE}"/>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62">
              <a:extLst>
                <a:ext uri="{FF2B5EF4-FFF2-40B4-BE49-F238E27FC236}">
                  <a16:creationId xmlns:a16="http://schemas.microsoft.com/office/drawing/2014/main" id="{577508E1-A5F0-826C-2E3F-477B7BB2CB1A}"/>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17" name="Group 16">
            <a:extLst>
              <a:ext uri="{FF2B5EF4-FFF2-40B4-BE49-F238E27FC236}">
                <a16:creationId xmlns:a16="http://schemas.microsoft.com/office/drawing/2014/main" id="{B126AFF4-F952-A53A-D7DA-0F0A263C506F}"/>
              </a:ext>
            </a:extLst>
          </p:cNvPr>
          <p:cNvGrpSpPr/>
          <p:nvPr/>
        </p:nvGrpSpPr>
        <p:grpSpPr>
          <a:xfrm>
            <a:off x="2721508" y="4210015"/>
            <a:ext cx="770079" cy="666928"/>
            <a:chOff x="2208212" y="1970809"/>
            <a:chExt cx="914404" cy="876303"/>
          </a:xfrm>
        </p:grpSpPr>
        <p:sp>
          <p:nvSpPr>
            <p:cNvPr id="18" name="Freeform 62">
              <a:extLst>
                <a:ext uri="{FF2B5EF4-FFF2-40B4-BE49-F238E27FC236}">
                  <a16:creationId xmlns:a16="http://schemas.microsoft.com/office/drawing/2014/main" id="{EC8D4AC1-C7C5-DC23-5FB7-B23EBF1251C4}"/>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62">
              <a:extLst>
                <a:ext uri="{FF2B5EF4-FFF2-40B4-BE49-F238E27FC236}">
                  <a16:creationId xmlns:a16="http://schemas.microsoft.com/office/drawing/2014/main" id="{926BEA6A-CE26-BFE1-7CB9-7AE00163A041}"/>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62">
              <a:extLst>
                <a:ext uri="{FF2B5EF4-FFF2-40B4-BE49-F238E27FC236}">
                  <a16:creationId xmlns:a16="http://schemas.microsoft.com/office/drawing/2014/main" id="{229511F5-0344-9FF5-3AB7-DBEF30F5A1F8}"/>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62">
              <a:extLst>
                <a:ext uri="{FF2B5EF4-FFF2-40B4-BE49-F238E27FC236}">
                  <a16:creationId xmlns:a16="http://schemas.microsoft.com/office/drawing/2014/main" id="{B9768319-3700-831B-A6DA-C9C163DB8CF3}"/>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pic>
        <p:nvPicPr>
          <p:cNvPr id="22" name="Picture 21">
            <a:extLst>
              <a:ext uri="{FF2B5EF4-FFF2-40B4-BE49-F238E27FC236}">
                <a16:creationId xmlns:a16="http://schemas.microsoft.com/office/drawing/2014/main" id="{742812B0-D7EB-711E-488A-D8BA607EE7D5}"/>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a:off x="3447479" y="4339311"/>
            <a:ext cx="1276370" cy="377985"/>
          </a:xfrm>
          <a:prstGeom prst="rect">
            <a:avLst/>
          </a:prstGeom>
        </p:spPr>
      </p:pic>
      <p:pic>
        <p:nvPicPr>
          <p:cNvPr id="23" name="Picture 22">
            <a:extLst>
              <a:ext uri="{FF2B5EF4-FFF2-40B4-BE49-F238E27FC236}">
                <a16:creationId xmlns:a16="http://schemas.microsoft.com/office/drawing/2014/main" id="{B65CCDD5-E390-F2B6-20D1-312A27147628}"/>
              </a:ext>
            </a:extLst>
          </p:cNvPr>
          <p:cNvPicPr>
            <a:picLocks noChangeAspect="1"/>
          </p:cNvPicPr>
          <p:nvPr/>
        </p:nvPicPr>
        <p:blipFill rotWithShape="1">
          <a:blip r:embed="rId7"/>
          <a:srcRect l="-18016" r="18016"/>
          <a:stretch/>
        </p:blipFill>
        <p:spPr>
          <a:xfrm>
            <a:off x="608012" y="3183667"/>
            <a:ext cx="3576612" cy="377985"/>
          </a:xfrm>
          <a:prstGeom prst="rect">
            <a:avLst/>
          </a:prstGeom>
        </p:spPr>
      </p:pic>
      <p:pic>
        <p:nvPicPr>
          <p:cNvPr id="24" name="Picture 23">
            <a:extLst>
              <a:ext uri="{FF2B5EF4-FFF2-40B4-BE49-F238E27FC236}">
                <a16:creationId xmlns:a16="http://schemas.microsoft.com/office/drawing/2014/main" id="{66B27E1F-DE11-6C38-FE91-2C33360CB2BF}"/>
              </a:ext>
            </a:extLst>
          </p:cNvPr>
          <p:cNvPicPr>
            <a:picLocks noChangeAspect="1"/>
          </p:cNvPicPr>
          <p:nvPr/>
        </p:nvPicPr>
        <p:blipFill rotWithShape="1">
          <a:blip r:embed="rId7"/>
          <a:srcRect l="-18016" r="18016"/>
          <a:stretch/>
        </p:blipFill>
        <p:spPr>
          <a:xfrm>
            <a:off x="604709" y="5000182"/>
            <a:ext cx="3576612" cy="377985"/>
          </a:xfrm>
          <a:prstGeom prst="rect">
            <a:avLst/>
          </a:prstGeom>
        </p:spPr>
      </p:pic>
      <p:pic>
        <p:nvPicPr>
          <p:cNvPr id="25" name="Picture 24">
            <a:extLst>
              <a:ext uri="{FF2B5EF4-FFF2-40B4-BE49-F238E27FC236}">
                <a16:creationId xmlns:a16="http://schemas.microsoft.com/office/drawing/2014/main" id="{9E65F4AA-57BA-EF08-6510-9019E0925773}"/>
              </a:ext>
            </a:extLst>
          </p:cNvPr>
          <p:cNvPicPr>
            <a:picLocks noChangeAspect="1"/>
          </p:cNvPicPr>
          <p:nvPr/>
        </p:nvPicPr>
        <p:blipFill rotWithShape="1">
          <a:blip r:embed="rId7"/>
          <a:srcRect l="-18016" r="18016"/>
          <a:stretch/>
        </p:blipFill>
        <p:spPr>
          <a:xfrm rot="5400000">
            <a:off x="3803803" y="2823292"/>
            <a:ext cx="717446" cy="377985"/>
          </a:xfrm>
          <a:prstGeom prst="rect">
            <a:avLst/>
          </a:prstGeom>
        </p:spPr>
      </p:pic>
      <p:pic>
        <p:nvPicPr>
          <p:cNvPr id="26" name="Picture 25">
            <a:extLst>
              <a:ext uri="{FF2B5EF4-FFF2-40B4-BE49-F238E27FC236}">
                <a16:creationId xmlns:a16="http://schemas.microsoft.com/office/drawing/2014/main" id="{E76E50E6-F3B8-978F-31FF-645033C48304}"/>
              </a:ext>
            </a:extLst>
          </p:cNvPr>
          <p:cNvPicPr>
            <a:picLocks noChangeAspect="1"/>
          </p:cNvPicPr>
          <p:nvPr/>
        </p:nvPicPr>
        <p:blipFill rotWithShape="1">
          <a:blip r:embed="rId7"/>
          <a:srcRect l="-18016" r="18016"/>
          <a:stretch/>
        </p:blipFill>
        <p:spPr>
          <a:xfrm rot="5400000">
            <a:off x="3732644" y="4575448"/>
            <a:ext cx="834319" cy="377985"/>
          </a:xfrm>
          <a:prstGeom prst="rect">
            <a:avLst/>
          </a:prstGeom>
        </p:spPr>
      </p:pic>
      <p:pic>
        <p:nvPicPr>
          <p:cNvPr id="27" name="Picture 26">
            <a:extLst>
              <a:ext uri="{FF2B5EF4-FFF2-40B4-BE49-F238E27FC236}">
                <a16:creationId xmlns:a16="http://schemas.microsoft.com/office/drawing/2014/main" id="{BF67BECC-AD1C-2FDC-6B19-DD0117A981FB}"/>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rot="5400000">
            <a:off x="840610" y="3577403"/>
            <a:ext cx="827189" cy="377985"/>
          </a:xfrm>
          <a:prstGeom prst="rect">
            <a:avLst/>
          </a:prstGeom>
        </p:spPr>
      </p:pic>
      <p:pic>
        <p:nvPicPr>
          <p:cNvPr id="28" name="Picture 27">
            <a:extLst>
              <a:ext uri="{FF2B5EF4-FFF2-40B4-BE49-F238E27FC236}">
                <a16:creationId xmlns:a16="http://schemas.microsoft.com/office/drawing/2014/main" id="{BF4F15EE-E991-8EEC-D6FF-92FE89111D04}"/>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a:off x="3427412" y="6006229"/>
            <a:ext cx="1276370" cy="377985"/>
          </a:xfrm>
          <a:prstGeom prst="rect">
            <a:avLst/>
          </a:prstGeom>
        </p:spPr>
      </p:pic>
      <p:pic>
        <p:nvPicPr>
          <p:cNvPr id="29" name="Picture 28">
            <a:extLst>
              <a:ext uri="{FF2B5EF4-FFF2-40B4-BE49-F238E27FC236}">
                <a16:creationId xmlns:a16="http://schemas.microsoft.com/office/drawing/2014/main" id="{9F629B35-1D4A-E015-6309-214625CF2B3C}"/>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a:off x="3503612" y="2579065"/>
            <a:ext cx="1276370" cy="377985"/>
          </a:xfrm>
          <a:prstGeom prst="rect">
            <a:avLst/>
          </a:prstGeom>
        </p:spPr>
      </p:pic>
      <p:pic>
        <p:nvPicPr>
          <p:cNvPr id="30" name="Picture 29">
            <a:extLst>
              <a:ext uri="{FF2B5EF4-FFF2-40B4-BE49-F238E27FC236}">
                <a16:creationId xmlns:a16="http://schemas.microsoft.com/office/drawing/2014/main" id="{3FFDB79B-22D1-F48E-F1D0-E6202D3DD006}"/>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a:off x="1543931" y="6022815"/>
            <a:ext cx="1177577" cy="377985"/>
          </a:xfrm>
          <a:prstGeom prst="rect">
            <a:avLst/>
          </a:prstGeom>
        </p:spPr>
      </p:pic>
      <p:pic>
        <p:nvPicPr>
          <p:cNvPr id="31" name="Picture 30">
            <a:extLst>
              <a:ext uri="{FF2B5EF4-FFF2-40B4-BE49-F238E27FC236}">
                <a16:creationId xmlns:a16="http://schemas.microsoft.com/office/drawing/2014/main" id="{8122C107-9483-812D-B9D2-96C93DFDC321}"/>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a:off x="1587384" y="4324942"/>
            <a:ext cx="1177577" cy="377985"/>
          </a:xfrm>
          <a:prstGeom prst="rect">
            <a:avLst/>
          </a:prstGeom>
        </p:spPr>
      </p:pic>
      <p:pic>
        <p:nvPicPr>
          <p:cNvPr id="32" name="Picture 31">
            <a:extLst>
              <a:ext uri="{FF2B5EF4-FFF2-40B4-BE49-F238E27FC236}">
                <a16:creationId xmlns:a16="http://schemas.microsoft.com/office/drawing/2014/main" id="{09DC8523-BFB4-EEAF-BEB3-965A5822EAC1}"/>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a:off x="286711" y="2601037"/>
            <a:ext cx="686241" cy="377985"/>
          </a:xfrm>
          <a:prstGeom prst="rect">
            <a:avLst/>
          </a:prstGeom>
        </p:spPr>
      </p:pic>
      <p:pic>
        <p:nvPicPr>
          <p:cNvPr id="33" name="Picture 32">
            <a:extLst>
              <a:ext uri="{FF2B5EF4-FFF2-40B4-BE49-F238E27FC236}">
                <a16:creationId xmlns:a16="http://schemas.microsoft.com/office/drawing/2014/main" id="{02F60C18-54ED-04FA-9C9E-273F1CF099D5}"/>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rot="5400000">
            <a:off x="911925" y="5338616"/>
            <a:ext cx="676205" cy="377985"/>
          </a:xfrm>
          <a:prstGeom prst="rect">
            <a:avLst/>
          </a:prstGeom>
        </p:spPr>
      </p:pic>
      <p:pic>
        <p:nvPicPr>
          <p:cNvPr id="34" name="Picture 33">
            <a:extLst>
              <a:ext uri="{FF2B5EF4-FFF2-40B4-BE49-F238E27FC236}">
                <a16:creationId xmlns:a16="http://schemas.microsoft.com/office/drawing/2014/main" id="{629A995B-0F8D-4330-DD70-4EBEC597999A}"/>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rot="5400000">
            <a:off x="2815334" y="2000048"/>
            <a:ext cx="568082" cy="377985"/>
          </a:xfrm>
          <a:prstGeom prst="rect">
            <a:avLst/>
          </a:prstGeom>
        </p:spPr>
      </p:pic>
      <p:pic>
        <p:nvPicPr>
          <p:cNvPr id="35" name="Picture 34">
            <a:extLst>
              <a:ext uri="{FF2B5EF4-FFF2-40B4-BE49-F238E27FC236}">
                <a16:creationId xmlns:a16="http://schemas.microsoft.com/office/drawing/2014/main" id="{6F19677A-B781-2F11-A752-240DCF6E4D25}"/>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rot="5400000">
            <a:off x="2778397" y="3769940"/>
            <a:ext cx="568082" cy="377985"/>
          </a:xfrm>
          <a:prstGeom prst="rect">
            <a:avLst/>
          </a:prstGeom>
        </p:spPr>
      </p:pic>
      <p:pic>
        <p:nvPicPr>
          <p:cNvPr id="36" name="Picture 35">
            <a:extLst>
              <a:ext uri="{FF2B5EF4-FFF2-40B4-BE49-F238E27FC236}">
                <a16:creationId xmlns:a16="http://schemas.microsoft.com/office/drawing/2014/main" id="{BB217A97-72A9-FB80-72E6-EE0D4259A3EE}"/>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rot="5400000">
            <a:off x="2775826" y="5413833"/>
            <a:ext cx="568082" cy="377985"/>
          </a:xfrm>
          <a:prstGeom prst="rect">
            <a:avLst/>
          </a:prstGeom>
        </p:spPr>
      </p:pic>
      <p:sp>
        <p:nvSpPr>
          <p:cNvPr id="37" name="TextBox 36">
            <a:extLst>
              <a:ext uri="{FF2B5EF4-FFF2-40B4-BE49-F238E27FC236}">
                <a16:creationId xmlns:a16="http://schemas.microsoft.com/office/drawing/2014/main" id="{513076A9-7752-700A-89DC-B2096E36F135}"/>
              </a:ext>
            </a:extLst>
          </p:cNvPr>
          <p:cNvSpPr txBox="1"/>
          <p:nvPr/>
        </p:nvSpPr>
        <p:spPr>
          <a:xfrm flipH="1">
            <a:off x="2839370" y="2431385"/>
            <a:ext cx="471558" cy="701731"/>
          </a:xfrm>
          <a:prstGeom prst="rect">
            <a:avLst/>
          </a:prstGeom>
          <a:noFill/>
        </p:spPr>
        <p:txBody>
          <a:bodyPr wrap="square" rtlCol="0">
            <a:spAutoFit/>
          </a:bodyPr>
          <a:lstStyle/>
          <a:p>
            <a:pPr>
              <a:lnSpc>
                <a:spcPct val="90000"/>
              </a:lnSpc>
            </a:pPr>
            <a:r>
              <a:rPr lang="en-US" sz="4400" dirty="0">
                <a:latin typeface="Eraser" panose="00000400000000000000" pitchFamily="2" charset="0"/>
              </a:rPr>
              <a:t>E</a:t>
            </a:r>
          </a:p>
        </p:txBody>
      </p:sp>
      <p:sp>
        <p:nvSpPr>
          <p:cNvPr id="38" name="TextBox 37">
            <a:extLst>
              <a:ext uri="{FF2B5EF4-FFF2-40B4-BE49-F238E27FC236}">
                <a16:creationId xmlns:a16="http://schemas.microsoft.com/office/drawing/2014/main" id="{5CDA68E2-062A-5AEB-989D-C16F6EC1C7F6}"/>
              </a:ext>
            </a:extLst>
          </p:cNvPr>
          <p:cNvSpPr txBox="1"/>
          <p:nvPr/>
        </p:nvSpPr>
        <p:spPr>
          <a:xfrm flipH="1">
            <a:off x="2836450" y="4186023"/>
            <a:ext cx="471558" cy="701731"/>
          </a:xfrm>
          <a:prstGeom prst="rect">
            <a:avLst/>
          </a:prstGeom>
          <a:noFill/>
        </p:spPr>
        <p:txBody>
          <a:bodyPr wrap="square" rtlCol="0">
            <a:spAutoFit/>
          </a:bodyPr>
          <a:lstStyle/>
          <a:p>
            <a:pPr>
              <a:lnSpc>
                <a:spcPct val="90000"/>
              </a:lnSpc>
            </a:pPr>
            <a:r>
              <a:rPr lang="en-US" sz="4400" dirty="0">
                <a:latin typeface="Eraser" panose="00000400000000000000" pitchFamily="2" charset="0"/>
              </a:rPr>
              <a:t>E</a:t>
            </a:r>
          </a:p>
        </p:txBody>
      </p:sp>
      <p:sp>
        <p:nvSpPr>
          <p:cNvPr id="39" name="TextBox 38">
            <a:extLst>
              <a:ext uri="{FF2B5EF4-FFF2-40B4-BE49-F238E27FC236}">
                <a16:creationId xmlns:a16="http://schemas.microsoft.com/office/drawing/2014/main" id="{0BDD65D0-71CA-4979-E079-BE11CBB388A9}"/>
              </a:ext>
            </a:extLst>
          </p:cNvPr>
          <p:cNvSpPr txBox="1"/>
          <p:nvPr/>
        </p:nvSpPr>
        <p:spPr>
          <a:xfrm flipH="1">
            <a:off x="2791127" y="5814253"/>
            <a:ext cx="471558" cy="701731"/>
          </a:xfrm>
          <a:prstGeom prst="rect">
            <a:avLst/>
          </a:prstGeom>
          <a:noFill/>
        </p:spPr>
        <p:txBody>
          <a:bodyPr wrap="square" rtlCol="0">
            <a:spAutoFit/>
          </a:bodyPr>
          <a:lstStyle/>
          <a:p>
            <a:pPr>
              <a:lnSpc>
                <a:spcPct val="90000"/>
              </a:lnSpc>
            </a:pPr>
            <a:r>
              <a:rPr lang="en-US" sz="4400" dirty="0">
                <a:latin typeface="Eraser" panose="00000400000000000000" pitchFamily="2" charset="0"/>
              </a:rPr>
              <a:t>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CF84EC6-94B0-E1BE-DE72-A97E91D7438B}"/>
                  </a:ext>
                </a:extLst>
              </p:cNvPr>
              <p:cNvSpPr txBox="1"/>
              <p:nvPr/>
            </p:nvSpPr>
            <p:spPr>
              <a:xfrm>
                <a:off x="4752652" y="2556416"/>
                <a:ext cx="489172" cy="4480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C</m:t>
                          </m:r>
                        </m:e>
                        <m:sub>
                          <m:r>
                            <m:rPr>
                              <m:nor/>
                            </m:rPr>
                            <a:rPr lang="en-US" sz="2400" b="0" i="0" smtClean="0">
                              <a:solidFill>
                                <a:schemeClr val="tx1"/>
                              </a:solidFill>
                              <a:latin typeface="Chalk Board" panose="02000500000000000000" pitchFamily="2" charset="0"/>
                            </a:rPr>
                            <m:t>1</m:t>
                          </m:r>
                        </m:sub>
                      </m:sSub>
                    </m:oMath>
                  </m:oMathPara>
                </a14:m>
                <a:endParaRPr lang="en-US" sz="2400" dirty="0">
                  <a:solidFill>
                    <a:schemeClr val="tx1"/>
                  </a:solidFill>
                  <a:latin typeface="Chalk Board" panose="02000500000000000000" pitchFamily="2" charset="0"/>
                </a:endParaRPr>
              </a:p>
            </p:txBody>
          </p:sp>
        </mc:Choice>
        <mc:Fallback xmlns="">
          <p:sp>
            <p:nvSpPr>
              <p:cNvPr id="40" name="TextBox 39">
                <a:extLst>
                  <a:ext uri="{FF2B5EF4-FFF2-40B4-BE49-F238E27FC236}">
                    <a16:creationId xmlns:a16="http://schemas.microsoft.com/office/drawing/2014/main" id="{1CF84EC6-94B0-E1BE-DE72-A97E91D7438B}"/>
                  </a:ext>
                </a:extLst>
              </p:cNvPr>
              <p:cNvSpPr txBox="1">
                <a:spLocks noRot="1" noChangeAspect="1" noMove="1" noResize="1" noEditPoints="1" noAdjustHandles="1" noChangeArrowheads="1" noChangeShapeType="1" noTextEdit="1"/>
              </p:cNvSpPr>
              <p:nvPr/>
            </p:nvSpPr>
            <p:spPr>
              <a:xfrm>
                <a:off x="4752652" y="2556416"/>
                <a:ext cx="489172" cy="448071"/>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07863E7-1712-B8B3-2CFB-047E074BDFA8}"/>
                  </a:ext>
                </a:extLst>
              </p:cNvPr>
              <p:cNvSpPr txBox="1"/>
              <p:nvPr/>
            </p:nvSpPr>
            <p:spPr>
              <a:xfrm>
                <a:off x="4728485" y="4313333"/>
                <a:ext cx="490775" cy="447110"/>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C</m:t>
                          </m:r>
                        </m:e>
                        <m:sub>
                          <m:r>
                            <m:rPr>
                              <m:nor/>
                            </m:rPr>
                            <a:rPr lang="en-US" sz="2400" b="0" i="0" smtClean="0">
                              <a:solidFill>
                                <a:schemeClr val="tx1"/>
                              </a:solidFill>
                              <a:latin typeface="Chalk Board" panose="02000500000000000000" pitchFamily="2" charset="0"/>
                            </a:rPr>
                            <m:t>2</m:t>
                          </m:r>
                        </m:sub>
                      </m:sSub>
                    </m:oMath>
                  </m:oMathPara>
                </a14:m>
                <a:endParaRPr lang="en-US" sz="2400" dirty="0">
                  <a:solidFill>
                    <a:schemeClr val="tx1"/>
                  </a:solidFill>
                  <a:latin typeface="Chalk Board" panose="02000500000000000000" pitchFamily="2" charset="0"/>
                </a:endParaRPr>
              </a:p>
            </p:txBody>
          </p:sp>
        </mc:Choice>
        <mc:Fallback xmlns="">
          <p:sp>
            <p:nvSpPr>
              <p:cNvPr id="41" name="TextBox 40">
                <a:extLst>
                  <a:ext uri="{FF2B5EF4-FFF2-40B4-BE49-F238E27FC236}">
                    <a16:creationId xmlns:a16="http://schemas.microsoft.com/office/drawing/2014/main" id="{607863E7-1712-B8B3-2CFB-047E074BDFA8}"/>
                  </a:ext>
                </a:extLst>
              </p:cNvPr>
              <p:cNvSpPr txBox="1">
                <a:spLocks noRot="1" noChangeAspect="1" noMove="1" noResize="1" noEditPoints="1" noAdjustHandles="1" noChangeArrowheads="1" noChangeShapeType="1" noTextEdit="1"/>
              </p:cNvSpPr>
              <p:nvPr/>
            </p:nvSpPr>
            <p:spPr>
              <a:xfrm>
                <a:off x="4728485" y="4313333"/>
                <a:ext cx="490775" cy="447110"/>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3E92AB5-D823-8915-018B-9EBB3CF823BB}"/>
                  </a:ext>
                </a:extLst>
              </p:cNvPr>
              <p:cNvSpPr txBox="1"/>
              <p:nvPr/>
            </p:nvSpPr>
            <p:spPr>
              <a:xfrm>
                <a:off x="4727682" y="6009875"/>
                <a:ext cx="492379" cy="44589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C</m:t>
                          </m:r>
                        </m:e>
                        <m:sub>
                          <m:r>
                            <m:rPr>
                              <m:nor/>
                            </m:rPr>
                            <a:rPr lang="en-US" sz="2400" b="0" i="0" smtClean="0">
                              <a:solidFill>
                                <a:schemeClr val="tx1"/>
                              </a:solidFill>
                              <a:latin typeface="Chalk Board" panose="02000500000000000000" pitchFamily="2" charset="0"/>
                            </a:rPr>
                            <m:t>3</m:t>
                          </m:r>
                        </m:sub>
                      </m:sSub>
                    </m:oMath>
                  </m:oMathPara>
                </a14:m>
                <a:endParaRPr lang="en-US" sz="2400" dirty="0">
                  <a:solidFill>
                    <a:schemeClr val="tx1"/>
                  </a:solidFill>
                  <a:latin typeface="Chalk Board" panose="02000500000000000000" pitchFamily="2" charset="0"/>
                </a:endParaRPr>
              </a:p>
            </p:txBody>
          </p:sp>
        </mc:Choice>
        <mc:Fallback xmlns="">
          <p:sp>
            <p:nvSpPr>
              <p:cNvPr id="42" name="TextBox 41">
                <a:extLst>
                  <a:ext uri="{FF2B5EF4-FFF2-40B4-BE49-F238E27FC236}">
                    <a16:creationId xmlns:a16="http://schemas.microsoft.com/office/drawing/2014/main" id="{73E92AB5-D823-8915-018B-9EBB3CF823BB}"/>
                  </a:ext>
                </a:extLst>
              </p:cNvPr>
              <p:cNvSpPr txBox="1">
                <a:spLocks noRot="1" noChangeAspect="1" noMove="1" noResize="1" noEditPoints="1" noAdjustHandles="1" noChangeArrowheads="1" noChangeShapeType="1" noTextEdit="1"/>
              </p:cNvSpPr>
              <p:nvPr/>
            </p:nvSpPr>
            <p:spPr>
              <a:xfrm>
                <a:off x="4727682" y="6009875"/>
                <a:ext cx="492379" cy="445891"/>
              </a:xfrm>
              <a:prstGeom prst="rect">
                <a:avLst/>
              </a:prstGeom>
              <a:blipFill>
                <a:blip r:embed="rId12"/>
                <a:stretch>
                  <a:fillRect b="-11111"/>
                </a:stretch>
              </a:blipFill>
            </p:spPr>
            <p:txBody>
              <a:bodyPr/>
              <a:lstStyle/>
              <a:p>
                <a:r>
                  <a:rPr lang="en-US">
                    <a:noFill/>
                  </a:rPr>
                  <a:t> </a:t>
                </a:r>
              </a:p>
            </p:txBody>
          </p:sp>
        </mc:Fallback>
      </mc:AlternateContent>
      <p:pic>
        <p:nvPicPr>
          <p:cNvPr id="43" name="Graphic 42" descr="Key outline">
            <a:extLst>
              <a:ext uri="{FF2B5EF4-FFF2-40B4-BE49-F238E27FC236}">
                <a16:creationId xmlns:a16="http://schemas.microsoft.com/office/drawing/2014/main" id="{C89B3BD8-49A3-BEC3-C8A4-3C820ACF9C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55214" y="1530287"/>
            <a:ext cx="597189" cy="597189"/>
          </a:xfrm>
          <a:prstGeom prst="rect">
            <a:avLst/>
          </a:prstGeom>
        </p:spPr>
      </p:pic>
      <p:pic>
        <p:nvPicPr>
          <p:cNvPr id="44" name="Graphic 43" descr="Key outline">
            <a:extLst>
              <a:ext uri="{FF2B5EF4-FFF2-40B4-BE49-F238E27FC236}">
                <a16:creationId xmlns:a16="http://schemas.microsoft.com/office/drawing/2014/main" id="{FA5A84F6-748C-30DA-C8EF-8B872E3E7E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44636" y="3367410"/>
            <a:ext cx="597189" cy="597189"/>
          </a:xfrm>
          <a:prstGeom prst="rect">
            <a:avLst/>
          </a:prstGeom>
        </p:spPr>
      </p:pic>
      <p:pic>
        <p:nvPicPr>
          <p:cNvPr id="45" name="Graphic 44" descr="Key outline">
            <a:extLst>
              <a:ext uri="{FF2B5EF4-FFF2-40B4-BE49-F238E27FC236}">
                <a16:creationId xmlns:a16="http://schemas.microsoft.com/office/drawing/2014/main" id="{A0436E9F-7C28-1D1D-B6F4-94188151DE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16796" y="5149094"/>
            <a:ext cx="597189" cy="597189"/>
          </a:xfrm>
          <a:prstGeom prst="rect">
            <a:avLst/>
          </a:prstGeom>
        </p:spPr>
      </p:pic>
      <p:pic>
        <p:nvPicPr>
          <p:cNvPr id="46" name="Picture 45">
            <a:extLst>
              <a:ext uri="{FF2B5EF4-FFF2-40B4-BE49-F238E27FC236}">
                <a16:creationId xmlns:a16="http://schemas.microsoft.com/office/drawing/2014/main" id="{27514A4A-C489-CA21-28D4-42233D3C3102}"/>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a:off x="267781" y="4324941"/>
            <a:ext cx="685802" cy="377985"/>
          </a:xfrm>
          <a:prstGeom prst="rect">
            <a:avLst/>
          </a:prstGeom>
        </p:spPr>
      </p:pic>
      <p:pic>
        <p:nvPicPr>
          <p:cNvPr id="47" name="Picture 46">
            <a:extLst>
              <a:ext uri="{FF2B5EF4-FFF2-40B4-BE49-F238E27FC236}">
                <a16:creationId xmlns:a16="http://schemas.microsoft.com/office/drawing/2014/main" id="{066A8130-A86F-928C-8C1D-F833CE572267}"/>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a:off x="238940" y="6022815"/>
            <a:ext cx="685802" cy="377985"/>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BB18441-D3E0-CD52-440E-EA6BC341C344}"/>
                  </a:ext>
                </a:extLst>
              </p:cNvPr>
              <p:cNvSpPr txBox="1"/>
              <p:nvPr/>
            </p:nvSpPr>
            <p:spPr>
              <a:xfrm>
                <a:off x="275712" y="2343147"/>
                <a:ext cx="228600" cy="4480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M</m:t>
                          </m:r>
                        </m:e>
                        <m:sub>
                          <m:r>
                            <m:rPr>
                              <m:nor/>
                            </m:rPr>
                            <a:rPr lang="en-US" sz="2400" b="0" i="0" smtClean="0">
                              <a:solidFill>
                                <a:schemeClr val="tx1"/>
                              </a:solidFill>
                              <a:latin typeface="Chalk Board" panose="02000500000000000000" pitchFamily="2" charset="0"/>
                            </a:rPr>
                            <m:t>1</m:t>
                          </m:r>
                        </m:sub>
                      </m:sSub>
                    </m:oMath>
                  </m:oMathPara>
                </a14:m>
                <a:endParaRPr lang="en-US" sz="2400" dirty="0">
                  <a:solidFill>
                    <a:schemeClr val="tx1"/>
                  </a:solidFill>
                  <a:latin typeface="Chalk Board" panose="02000500000000000000" pitchFamily="2" charset="0"/>
                </a:endParaRPr>
              </a:p>
            </p:txBody>
          </p:sp>
        </mc:Choice>
        <mc:Fallback xmlns="">
          <p:sp>
            <p:nvSpPr>
              <p:cNvPr id="48" name="TextBox 47">
                <a:extLst>
                  <a:ext uri="{FF2B5EF4-FFF2-40B4-BE49-F238E27FC236}">
                    <a16:creationId xmlns:a16="http://schemas.microsoft.com/office/drawing/2014/main" id="{1BB18441-D3E0-CD52-440E-EA6BC341C344}"/>
                  </a:ext>
                </a:extLst>
              </p:cNvPr>
              <p:cNvSpPr txBox="1">
                <a:spLocks noRot="1" noChangeAspect="1" noMove="1" noResize="1" noEditPoints="1" noAdjustHandles="1" noChangeArrowheads="1" noChangeShapeType="1" noTextEdit="1"/>
              </p:cNvSpPr>
              <p:nvPr/>
            </p:nvSpPr>
            <p:spPr>
              <a:xfrm>
                <a:off x="275712" y="2343147"/>
                <a:ext cx="228600" cy="448071"/>
              </a:xfrm>
              <a:prstGeom prst="rect">
                <a:avLst/>
              </a:prstGeom>
              <a:blipFill>
                <a:blip r:embed="rId15"/>
                <a:stretch>
                  <a:fillRect l="-5263" r="-789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ACB948-5D90-E12D-ECE1-B683FED88F41}"/>
                  </a:ext>
                </a:extLst>
              </p:cNvPr>
              <p:cNvSpPr txBox="1"/>
              <p:nvPr/>
            </p:nvSpPr>
            <p:spPr>
              <a:xfrm>
                <a:off x="221089" y="4065862"/>
                <a:ext cx="228600" cy="4480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M</m:t>
                          </m:r>
                        </m:e>
                        <m:sub>
                          <m:r>
                            <m:rPr>
                              <m:nor/>
                            </m:rPr>
                            <a:rPr lang="en-US" sz="2400" b="0" i="0" smtClean="0">
                              <a:solidFill>
                                <a:schemeClr val="tx1"/>
                              </a:solidFill>
                              <a:latin typeface="Chalk Board" panose="02000500000000000000" pitchFamily="2" charset="0"/>
                            </a:rPr>
                            <m:t>2</m:t>
                          </m:r>
                        </m:sub>
                      </m:sSub>
                    </m:oMath>
                  </m:oMathPara>
                </a14:m>
                <a:endParaRPr lang="en-US" sz="2400" dirty="0">
                  <a:solidFill>
                    <a:schemeClr val="tx1"/>
                  </a:solidFill>
                  <a:latin typeface="Chalk Board" panose="02000500000000000000" pitchFamily="2" charset="0"/>
                </a:endParaRPr>
              </a:p>
            </p:txBody>
          </p:sp>
        </mc:Choice>
        <mc:Fallback xmlns="">
          <p:sp>
            <p:nvSpPr>
              <p:cNvPr id="49" name="TextBox 48">
                <a:extLst>
                  <a:ext uri="{FF2B5EF4-FFF2-40B4-BE49-F238E27FC236}">
                    <a16:creationId xmlns:a16="http://schemas.microsoft.com/office/drawing/2014/main" id="{1AACB948-5D90-E12D-ECE1-B683FED88F41}"/>
                  </a:ext>
                </a:extLst>
              </p:cNvPr>
              <p:cNvSpPr txBox="1">
                <a:spLocks noRot="1" noChangeAspect="1" noMove="1" noResize="1" noEditPoints="1" noAdjustHandles="1" noChangeArrowheads="1" noChangeShapeType="1" noTextEdit="1"/>
              </p:cNvSpPr>
              <p:nvPr/>
            </p:nvSpPr>
            <p:spPr>
              <a:xfrm>
                <a:off x="221089" y="4065862"/>
                <a:ext cx="228600" cy="448071"/>
              </a:xfrm>
              <a:prstGeom prst="rect">
                <a:avLst/>
              </a:prstGeom>
              <a:blipFill>
                <a:blip r:embed="rId16"/>
                <a:stretch>
                  <a:fillRect l="-10526" r="-9473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7365985-8A4B-A9BB-6DB9-EF4A31456C1C}"/>
                  </a:ext>
                </a:extLst>
              </p:cNvPr>
              <p:cNvSpPr txBox="1"/>
              <p:nvPr/>
            </p:nvSpPr>
            <p:spPr>
              <a:xfrm flipH="1">
                <a:off x="86234" y="5747150"/>
                <a:ext cx="728772" cy="4480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m:rPr>
                              <m:nor/>
                            </m:rPr>
                            <a:rPr lang="en-US" sz="2400" b="0" i="0" smtClean="0">
                              <a:solidFill>
                                <a:schemeClr val="tx1"/>
                              </a:solidFill>
                              <a:latin typeface="Chalk Board" panose="02000500000000000000" pitchFamily="2" charset="0"/>
                            </a:rPr>
                            <m:t>M</m:t>
                          </m:r>
                        </m:e>
                        <m:sub>
                          <m:r>
                            <m:rPr>
                              <m:nor/>
                            </m:rPr>
                            <a:rPr lang="en-US" sz="2400" b="0" i="0" smtClean="0">
                              <a:solidFill>
                                <a:schemeClr val="tx1"/>
                              </a:solidFill>
                              <a:latin typeface="Chalk Board" panose="02000500000000000000" pitchFamily="2" charset="0"/>
                            </a:rPr>
                            <m:t>3</m:t>
                          </m:r>
                        </m:sub>
                      </m:sSub>
                    </m:oMath>
                  </m:oMathPara>
                </a14:m>
                <a:endParaRPr lang="en-US" sz="2400" dirty="0">
                  <a:solidFill>
                    <a:schemeClr val="tx1"/>
                  </a:solidFill>
                  <a:latin typeface="Chalk Board" panose="02000500000000000000" pitchFamily="2" charset="0"/>
                </a:endParaRPr>
              </a:p>
            </p:txBody>
          </p:sp>
        </mc:Choice>
        <mc:Fallback xmlns="">
          <p:sp>
            <p:nvSpPr>
              <p:cNvPr id="50" name="TextBox 49">
                <a:extLst>
                  <a:ext uri="{FF2B5EF4-FFF2-40B4-BE49-F238E27FC236}">
                    <a16:creationId xmlns:a16="http://schemas.microsoft.com/office/drawing/2014/main" id="{F7365985-8A4B-A9BB-6DB9-EF4A31456C1C}"/>
                  </a:ext>
                </a:extLst>
              </p:cNvPr>
              <p:cNvSpPr txBox="1">
                <a:spLocks noRot="1" noChangeAspect="1" noMove="1" noResize="1" noEditPoints="1" noAdjustHandles="1" noChangeArrowheads="1" noChangeShapeType="1" noTextEdit="1"/>
              </p:cNvSpPr>
              <p:nvPr/>
            </p:nvSpPr>
            <p:spPr>
              <a:xfrm flipH="1">
                <a:off x="86234" y="5747150"/>
                <a:ext cx="728772" cy="448071"/>
              </a:xfrm>
              <a:prstGeom prst="rect">
                <a:avLst/>
              </a:prstGeom>
              <a:blipFill>
                <a:blip r:embed="rId17"/>
                <a:stretch>
                  <a:fillRect b="-11111"/>
                </a:stretch>
              </a:blipFill>
            </p:spPr>
            <p:txBody>
              <a:bodyPr/>
              <a:lstStyle/>
              <a:p>
                <a:r>
                  <a:rPr lang="en-US">
                    <a:noFill/>
                  </a:rPr>
                  <a:t> </a:t>
                </a:r>
              </a:p>
            </p:txBody>
          </p:sp>
        </mc:Fallback>
      </mc:AlternateContent>
      <p:pic>
        <p:nvPicPr>
          <p:cNvPr id="51" name="Picture 50">
            <a:extLst>
              <a:ext uri="{FF2B5EF4-FFF2-40B4-BE49-F238E27FC236}">
                <a16:creationId xmlns:a16="http://schemas.microsoft.com/office/drawing/2014/main" id="{642731EA-C108-0CAE-6F6D-9371D3326F56}"/>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953583" y="2457272"/>
            <a:ext cx="685802" cy="682303"/>
          </a:xfrm>
          <a:prstGeom prst="rect">
            <a:avLst/>
          </a:prstGeom>
        </p:spPr>
      </p:pic>
      <p:pic>
        <p:nvPicPr>
          <p:cNvPr id="52" name="Picture 51">
            <a:extLst>
              <a:ext uri="{FF2B5EF4-FFF2-40B4-BE49-F238E27FC236}">
                <a16:creationId xmlns:a16="http://schemas.microsoft.com/office/drawing/2014/main" id="{BFCC0A77-2114-4538-50E8-9F878F2E9442}"/>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a:off x="1598961" y="2602226"/>
            <a:ext cx="1177577" cy="377985"/>
          </a:xfrm>
          <a:prstGeom prst="rect">
            <a:avLst/>
          </a:prstGeom>
        </p:spPr>
      </p:pic>
      <p:pic>
        <p:nvPicPr>
          <p:cNvPr id="53" name="Picture 52">
            <a:extLst>
              <a:ext uri="{FF2B5EF4-FFF2-40B4-BE49-F238E27FC236}">
                <a16:creationId xmlns:a16="http://schemas.microsoft.com/office/drawing/2014/main" id="{CE42329E-423C-7E17-558D-C23DF6BA76F9}"/>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ChalkSketch/>
                    </a14:imgEffect>
                    <a14:imgEffect>
                      <a14:colorTemperature colorTemp="11200"/>
                    </a14:imgEffect>
                    <a14:imgEffect>
                      <a14:saturation sat="160000"/>
                    </a14:imgEffect>
                  </a14:imgLayer>
                </a14:imgProps>
              </a:ext>
            </a:extLst>
          </a:blip>
          <a:stretch>
            <a:fillRect/>
          </a:stretch>
        </p:blipFill>
        <p:spPr>
          <a:xfrm rot="5400000">
            <a:off x="1000865" y="1958352"/>
            <a:ext cx="568082" cy="377985"/>
          </a:xfrm>
          <a:prstGeom prst="rect">
            <a:avLst/>
          </a:prstGeom>
        </p:spPr>
      </p:pic>
      <p:sp>
        <p:nvSpPr>
          <p:cNvPr id="54" name="TextBox 53">
            <a:extLst>
              <a:ext uri="{FF2B5EF4-FFF2-40B4-BE49-F238E27FC236}">
                <a16:creationId xmlns:a16="http://schemas.microsoft.com/office/drawing/2014/main" id="{A15CA343-DAC5-4F0A-4927-B2615A829EBB}"/>
              </a:ext>
            </a:extLst>
          </p:cNvPr>
          <p:cNvSpPr txBox="1"/>
          <p:nvPr/>
        </p:nvSpPr>
        <p:spPr>
          <a:xfrm>
            <a:off x="814494" y="1560830"/>
            <a:ext cx="772890" cy="661720"/>
          </a:xfrm>
          <a:prstGeom prst="rect">
            <a:avLst/>
          </a:prstGeom>
          <a:noFill/>
        </p:spPr>
        <p:txBody>
          <a:bodyPr wrap="square" rtlCol="0">
            <a:spAutoFit/>
          </a:bodyPr>
          <a:lstStyle/>
          <a:p>
            <a:pPr>
              <a:lnSpc>
                <a:spcPct val="90000"/>
              </a:lnSpc>
            </a:pPr>
            <a:r>
              <a:rPr lang="en-US" sz="4000" dirty="0">
                <a:latin typeface="Chalk Board" panose="02000500000000000000" pitchFamily="2" charset="0"/>
              </a:rPr>
              <a:t>IV</a:t>
            </a:r>
          </a:p>
        </p:txBody>
      </p:sp>
      <p:sp>
        <p:nvSpPr>
          <p:cNvPr id="55" name="TextBox 54">
            <a:extLst>
              <a:ext uri="{FF2B5EF4-FFF2-40B4-BE49-F238E27FC236}">
                <a16:creationId xmlns:a16="http://schemas.microsoft.com/office/drawing/2014/main" id="{B9CC6E0C-EF0D-029F-905E-A219A0004BF1}"/>
              </a:ext>
            </a:extLst>
          </p:cNvPr>
          <p:cNvSpPr txBox="1"/>
          <p:nvPr/>
        </p:nvSpPr>
        <p:spPr>
          <a:xfrm>
            <a:off x="6326675" y="3519936"/>
            <a:ext cx="5334000" cy="604781"/>
          </a:xfrm>
          <a:prstGeom prst="rect">
            <a:avLst/>
          </a:prstGeom>
          <a:noFill/>
        </p:spPr>
        <p:txBody>
          <a:bodyPr wrap="square" rtlCol="0">
            <a:spAutoFit/>
          </a:bodyPr>
          <a:lstStyle/>
          <a:p>
            <a:pPr>
              <a:lnSpc>
                <a:spcPct val="90000"/>
              </a:lnSpc>
            </a:pPr>
            <a:r>
              <a:rPr lang="en-US" sz="3600" dirty="0">
                <a:latin typeface="Chalk Board" panose="02000500000000000000" pitchFamily="2" charset="0"/>
              </a:rPr>
              <a:t>Yes, This is called CBC mode</a:t>
            </a:r>
          </a:p>
        </p:txBody>
      </p:sp>
      <p:pic>
        <p:nvPicPr>
          <p:cNvPr id="56" name="Graphic 55" descr="Question Mark with solid fill">
            <a:extLst>
              <a:ext uri="{FF2B5EF4-FFF2-40B4-BE49-F238E27FC236}">
                <a16:creationId xmlns:a16="http://schemas.microsoft.com/office/drawing/2014/main" id="{911A53DB-25CF-E96D-BA18-D2F0936712B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45568" y="2014862"/>
            <a:ext cx="914400" cy="914400"/>
          </a:xfrm>
          <a:prstGeom prst="rect">
            <a:avLst/>
          </a:prstGeom>
        </p:spPr>
      </p:pic>
      <p:pic>
        <p:nvPicPr>
          <p:cNvPr id="57" name="Graphic 56" descr="Question Mark with solid fill">
            <a:extLst>
              <a:ext uri="{FF2B5EF4-FFF2-40B4-BE49-F238E27FC236}">
                <a16:creationId xmlns:a16="http://schemas.microsoft.com/office/drawing/2014/main" id="{A73A2465-24C1-427A-449F-2DDDD8004C1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62895" y="4316232"/>
            <a:ext cx="914400" cy="914400"/>
          </a:xfrm>
          <a:prstGeom prst="rect">
            <a:avLst/>
          </a:prstGeom>
        </p:spPr>
      </p:pic>
      <p:pic>
        <p:nvPicPr>
          <p:cNvPr id="58" name="Graphic 57" descr="Hand outline">
            <a:extLst>
              <a:ext uri="{FF2B5EF4-FFF2-40B4-BE49-F238E27FC236}">
                <a16:creationId xmlns:a16="http://schemas.microsoft.com/office/drawing/2014/main" id="{ABC5EB4C-9D39-E6F3-03DB-AC230F8CE8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31044" y="3246792"/>
            <a:ext cx="838423" cy="838423"/>
          </a:xfrm>
          <a:prstGeom prst="rect">
            <a:avLst/>
          </a:prstGeom>
        </p:spPr>
      </p:pic>
      <p:pic>
        <p:nvPicPr>
          <p:cNvPr id="59" name="Graphic 58" descr="Hand outline">
            <a:extLst>
              <a:ext uri="{FF2B5EF4-FFF2-40B4-BE49-F238E27FC236}">
                <a16:creationId xmlns:a16="http://schemas.microsoft.com/office/drawing/2014/main" id="{E783F7A2-A584-ED65-6368-4BFF4B52ACC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91761" y="5356798"/>
            <a:ext cx="838423" cy="838423"/>
          </a:xfrm>
          <a:prstGeom prst="rect">
            <a:avLst/>
          </a:prstGeom>
        </p:spPr>
      </p:pic>
    </p:spTree>
    <p:custDataLst>
      <p:tags r:id="rId1"/>
    </p:custDataLst>
    <p:extLst>
      <p:ext uri="{BB962C8B-B14F-4D97-AF65-F5344CB8AC3E}">
        <p14:creationId xmlns:p14="http://schemas.microsoft.com/office/powerpoint/2010/main" val="171686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00">
        <p159:morph option="byObject"/>
      </p:transition>
    </mc:Choice>
    <mc:Fallback xmlns="">
      <p:transition spd="slow" advTm="21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D47305-994C-AF1D-C46F-10DCCE71376C}"/>
              </a:ext>
            </a:extLst>
          </p:cNvPr>
          <p:cNvPicPr>
            <a:picLocks noChangeAspect="1"/>
          </p:cNvPicPr>
          <p:nvPr/>
        </p:nvPicPr>
        <p:blipFill>
          <a:blip r:embed="rId3"/>
          <a:stretch>
            <a:fillRect/>
          </a:stretch>
        </p:blipFill>
        <p:spPr>
          <a:xfrm>
            <a:off x="1446212" y="2286000"/>
            <a:ext cx="3036793" cy="3426542"/>
          </a:xfrm>
          <a:prstGeom prst="rect">
            <a:avLst/>
          </a:prstGeom>
        </p:spPr>
      </p:pic>
      <p:pic>
        <p:nvPicPr>
          <p:cNvPr id="3" name="Picture 2">
            <a:extLst>
              <a:ext uri="{FF2B5EF4-FFF2-40B4-BE49-F238E27FC236}">
                <a16:creationId xmlns:a16="http://schemas.microsoft.com/office/drawing/2014/main" id="{839993E2-5F80-2002-8E40-4B27C995CADA}"/>
              </a:ext>
            </a:extLst>
          </p:cNvPr>
          <p:cNvPicPr>
            <a:picLocks noChangeAspect="1"/>
          </p:cNvPicPr>
          <p:nvPr/>
        </p:nvPicPr>
        <p:blipFill>
          <a:blip r:embed="rId4"/>
          <a:stretch>
            <a:fillRect/>
          </a:stretch>
        </p:blipFill>
        <p:spPr>
          <a:xfrm>
            <a:off x="7705821" y="2286000"/>
            <a:ext cx="3036793" cy="3426542"/>
          </a:xfrm>
          <a:prstGeom prst="rect">
            <a:avLst/>
          </a:prstGeom>
        </p:spPr>
      </p:pic>
    </p:spTree>
    <p:custDataLst>
      <p:tags r:id="rId1"/>
    </p:custDataLst>
    <p:extLst>
      <p:ext uri="{BB962C8B-B14F-4D97-AF65-F5344CB8AC3E}">
        <p14:creationId xmlns:p14="http://schemas.microsoft.com/office/powerpoint/2010/main" val="892523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08">
        <p159:morph option="byObject"/>
      </p:transition>
    </mc:Choice>
    <mc:Fallback xmlns="">
      <p:transition spd="slow" advTm="14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0483E1-DC02-2276-13E9-C58ED79CF92E}"/>
              </a:ext>
            </a:extLst>
          </p:cNvPr>
          <p:cNvSpPr txBox="1"/>
          <p:nvPr/>
        </p:nvSpPr>
        <p:spPr>
          <a:xfrm>
            <a:off x="410817" y="1844357"/>
            <a:ext cx="9199321" cy="1446550"/>
          </a:xfrm>
          <a:prstGeom prst="rect">
            <a:avLst/>
          </a:prstGeom>
          <a:noFill/>
        </p:spPr>
        <p:txBody>
          <a:bodyPr wrap="square" rtlCol="0">
            <a:spAutoFit/>
          </a:bodyPr>
          <a:lstStyle/>
          <a:p>
            <a:r>
              <a:rPr lang="en-US" sz="8800" dirty="0">
                <a:latin typeface="Chalk Board" panose="02000500000000000000" pitchFamily="2" charset="0"/>
              </a:rPr>
              <a:t>Public Key Cryptography</a:t>
            </a:r>
          </a:p>
        </p:txBody>
      </p:sp>
    </p:spTree>
    <p:extLst>
      <p:ext uri="{BB962C8B-B14F-4D97-AF65-F5344CB8AC3E}">
        <p14:creationId xmlns:p14="http://schemas.microsoft.com/office/powerpoint/2010/main" val="126757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14">
        <p159:morph option="byObject"/>
      </p:transition>
    </mc:Choice>
    <mc:Fallback xmlns="">
      <p:transition spd="slow" advTm="2514">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859B-A893-DC14-F74D-B4172CC4F1A0}"/>
              </a:ext>
            </a:extLst>
          </p:cNvPr>
          <p:cNvSpPr>
            <a:spLocks noGrp="1"/>
          </p:cNvSpPr>
          <p:nvPr>
            <p:ph type="title"/>
          </p:nvPr>
        </p:nvSpPr>
        <p:spPr/>
        <p:txBody>
          <a:bodyPr>
            <a:normAutofit/>
          </a:bodyPr>
          <a:lstStyle/>
          <a:p>
            <a:r>
              <a:rPr lang="en-US" sz="6600" dirty="0">
                <a:latin typeface="Chalk Board" panose="02000500000000000000" pitchFamily="2" charset="0"/>
              </a:rPr>
              <a:t>Public Key Cryptography</a:t>
            </a:r>
          </a:p>
        </p:txBody>
      </p:sp>
      <p:sp>
        <p:nvSpPr>
          <p:cNvPr id="3" name="TextBox 2">
            <a:extLst>
              <a:ext uri="{FF2B5EF4-FFF2-40B4-BE49-F238E27FC236}">
                <a16:creationId xmlns:a16="http://schemas.microsoft.com/office/drawing/2014/main" id="{9662AD21-58C4-AD17-DC1F-2D0C2AAB617C}"/>
              </a:ext>
            </a:extLst>
          </p:cNvPr>
          <p:cNvSpPr txBox="1"/>
          <p:nvPr/>
        </p:nvSpPr>
        <p:spPr>
          <a:xfrm>
            <a:off x="2087409" y="1853631"/>
            <a:ext cx="2082621" cy="707886"/>
          </a:xfrm>
          <a:prstGeom prst="rect">
            <a:avLst/>
          </a:prstGeom>
          <a:noFill/>
        </p:spPr>
        <p:txBody>
          <a:bodyPr wrap="none" rtlCol="0">
            <a:spAutoFit/>
          </a:bodyPr>
          <a:lstStyle/>
          <a:p>
            <a:r>
              <a:rPr lang="en-US" sz="4000" dirty="0">
                <a:latin typeface="Chalk Board" panose="02000500000000000000" pitchFamily="2" charset="0"/>
              </a:rPr>
              <a:t>Bob creates </a:t>
            </a:r>
          </a:p>
        </p:txBody>
      </p:sp>
      <p:sp>
        <p:nvSpPr>
          <p:cNvPr id="4" name="TextBox 3">
            <a:extLst>
              <a:ext uri="{FF2B5EF4-FFF2-40B4-BE49-F238E27FC236}">
                <a16:creationId xmlns:a16="http://schemas.microsoft.com/office/drawing/2014/main" id="{212FF88C-7F64-4488-CAF7-D55315F82553}"/>
              </a:ext>
            </a:extLst>
          </p:cNvPr>
          <p:cNvSpPr txBox="1"/>
          <p:nvPr/>
        </p:nvSpPr>
        <p:spPr>
          <a:xfrm>
            <a:off x="4073621" y="1818368"/>
            <a:ext cx="1717137" cy="707886"/>
          </a:xfrm>
          <a:prstGeom prst="rect">
            <a:avLst/>
          </a:prstGeom>
          <a:noFill/>
        </p:spPr>
        <p:txBody>
          <a:bodyPr wrap="none" rtlCol="0">
            <a:spAutoFit/>
          </a:bodyPr>
          <a:lstStyle/>
          <a:p>
            <a:r>
              <a:rPr lang="en-US" sz="4000" dirty="0">
                <a:latin typeface="Chalk Board" panose="02000500000000000000" pitchFamily="2" charset="0"/>
              </a:rPr>
              <a:t>a key pair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8A8C7AD-49FF-DBB2-CC29-D6177E9C7FD2}"/>
                  </a:ext>
                </a:extLst>
              </p:cNvPr>
              <p:cNvSpPr txBox="1"/>
              <p:nvPr/>
            </p:nvSpPr>
            <p:spPr>
              <a:xfrm>
                <a:off x="5825154" y="1724272"/>
                <a:ext cx="195181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𝑒</m:t>
                          </m:r>
                        </m:e>
                        <m:sub>
                          <m:r>
                            <a:rPr lang="en-US" sz="4400" b="0" i="1" smtClean="0">
                              <a:latin typeface="Cambria Math" panose="02040503050406030204" pitchFamily="18" charset="0"/>
                            </a:rPr>
                            <m:t>𝑘</m:t>
                          </m:r>
                        </m:sub>
                      </m:sSub>
                      <m:r>
                        <a:rPr lang="en-US" sz="4400" b="0" i="1" smtClean="0">
                          <a:latin typeface="Cambria Math" panose="02040503050406030204" pitchFamily="18" charset="0"/>
                        </a:rPr>
                        <m:t>, </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𝑑</m:t>
                          </m:r>
                        </m:e>
                        <m:sub>
                          <m:r>
                            <a:rPr lang="en-US" sz="4400" b="0" i="1" smtClean="0">
                              <a:latin typeface="Cambria Math" panose="02040503050406030204" pitchFamily="18" charset="0"/>
                            </a:rPr>
                            <m:t>𝑘</m:t>
                          </m:r>
                        </m:sub>
                      </m:sSub>
                      <m:r>
                        <a:rPr lang="en-US" sz="4400" b="0" i="1" smtClean="0">
                          <a:latin typeface="Cambria Math" panose="02040503050406030204" pitchFamily="18" charset="0"/>
                        </a:rPr>
                        <m:t>)</m:t>
                      </m:r>
                    </m:oMath>
                  </m:oMathPara>
                </a14:m>
                <a:endParaRPr lang="en-US" sz="4400" dirty="0"/>
              </a:p>
            </p:txBody>
          </p:sp>
        </mc:Choice>
        <mc:Fallback xmlns="">
          <p:sp>
            <p:nvSpPr>
              <p:cNvPr id="5" name="TextBox 4">
                <a:extLst>
                  <a:ext uri="{FF2B5EF4-FFF2-40B4-BE49-F238E27FC236}">
                    <a16:creationId xmlns:a16="http://schemas.microsoft.com/office/drawing/2014/main" id="{18A8C7AD-49FF-DBB2-CC29-D6177E9C7FD2}"/>
                  </a:ext>
                </a:extLst>
              </p:cNvPr>
              <p:cNvSpPr txBox="1">
                <a:spLocks noRot="1" noChangeAspect="1" noMove="1" noResize="1" noEditPoints="1" noAdjustHandles="1" noChangeArrowheads="1" noChangeShapeType="1" noTextEdit="1"/>
              </p:cNvSpPr>
              <p:nvPr/>
            </p:nvSpPr>
            <p:spPr>
              <a:xfrm>
                <a:off x="5825154" y="1724272"/>
                <a:ext cx="1951816" cy="677108"/>
              </a:xfrm>
              <a:prstGeom prst="rect">
                <a:avLst/>
              </a:prstGeom>
              <a:blipFill>
                <a:blip r:embed="rId5"/>
                <a:stretch>
                  <a:fillRect l="-9677" r="-9677" b="-32727"/>
                </a:stretch>
              </a:blipFill>
            </p:spPr>
            <p:txBody>
              <a:bodyPr/>
              <a:lstStyle/>
              <a:p>
                <a:r>
                  <a:rPr lang="en-US">
                    <a:noFill/>
                  </a:rPr>
                  <a:t> </a:t>
                </a:r>
              </a:p>
            </p:txBody>
          </p:sp>
        </mc:Fallback>
      </mc:AlternateContent>
      <p:pic>
        <p:nvPicPr>
          <p:cNvPr id="7" name="Graphic 6" descr="Marketing outline">
            <a:extLst>
              <a:ext uri="{FF2B5EF4-FFF2-40B4-BE49-F238E27FC236}">
                <a16:creationId xmlns:a16="http://schemas.microsoft.com/office/drawing/2014/main" id="{483A1F75-B158-2FE2-7F2D-1987752E9E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487" y="3047711"/>
            <a:ext cx="1501242" cy="1501242"/>
          </a:xfrm>
          <a:prstGeom prst="rect">
            <a:avLst/>
          </a:prstGeom>
        </p:spPr>
      </p:pic>
      <p:sp>
        <p:nvSpPr>
          <p:cNvPr id="9" name="TextBox 8">
            <a:extLst>
              <a:ext uri="{FF2B5EF4-FFF2-40B4-BE49-F238E27FC236}">
                <a16:creationId xmlns:a16="http://schemas.microsoft.com/office/drawing/2014/main" id="{EE920E2C-2691-06D4-443C-2EBAAE9EE638}"/>
              </a:ext>
            </a:extLst>
          </p:cNvPr>
          <p:cNvSpPr txBox="1"/>
          <p:nvPr/>
        </p:nvSpPr>
        <p:spPr>
          <a:xfrm>
            <a:off x="1912196" y="3189461"/>
            <a:ext cx="8557022" cy="707886"/>
          </a:xfrm>
          <a:prstGeom prst="rect">
            <a:avLst/>
          </a:prstGeom>
          <a:noFill/>
        </p:spPr>
        <p:txBody>
          <a:bodyPr wrap="square">
            <a:spAutoFit/>
          </a:bodyPr>
          <a:lstStyle/>
          <a:p>
            <a:r>
              <a:rPr lang="en-US" sz="4000" dirty="0">
                <a:latin typeface="Chalk Board" panose="02000500000000000000" pitchFamily="2" charset="0"/>
              </a:rPr>
              <a:t>Bob gives everyone a copy of his public encryption key: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DCFA16-C337-B6E3-4CCD-EC507901EE9C}"/>
                  </a:ext>
                </a:extLst>
              </p:cNvPr>
              <p:cNvSpPr txBox="1"/>
              <p:nvPr/>
            </p:nvSpPr>
            <p:spPr>
              <a:xfrm>
                <a:off x="10131287" y="2967335"/>
                <a:ext cx="675861"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𝑒</m:t>
                          </m:r>
                        </m:e>
                        <m:sub>
                          <m:r>
                            <a:rPr lang="en-US" sz="5400" b="0" i="1" smtClean="0">
                              <a:latin typeface="Cambria Math" panose="02040503050406030204" pitchFamily="18" charset="0"/>
                            </a:rPr>
                            <m:t>𝑘</m:t>
                          </m:r>
                        </m:sub>
                      </m:sSub>
                    </m:oMath>
                  </m:oMathPara>
                </a14:m>
                <a:endParaRPr lang="en-US" sz="5400" dirty="0"/>
              </a:p>
            </p:txBody>
          </p:sp>
        </mc:Choice>
        <mc:Fallback xmlns="">
          <p:sp>
            <p:nvSpPr>
              <p:cNvPr id="11" name="TextBox 10">
                <a:extLst>
                  <a:ext uri="{FF2B5EF4-FFF2-40B4-BE49-F238E27FC236}">
                    <a16:creationId xmlns:a16="http://schemas.microsoft.com/office/drawing/2014/main" id="{22DCFA16-C337-B6E3-4CCD-EC507901EE9C}"/>
                  </a:ext>
                </a:extLst>
              </p:cNvPr>
              <p:cNvSpPr txBox="1">
                <a:spLocks noRot="1" noChangeAspect="1" noMove="1" noResize="1" noEditPoints="1" noAdjustHandles="1" noChangeArrowheads="1" noChangeShapeType="1" noTextEdit="1"/>
              </p:cNvSpPr>
              <p:nvPr/>
            </p:nvSpPr>
            <p:spPr>
              <a:xfrm>
                <a:off x="10131287" y="2967335"/>
                <a:ext cx="675861" cy="923330"/>
              </a:xfrm>
              <a:prstGeom prst="rect">
                <a:avLst/>
              </a:prstGeom>
              <a:blipFill>
                <a:blip r:embed="rId8"/>
                <a:stretch>
                  <a:fillRect l="-10909" r="-29091" b="-675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51522C8-2D17-3B5C-4C9F-C36414B83FA0}"/>
              </a:ext>
            </a:extLst>
          </p:cNvPr>
          <p:cNvSpPr txBox="1"/>
          <p:nvPr/>
        </p:nvSpPr>
        <p:spPr>
          <a:xfrm>
            <a:off x="237887" y="4824849"/>
            <a:ext cx="11821591" cy="707886"/>
          </a:xfrm>
          <a:prstGeom prst="rect">
            <a:avLst/>
          </a:prstGeom>
          <a:noFill/>
        </p:spPr>
        <p:txBody>
          <a:bodyPr wrap="square">
            <a:spAutoFit/>
          </a:bodyPr>
          <a:lstStyle/>
          <a:p>
            <a:r>
              <a:rPr lang="en-US" sz="4000" dirty="0">
                <a:latin typeface="Chalk Board" panose="02000500000000000000" pitchFamily="2" charset="0"/>
              </a:rPr>
              <a:t>Alice uses it to encrypt a message and sends the encrypted message to Bob</a:t>
            </a:r>
          </a:p>
        </p:txBody>
      </p:sp>
      <p:sp>
        <p:nvSpPr>
          <p:cNvPr id="13" name="TextBox 12">
            <a:extLst>
              <a:ext uri="{FF2B5EF4-FFF2-40B4-BE49-F238E27FC236}">
                <a16:creationId xmlns:a16="http://schemas.microsoft.com/office/drawing/2014/main" id="{1AC42E11-E570-03F2-733A-EF0E9117AD64}"/>
              </a:ext>
            </a:extLst>
          </p:cNvPr>
          <p:cNvSpPr txBox="1"/>
          <p:nvPr/>
        </p:nvSpPr>
        <p:spPr>
          <a:xfrm>
            <a:off x="284487" y="6067649"/>
            <a:ext cx="5869692" cy="707886"/>
          </a:xfrm>
          <a:prstGeom prst="rect">
            <a:avLst/>
          </a:prstGeom>
          <a:noFill/>
        </p:spPr>
        <p:txBody>
          <a:bodyPr wrap="square">
            <a:spAutoFit/>
          </a:bodyPr>
          <a:lstStyle/>
          <a:p>
            <a:r>
              <a:rPr lang="en-US" sz="4000" dirty="0">
                <a:latin typeface="Chalk Board" panose="02000500000000000000" pitchFamily="2" charset="0"/>
              </a:rPr>
              <a:t>Bob uses his private decryption key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0DAA22-F5A3-84E8-7B95-66B1983ECFE2}"/>
                  </a:ext>
                </a:extLst>
              </p:cNvPr>
              <p:cNvSpPr txBox="1"/>
              <p:nvPr/>
            </p:nvSpPr>
            <p:spPr>
              <a:xfrm>
                <a:off x="5671930" y="5990995"/>
                <a:ext cx="848139"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𝑑</m:t>
                          </m:r>
                        </m:e>
                        <m:sub>
                          <m:r>
                            <a:rPr lang="en-US" sz="4400" b="0" i="1" smtClean="0">
                              <a:latin typeface="Cambria Math" panose="02040503050406030204" pitchFamily="18" charset="0"/>
                            </a:rPr>
                            <m:t>𝑘</m:t>
                          </m:r>
                        </m:sub>
                      </m:sSub>
                    </m:oMath>
                  </m:oMathPara>
                </a14:m>
                <a:endParaRPr lang="en-US" sz="4400" dirty="0"/>
              </a:p>
            </p:txBody>
          </p:sp>
        </mc:Choice>
        <mc:Fallback xmlns="">
          <p:sp>
            <p:nvSpPr>
              <p:cNvPr id="15" name="TextBox 14">
                <a:extLst>
                  <a:ext uri="{FF2B5EF4-FFF2-40B4-BE49-F238E27FC236}">
                    <a16:creationId xmlns:a16="http://schemas.microsoft.com/office/drawing/2014/main" id="{350DAA22-F5A3-84E8-7B95-66B1983ECFE2}"/>
                  </a:ext>
                </a:extLst>
              </p:cNvPr>
              <p:cNvSpPr txBox="1">
                <a:spLocks noRot="1" noChangeAspect="1" noMove="1" noResize="1" noEditPoints="1" noAdjustHandles="1" noChangeArrowheads="1" noChangeShapeType="1" noTextEdit="1"/>
              </p:cNvSpPr>
              <p:nvPr/>
            </p:nvSpPr>
            <p:spPr>
              <a:xfrm>
                <a:off x="5671930" y="5990995"/>
                <a:ext cx="848139" cy="769441"/>
              </a:xfrm>
              <a:prstGeom prst="rect">
                <a:avLst/>
              </a:prstGeom>
              <a:blipFill>
                <a:blip r:embed="rId9"/>
                <a:stretch>
                  <a:fillRect l="-8824" b="-645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43220BE-2409-5E40-6AB9-FD323FB69EBB}"/>
              </a:ext>
            </a:extLst>
          </p:cNvPr>
          <p:cNvSpPr txBox="1"/>
          <p:nvPr/>
        </p:nvSpPr>
        <p:spPr>
          <a:xfrm>
            <a:off x="6402015" y="6101233"/>
            <a:ext cx="3852417" cy="707886"/>
          </a:xfrm>
          <a:prstGeom prst="rect">
            <a:avLst/>
          </a:prstGeom>
          <a:noFill/>
        </p:spPr>
        <p:txBody>
          <a:bodyPr wrap="square">
            <a:spAutoFit/>
          </a:bodyPr>
          <a:lstStyle/>
          <a:p>
            <a:r>
              <a:rPr lang="en-US" sz="4000" dirty="0">
                <a:latin typeface="Chalk Board" panose="02000500000000000000" pitchFamily="2" charset="0"/>
              </a:rPr>
              <a:t> to decrypt the message</a:t>
            </a:r>
          </a:p>
        </p:txBody>
      </p:sp>
    </p:spTree>
    <p:custDataLst>
      <p:tags r:id="rId1"/>
    </p:custDataLst>
    <p:extLst>
      <p:ext uri="{BB962C8B-B14F-4D97-AF65-F5344CB8AC3E}">
        <p14:creationId xmlns:p14="http://schemas.microsoft.com/office/powerpoint/2010/main" val="844737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828">
        <p159:morph option="byObject"/>
      </p:transition>
    </mc:Choice>
    <mc:Fallback xmlns="">
      <p:transition spd="slow" advTm="518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11" grpId="0"/>
      <p:bldP spid="12" grpId="0"/>
      <p:bldP spid="13"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64BF-8F13-0E16-D47E-5D34E6BC7670}"/>
              </a:ext>
            </a:extLst>
          </p:cNvPr>
          <p:cNvSpPr>
            <a:spLocks noGrp="1"/>
          </p:cNvSpPr>
          <p:nvPr>
            <p:ph type="title"/>
          </p:nvPr>
        </p:nvSpPr>
        <p:spPr/>
        <p:txBody>
          <a:bodyPr>
            <a:normAutofit/>
          </a:bodyPr>
          <a:lstStyle/>
          <a:p>
            <a:r>
              <a:rPr lang="en-US" sz="6000" dirty="0">
                <a:latin typeface="Chalk Board" panose="02000500000000000000" pitchFamily="2" charset="0"/>
              </a:rPr>
              <a:t>Public Key Cryptography</a:t>
            </a:r>
          </a:p>
        </p:txBody>
      </p:sp>
      <p:pic>
        <p:nvPicPr>
          <p:cNvPr id="3" name="Graphic 2" descr="Female Profile outline">
            <a:extLst>
              <a:ext uri="{FF2B5EF4-FFF2-40B4-BE49-F238E27FC236}">
                <a16:creationId xmlns:a16="http://schemas.microsoft.com/office/drawing/2014/main" id="{05259080-AA33-D2FF-6A64-BE44D7CBA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26" y="3657600"/>
            <a:ext cx="1808231" cy="1808231"/>
          </a:xfrm>
          <a:prstGeom prst="rect">
            <a:avLst/>
          </a:prstGeom>
        </p:spPr>
      </p:pic>
      <p:pic>
        <p:nvPicPr>
          <p:cNvPr id="4" name="Graphic 3" descr="Male profile outline">
            <a:extLst>
              <a:ext uri="{FF2B5EF4-FFF2-40B4-BE49-F238E27FC236}">
                <a16:creationId xmlns:a16="http://schemas.microsoft.com/office/drawing/2014/main" id="{FC4E0630-9F96-A7C7-7924-0AAF2CD12E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98752" y="3631096"/>
            <a:ext cx="1808231" cy="1808231"/>
          </a:xfrm>
          <a:prstGeom prst="rect">
            <a:avLst/>
          </a:prstGeom>
        </p:spPr>
      </p:pic>
      <p:cxnSp>
        <p:nvCxnSpPr>
          <p:cNvPr id="5" name="Straight Arrow Connector 4">
            <a:extLst>
              <a:ext uri="{FF2B5EF4-FFF2-40B4-BE49-F238E27FC236}">
                <a16:creationId xmlns:a16="http://schemas.microsoft.com/office/drawing/2014/main" id="{C812A0CE-3D1B-8843-E320-ABD5583ED9E3}"/>
              </a:ext>
            </a:extLst>
          </p:cNvPr>
          <p:cNvCxnSpPr>
            <a:cxnSpLocks/>
          </p:cNvCxnSpPr>
          <p:nvPr/>
        </p:nvCxnSpPr>
        <p:spPr>
          <a:xfrm>
            <a:off x="1967257" y="4539835"/>
            <a:ext cx="1431235"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DC041461-CE02-496D-5A4E-9EF7FFA4EEC3}"/>
              </a:ext>
            </a:extLst>
          </p:cNvPr>
          <p:cNvCxnSpPr>
            <a:cxnSpLocks/>
          </p:cNvCxnSpPr>
          <p:nvPr/>
        </p:nvCxnSpPr>
        <p:spPr>
          <a:xfrm>
            <a:off x="8466892" y="4528512"/>
            <a:ext cx="1431235"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Rectangle 6">
            <a:extLst>
              <a:ext uri="{FF2B5EF4-FFF2-40B4-BE49-F238E27FC236}">
                <a16:creationId xmlns:a16="http://schemas.microsoft.com/office/drawing/2014/main" id="{C490F320-937F-AAB4-EABA-C62383B0465F}"/>
              </a:ext>
            </a:extLst>
          </p:cNvPr>
          <p:cNvSpPr/>
          <p:nvPr/>
        </p:nvSpPr>
        <p:spPr>
          <a:xfrm>
            <a:off x="3398492" y="4121430"/>
            <a:ext cx="1431235" cy="869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CF14E37-FE38-799C-716B-49AEF417FE98}"/>
              </a:ext>
            </a:extLst>
          </p:cNvPr>
          <p:cNvSpPr/>
          <p:nvPr/>
        </p:nvSpPr>
        <p:spPr>
          <a:xfrm>
            <a:off x="6976579" y="4093540"/>
            <a:ext cx="1431235" cy="8699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1C59B17-0CC4-C593-FBBB-53A6FA6F9B53}"/>
              </a:ext>
            </a:extLst>
          </p:cNvPr>
          <p:cNvCxnSpPr>
            <a:cxnSpLocks/>
          </p:cNvCxnSpPr>
          <p:nvPr/>
        </p:nvCxnSpPr>
        <p:spPr>
          <a:xfrm>
            <a:off x="4146549" y="2790998"/>
            <a:ext cx="0" cy="1276004"/>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FF7282A2-76FA-0AF1-4B92-F5F1017354BB}"/>
              </a:ext>
            </a:extLst>
          </p:cNvPr>
          <p:cNvCxnSpPr>
            <a:cxnSpLocks/>
          </p:cNvCxnSpPr>
          <p:nvPr/>
        </p:nvCxnSpPr>
        <p:spPr>
          <a:xfrm>
            <a:off x="7725394" y="2790998"/>
            <a:ext cx="0" cy="1276004"/>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6045E7F-EE75-20EA-B7AC-3CF81A1F34B8}"/>
              </a:ext>
            </a:extLst>
          </p:cNvPr>
          <p:cNvCxnSpPr/>
          <p:nvPr/>
        </p:nvCxnSpPr>
        <p:spPr>
          <a:xfrm flipH="1">
            <a:off x="1543188" y="2812292"/>
            <a:ext cx="260336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4A7D423E-0876-177B-4383-1D74FE07373A}"/>
              </a:ext>
            </a:extLst>
          </p:cNvPr>
          <p:cNvCxnSpPr>
            <a:cxnSpLocks/>
          </p:cNvCxnSpPr>
          <p:nvPr/>
        </p:nvCxnSpPr>
        <p:spPr>
          <a:xfrm flipH="1">
            <a:off x="7725394" y="2790998"/>
            <a:ext cx="3022119" cy="21294"/>
          </a:xfrm>
          <a:prstGeom prst="line">
            <a:avLst/>
          </a:prstGeom>
          <a:ln w="38100"/>
        </p:spPr>
        <p:style>
          <a:lnRef idx="2">
            <a:schemeClr val="dk1"/>
          </a:lnRef>
          <a:fillRef idx="0">
            <a:schemeClr val="dk1"/>
          </a:fillRef>
          <a:effectRef idx="1">
            <a:schemeClr val="dk1"/>
          </a:effectRef>
          <a:fontRef idx="minor">
            <a:schemeClr val="tx1"/>
          </a:fontRef>
        </p:style>
      </p:cxnSp>
      <p:pic>
        <p:nvPicPr>
          <p:cNvPr id="18" name="Graphic 17" descr="Key outline">
            <a:extLst>
              <a:ext uri="{FF2B5EF4-FFF2-40B4-BE49-F238E27FC236}">
                <a16:creationId xmlns:a16="http://schemas.microsoft.com/office/drawing/2014/main" id="{E027DBBC-2C51-DD59-097C-4444ABF4FC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5100" y="1732627"/>
            <a:ext cx="1300005" cy="1300005"/>
          </a:xfrm>
          <a:prstGeom prst="rect">
            <a:avLst/>
          </a:prstGeom>
        </p:spPr>
      </p:pic>
      <p:pic>
        <p:nvPicPr>
          <p:cNvPr id="19" name="Graphic 18" descr="Key outline">
            <a:extLst>
              <a:ext uri="{FF2B5EF4-FFF2-40B4-BE49-F238E27FC236}">
                <a16:creationId xmlns:a16="http://schemas.microsoft.com/office/drawing/2014/main" id="{9707B868-4D7E-1225-CE64-3D148E8E26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66892" y="1705118"/>
            <a:ext cx="1300005" cy="1300005"/>
          </a:xfrm>
          <a:prstGeom prst="rect">
            <a:avLst/>
          </a:prstGeom>
        </p:spPr>
      </p:pic>
      <p:cxnSp>
        <p:nvCxnSpPr>
          <p:cNvPr id="20" name="Straight Arrow Connector 19">
            <a:extLst>
              <a:ext uri="{FF2B5EF4-FFF2-40B4-BE49-F238E27FC236}">
                <a16:creationId xmlns:a16="http://schemas.microsoft.com/office/drawing/2014/main" id="{518926E6-9755-43C8-CEFD-8F23B26ED3BA}"/>
              </a:ext>
            </a:extLst>
          </p:cNvPr>
          <p:cNvCxnSpPr>
            <a:cxnSpLocks/>
          </p:cNvCxnSpPr>
          <p:nvPr/>
        </p:nvCxnSpPr>
        <p:spPr>
          <a:xfrm>
            <a:off x="4889429" y="4556401"/>
            <a:ext cx="2087150"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67298080-E3C6-E1EC-251D-C238789DDA76}"/>
              </a:ext>
            </a:extLst>
          </p:cNvPr>
          <p:cNvSpPr txBox="1"/>
          <p:nvPr/>
        </p:nvSpPr>
        <p:spPr>
          <a:xfrm>
            <a:off x="3460037" y="4371734"/>
            <a:ext cx="843501" cy="461665"/>
          </a:xfrm>
          <a:prstGeom prst="rect">
            <a:avLst/>
          </a:prstGeom>
          <a:noFill/>
        </p:spPr>
        <p:txBody>
          <a:bodyPr wrap="none" rtlCol="0">
            <a:spAutoFit/>
          </a:bodyPr>
          <a:lstStyle/>
          <a:p>
            <a:r>
              <a:rPr lang="en-US" sz="2400" dirty="0">
                <a:latin typeface="Chalk Board" panose="02000500000000000000" pitchFamily="2" charset="0"/>
              </a:rPr>
              <a:t>Encrypt</a:t>
            </a:r>
          </a:p>
        </p:txBody>
      </p:sp>
      <p:sp>
        <p:nvSpPr>
          <p:cNvPr id="24" name="TextBox 23">
            <a:extLst>
              <a:ext uri="{FF2B5EF4-FFF2-40B4-BE49-F238E27FC236}">
                <a16:creationId xmlns:a16="http://schemas.microsoft.com/office/drawing/2014/main" id="{9CA3C4F0-80EA-5300-5D36-4061D546E310}"/>
              </a:ext>
            </a:extLst>
          </p:cNvPr>
          <p:cNvSpPr txBox="1"/>
          <p:nvPr/>
        </p:nvSpPr>
        <p:spPr>
          <a:xfrm>
            <a:off x="7035657" y="4325568"/>
            <a:ext cx="865943" cy="461665"/>
          </a:xfrm>
          <a:prstGeom prst="rect">
            <a:avLst/>
          </a:prstGeom>
          <a:noFill/>
        </p:spPr>
        <p:txBody>
          <a:bodyPr wrap="none" rtlCol="0">
            <a:spAutoFit/>
          </a:bodyPr>
          <a:lstStyle/>
          <a:p>
            <a:r>
              <a:rPr lang="en-US" sz="2400" dirty="0">
                <a:latin typeface="Chalk Board" panose="02000500000000000000" pitchFamily="2" charset="0"/>
              </a:rPr>
              <a:t>Decrypt</a:t>
            </a:r>
          </a:p>
        </p:txBody>
      </p:sp>
      <p:sp>
        <p:nvSpPr>
          <p:cNvPr id="25" name="TextBox 24">
            <a:extLst>
              <a:ext uri="{FF2B5EF4-FFF2-40B4-BE49-F238E27FC236}">
                <a16:creationId xmlns:a16="http://schemas.microsoft.com/office/drawing/2014/main" id="{1BAB6C90-9175-F692-4C20-29868F11CB41}"/>
              </a:ext>
            </a:extLst>
          </p:cNvPr>
          <p:cNvSpPr txBox="1"/>
          <p:nvPr/>
        </p:nvSpPr>
        <p:spPr>
          <a:xfrm>
            <a:off x="2748489" y="1739761"/>
            <a:ext cx="1220206" cy="369332"/>
          </a:xfrm>
          <a:prstGeom prst="rect">
            <a:avLst/>
          </a:prstGeom>
          <a:noFill/>
        </p:spPr>
        <p:txBody>
          <a:bodyPr wrap="none" rtlCol="0">
            <a:spAutoFit/>
          </a:bodyPr>
          <a:lstStyle/>
          <a:p>
            <a:r>
              <a:rPr lang="en-US" dirty="0">
                <a:latin typeface="Chalk Board" panose="02000500000000000000" pitchFamily="2" charset="0"/>
              </a:rPr>
              <a:t>Bob’s Public Key</a:t>
            </a:r>
          </a:p>
        </p:txBody>
      </p:sp>
      <p:sp>
        <p:nvSpPr>
          <p:cNvPr id="26" name="TextBox 25">
            <a:extLst>
              <a:ext uri="{FF2B5EF4-FFF2-40B4-BE49-F238E27FC236}">
                <a16:creationId xmlns:a16="http://schemas.microsoft.com/office/drawing/2014/main" id="{EFDD9BC9-A3C9-DA66-2539-D334DFA6D079}"/>
              </a:ext>
            </a:extLst>
          </p:cNvPr>
          <p:cNvSpPr txBox="1"/>
          <p:nvPr/>
        </p:nvSpPr>
        <p:spPr>
          <a:xfrm>
            <a:off x="9182063" y="1748222"/>
            <a:ext cx="1327608" cy="369332"/>
          </a:xfrm>
          <a:prstGeom prst="rect">
            <a:avLst/>
          </a:prstGeom>
          <a:noFill/>
        </p:spPr>
        <p:txBody>
          <a:bodyPr wrap="none" rtlCol="0">
            <a:spAutoFit/>
          </a:bodyPr>
          <a:lstStyle/>
          <a:p>
            <a:r>
              <a:rPr lang="en-US" dirty="0">
                <a:latin typeface="Chalk Board" panose="02000500000000000000" pitchFamily="2" charset="0"/>
              </a:rPr>
              <a:t>Bob’s Private Key</a:t>
            </a:r>
          </a:p>
        </p:txBody>
      </p:sp>
    </p:spTree>
    <p:custDataLst>
      <p:tags r:id="rId1"/>
    </p:custDataLst>
    <p:extLst>
      <p:ext uri="{BB962C8B-B14F-4D97-AF65-F5344CB8AC3E}">
        <p14:creationId xmlns:p14="http://schemas.microsoft.com/office/powerpoint/2010/main" val="4281336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237">
        <p159:morph option="byObject"/>
      </p:transition>
    </mc:Choice>
    <mc:Fallback xmlns="">
      <p:transition spd="slow" advTm="112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B1150-4259-834D-71C5-BFA169042869}"/>
              </a:ext>
            </a:extLst>
          </p:cNvPr>
          <p:cNvSpPr>
            <a:spLocks noGrp="1"/>
          </p:cNvSpPr>
          <p:nvPr>
            <p:ph type="title"/>
          </p:nvPr>
        </p:nvSpPr>
        <p:spPr/>
        <p:txBody>
          <a:bodyPr/>
          <a:lstStyle/>
          <a:p>
            <a:r>
              <a:rPr lang="en-US" dirty="0">
                <a:latin typeface="Chalk Board" panose="02000500000000000000" pitchFamily="2" charset="0"/>
              </a:rPr>
              <a:t>Cryptology </a:t>
            </a:r>
          </a:p>
        </p:txBody>
      </p:sp>
      <p:sp>
        <p:nvSpPr>
          <p:cNvPr id="3" name="TextBox 2">
            <a:extLst>
              <a:ext uri="{FF2B5EF4-FFF2-40B4-BE49-F238E27FC236}">
                <a16:creationId xmlns:a16="http://schemas.microsoft.com/office/drawing/2014/main" id="{6B605BDD-9BFB-3A5A-F2F1-62CED2D7F0AC}"/>
              </a:ext>
            </a:extLst>
          </p:cNvPr>
          <p:cNvSpPr txBox="1"/>
          <p:nvPr/>
        </p:nvSpPr>
        <p:spPr>
          <a:xfrm>
            <a:off x="6379647" y="2921168"/>
            <a:ext cx="3054041" cy="1015663"/>
          </a:xfrm>
          <a:prstGeom prst="rect">
            <a:avLst/>
          </a:prstGeom>
          <a:noFill/>
        </p:spPr>
        <p:txBody>
          <a:bodyPr wrap="none" rtlCol="0">
            <a:spAutoFit/>
          </a:bodyPr>
          <a:lstStyle/>
          <a:p>
            <a:r>
              <a:rPr lang="en-US" sz="6000" dirty="0">
                <a:latin typeface="Chalk Board" panose="02000500000000000000" pitchFamily="2" charset="0"/>
              </a:rPr>
              <a:t>Cryptanalysis</a:t>
            </a:r>
          </a:p>
        </p:txBody>
      </p:sp>
      <p:sp>
        <p:nvSpPr>
          <p:cNvPr id="4" name="TextBox 3">
            <a:extLst>
              <a:ext uri="{FF2B5EF4-FFF2-40B4-BE49-F238E27FC236}">
                <a16:creationId xmlns:a16="http://schemas.microsoft.com/office/drawing/2014/main" id="{FF6DCDD5-AEC8-CA65-F56C-C33E9AE0DC90}"/>
              </a:ext>
            </a:extLst>
          </p:cNvPr>
          <p:cNvSpPr txBox="1"/>
          <p:nvPr/>
        </p:nvSpPr>
        <p:spPr>
          <a:xfrm>
            <a:off x="5239167" y="2955786"/>
            <a:ext cx="569387" cy="1015663"/>
          </a:xfrm>
          <a:prstGeom prst="rect">
            <a:avLst/>
          </a:prstGeom>
          <a:noFill/>
        </p:spPr>
        <p:txBody>
          <a:bodyPr wrap="none" rtlCol="0">
            <a:spAutoFit/>
          </a:bodyPr>
          <a:lstStyle/>
          <a:p>
            <a:r>
              <a:rPr lang="en-US" sz="6000" dirty="0">
                <a:latin typeface="Chalk Board" panose="02000500000000000000" pitchFamily="2" charset="0"/>
              </a:rPr>
              <a:t>&amp;</a:t>
            </a:r>
          </a:p>
        </p:txBody>
      </p:sp>
      <p:sp>
        <p:nvSpPr>
          <p:cNvPr id="5" name="TextBox 4">
            <a:extLst>
              <a:ext uri="{FF2B5EF4-FFF2-40B4-BE49-F238E27FC236}">
                <a16:creationId xmlns:a16="http://schemas.microsoft.com/office/drawing/2014/main" id="{422C6A90-B8A7-1B64-DD27-8044D7F25718}"/>
              </a:ext>
            </a:extLst>
          </p:cNvPr>
          <p:cNvSpPr txBox="1"/>
          <p:nvPr/>
        </p:nvSpPr>
        <p:spPr>
          <a:xfrm>
            <a:off x="291151" y="2955786"/>
            <a:ext cx="3124573" cy="1015663"/>
          </a:xfrm>
          <a:prstGeom prst="rect">
            <a:avLst/>
          </a:prstGeom>
          <a:noFill/>
        </p:spPr>
        <p:txBody>
          <a:bodyPr wrap="none" rtlCol="0">
            <a:spAutoFit/>
          </a:bodyPr>
          <a:lstStyle/>
          <a:p>
            <a:r>
              <a:rPr lang="en-US" sz="6000" dirty="0">
                <a:latin typeface="Chalk Board" panose="02000500000000000000" pitchFamily="2" charset="0"/>
              </a:rPr>
              <a:t>Cryptography</a:t>
            </a:r>
          </a:p>
        </p:txBody>
      </p:sp>
      <p:sp>
        <p:nvSpPr>
          <p:cNvPr id="10" name="TextBox 9">
            <a:extLst>
              <a:ext uri="{FF2B5EF4-FFF2-40B4-BE49-F238E27FC236}">
                <a16:creationId xmlns:a16="http://schemas.microsoft.com/office/drawing/2014/main" id="{48357D40-B563-89FF-A7F5-3A2EAC1A8893}"/>
              </a:ext>
            </a:extLst>
          </p:cNvPr>
          <p:cNvSpPr txBox="1"/>
          <p:nvPr/>
        </p:nvSpPr>
        <p:spPr>
          <a:xfrm>
            <a:off x="6970643" y="4150354"/>
            <a:ext cx="4595192" cy="646331"/>
          </a:xfrm>
          <a:prstGeom prst="rect">
            <a:avLst/>
          </a:prstGeom>
          <a:noFill/>
        </p:spPr>
        <p:txBody>
          <a:bodyPr wrap="square" rtlCol="0">
            <a:spAutoFit/>
          </a:bodyPr>
          <a:lstStyle/>
          <a:p>
            <a:r>
              <a:rPr lang="en-US" dirty="0">
                <a:latin typeface="Chalk Board" panose="02000500000000000000" pitchFamily="2" charset="0"/>
              </a:rPr>
              <a:t>Cryptanalysis studies cryptographic systems to look for weaknesses or leaks of information</a:t>
            </a:r>
          </a:p>
        </p:txBody>
      </p:sp>
      <p:sp>
        <p:nvSpPr>
          <p:cNvPr id="11" name="TextBox 10">
            <a:extLst>
              <a:ext uri="{FF2B5EF4-FFF2-40B4-BE49-F238E27FC236}">
                <a16:creationId xmlns:a16="http://schemas.microsoft.com/office/drawing/2014/main" id="{E1423401-F750-7FB9-FCAA-CAB3B83C174B}"/>
              </a:ext>
            </a:extLst>
          </p:cNvPr>
          <p:cNvSpPr txBox="1"/>
          <p:nvPr/>
        </p:nvSpPr>
        <p:spPr>
          <a:xfrm>
            <a:off x="352427" y="4207566"/>
            <a:ext cx="4595192" cy="646331"/>
          </a:xfrm>
          <a:prstGeom prst="rect">
            <a:avLst/>
          </a:prstGeom>
          <a:noFill/>
        </p:spPr>
        <p:txBody>
          <a:bodyPr wrap="square" rtlCol="0">
            <a:spAutoFit/>
          </a:bodyPr>
          <a:lstStyle/>
          <a:p>
            <a:r>
              <a:rPr lang="en-US" dirty="0">
                <a:latin typeface="Chalk Board" panose="02000500000000000000" pitchFamily="2" charset="0"/>
              </a:rPr>
              <a:t>The point of cryptography is to send secure messages over an insecure medium (like the Internet!)</a:t>
            </a:r>
          </a:p>
        </p:txBody>
      </p:sp>
    </p:spTree>
    <p:custDataLst>
      <p:tags r:id="rId1"/>
    </p:custDataLst>
    <p:extLst>
      <p:ext uri="{BB962C8B-B14F-4D97-AF65-F5344CB8AC3E}">
        <p14:creationId xmlns:p14="http://schemas.microsoft.com/office/powerpoint/2010/main" val="962535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0191">
        <p159:morph option="byObject"/>
      </p:transition>
    </mc:Choice>
    <mc:Fallback xmlns="">
      <p:transition spd="slow" advTm="801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B57B-FE5F-CD3B-8779-DC7217A2CDE4}"/>
              </a:ext>
            </a:extLst>
          </p:cNvPr>
          <p:cNvSpPr>
            <a:spLocks noGrp="1"/>
          </p:cNvSpPr>
          <p:nvPr>
            <p:ph type="title"/>
          </p:nvPr>
        </p:nvSpPr>
        <p:spPr/>
        <p:txBody>
          <a:bodyPr>
            <a:normAutofit/>
          </a:bodyPr>
          <a:lstStyle/>
          <a:p>
            <a:r>
              <a:rPr lang="en-US" sz="8000" dirty="0">
                <a:latin typeface="Chalk Board" panose="02000500000000000000" pitchFamily="2" charset="0"/>
              </a:rPr>
              <a:t>Textbook RSA</a:t>
            </a:r>
          </a:p>
        </p:txBody>
      </p:sp>
      <p:sp>
        <p:nvSpPr>
          <p:cNvPr id="4" name="TextBox 3">
            <a:extLst>
              <a:ext uri="{FF2B5EF4-FFF2-40B4-BE49-F238E27FC236}">
                <a16:creationId xmlns:a16="http://schemas.microsoft.com/office/drawing/2014/main" id="{F268B6C8-2D32-2F65-4DFB-D1C531E27B6A}"/>
              </a:ext>
            </a:extLst>
          </p:cNvPr>
          <p:cNvSpPr txBox="1"/>
          <p:nvPr/>
        </p:nvSpPr>
        <p:spPr>
          <a:xfrm>
            <a:off x="1272887" y="1717367"/>
            <a:ext cx="6094562" cy="707886"/>
          </a:xfrm>
          <a:prstGeom prst="rect">
            <a:avLst/>
          </a:prstGeom>
          <a:noFill/>
        </p:spPr>
        <p:txBody>
          <a:bodyPr wrap="square">
            <a:spAutoFit/>
          </a:bodyPr>
          <a:lstStyle/>
          <a:p>
            <a:r>
              <a:rPr lang="en-US" sz="4000" dirty="0">
                <a:latin typeface="Chalk Board" panose="02000500000000000000" pitchFamily="2" charset="0"/>
              </a:rPr>
              <a:t>Choose two large primes p and q.</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10AD45-456C-D24A-FDE6-CA7E5BFC98DD}"/>
                  </a:ext>
                </a:extLst>
              </p:cNvPr>
              <p:cNvSpPr txBox="1"/>
              <p:nvPr/>
            </p:nvSpPr>
            <p:spPr>
              <a:xfrm>
                <a:off x="1272887" y="2495668"/>
                <a:ext cx="6094562" cy="746102"/>
              </a:xfrm>
              <a:prstGeom prst="rect">
                <a:avLst/>
              </a:prstGeom>
              <a:noFill/>
            </p:spPr>
            <p:txBody>
              <a:bodyPr wrap="square">
                <a:spAutoFit/>
              </a:bodyPr>
              <a:lstStyle/>
              <a:p>
                <a:r>
                  <a:rPr lang="en-US" sz="4000" dirty="0">
                    <a:solidFill>
                      <a:schemeClr val="tx1"/>
                    </a:solidFill>
                    <a:latin typeface="Chalk Board" panose="02000500000000000000" pitchFamily="2" charset="0"/>
                  </a:rPr>
                  <a:t>Compute  </a:t>
                </a:r>
                <a14:m>
                  <m:oMath xmlns:m="http://schemas.openxmlformats.org/officeDocument/2006/math">
                    <m:r>
                      <m:rPr>
                        <m:nor/>
                      </m:rPr>
                      <a:rPr lang="en-US" sz="4000" b="0" i="0" smtClean="0">
                        <a:solidFill>
                          <a:schemeClr val="tx1"/>
                        </a:solidFill>
                        <a:latin typeface="Chalk Board" panose="02000500000000000000" pitchFamily="2" charset="0"/>
                      </a:rPr>
                      <m:t>n</m:t>
                    </m:r>
                    <m:r>
                      <m:rPr>
                        <m:nor/>
                      </m:rPr>
                      <a:rPr lang="en-US" sz="4000" b="0" i="0" smtClean="0">
                        <a:solidFill>
                          <a:schemeClr val="tx1"/>
                        </a:solidFill>
                        <a:latin typeface="Chalk Board" panose="02000500000000000000" pitchFamily="2" charset="0"/>
                      </a:rPr>
                      <m:t> = </m:t>
                    </m:r>
                    <m:r>
                      <m:rPr>
                        <m:nor/>
                      </m:rPr>
                      <a:rPr lang="en-US" sz="4000" b="0" i="0" smtClean="0">
                        <a:solidFill>
                          <a:schemeClr val="tx1"/>
                        </a:solidFill>
                        <a:latin typeface="Chalk Board" panose="02000500000000000000" pitchFamily="2" charset="0"/>
                      </a:rPr>
                      <m:t>p</m:t>
                    </m:r>
                    <m:r>
                      <m:rPr>
                        <m:nor/>
                      </m:rPr>
                      <a:rPr lang="en-US" sz="4000" b="0" i="0" smtClean="0">
                        <a:solidFill>
                          <a:schemeClr val="tx1"/>
                        </a:solidFill>
                        <a:latin typeface="Chalk Board" panose="02000500000000000000" pitchFamily="2" charset="0"/>
                      </a:rPr>
                      <m:t>⋅</m:t>
                    </m:r>
                    <m:r>
                      <m:rPr>
                        <m:nor/>
                      </m:rPr>
                      <a:rPr lang="en-US" sz="4000" b="0" i="0" smtClean="0">
                        <a:solidFill>
                          <a:schemeClr val="tx1"/>
                        </a:solidFill>
                        <a:latin typeface="Chalk Board" panose="02000500000000000000" pitchFamily="2" charset="0"/>
                      </a:rPr>
                      <m:t>q</m:t>
                    </m:r>
                  </m:oMath>
                </a14:m>
                <a:endParaRPr lang="en-US" sz="4000" dirty="0">
                  <a:solidFill>
                    <a:schemeClr val="tx1"/>
                  </a:solidFill>
                  <a:latin typeface="Chalk Board" panose="02000500000000000000" pitchFamily="2" charset="0"/>
                </a:endParaRPr>
              </a:p>
            </p:txBody>
          </p:sp>
        </mc:Choice>
        <mc:Fallback xmlns="">
          <p:sp>
            <p:nvSpPr>
              <p:cNvPr id="5" name="TextBox 4">
                <a:extLst>
                  <a:ext uri="{FF2B5EF4-FFF2-40B4-BE49-F238E27FC236}">
                    <a16:creationId xmlns:a16="http://schemas.microsoft.com/office/drawing/2014/main" id="{0B10AD45-456C-D24A-FDE6-CA7E5BFC98DD}"/>
                  </a:ext>
                </a:extLst>
              </p:cNvPr>
              <p:cNvSpPr txBox="1">
                <a:spLocks noRot="1" noChangeAspect="1" noMove="1" noResize="1" noEditPoints="1" noAdjustHandles="1" noChangeArrowheads="1" noChangeShapeType="1" noTextEdit="1"/>
              </p:cNvSpPr>
              <p:nvPr/>
            </p:nvSpPr>
            <p:spPr>
              <a:xfrm>
                <a:off x="1272887" y="2495668"/>
                <a:ext cx="6094562" cy="746102"/>
              </a:xfrm>
              <a:prstGeom prst="rect">
                <a:avLst/>
              </a:prstGeom>
              <a:blipFill>
                <a:blip r:embed="rId4"/>
                <a:stretch>
                  <a:fillRect l="-3534" t="-11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F55B1A-403A-0061-A768-9A6FE8F602AA}"/>
                  </a:ext>
                </a:extLst>
              </p:cNvPr>
              <p:cNvSpPr txBox="1"/>
              <p:nvPr/>
            </p:nvSpPr>
            <p:spPr>
              <a:xfrm>
                <a:off x="1272886" y="3170462"/>
                <a:ext cx="10785763" cy="878574"/>
              </a:xfrm>
              <a:prstGeom prst="rect">
                <a:avLst/>
              </a:prstGeom>
              <a:noFill/>
            </p:spPr>
            <p:txBody>
              <a:bodyPr wrap="square">
                <a:spAutoFit/>
              </a:bodyPr>
              <a:lstStyle/>
              <a:p>
                <a:r>
                  <a:rPr lang="en-US" sz="4000" dirty="0">
                    <a:solidFill>
                      <a:schemeClr val="tx1"/>
                    </a:solidFill>
                    <a:latin typeface="Chalk Board" panose="02000500000000000000" pitchFamily="2" charset="0"/>
                  </a:rPr>
                  <a:t>Choose a number </a:t>
                </a:r>
                <a:r>
                  <a:rPr lang="en-US" sz="4000" dirty="0">
                    <a:solidFill>
                      <a:schemeClr val="accent2">
                        <a:lumMod val="75000"/>
                      </a:schemeClr>
                    </a:solidFill>
                    <a:latin typeface="Chalk Board" panose="02000500000000000000" pitchFamily="2" charset="0"/>
                  </a:rPr>
                  <a:t>e,</a:t>
                </a:r>
                <a:r>
                  <a:rPr lang="en-US" sz="4000" dirty="0">
                    <a:solidFill>
                      <a:schemeClr val="tx1"/>
                    </a:solidFill>
                    <a:latin typeface="Chalk Board" panose="02000500000000000000" pitchFamily="2" charset="0"/>
                  </a:rPr>
                  <a:t> and find </a:t>
                </a:r>
                <a:r>
                  <a:rPr lang="en-US" sz="4000" dirty="0">
                    <a:solidFill>
                      <a:schemeClr val="tx2">
                        <a:lumMod val="75000"/>
                        <a:lumOff val="25000"/>
                      </a:schemeClr>
                    </a:solidFill>
                    <a:latin typeface="Chalk Board" panose="02000500000000000000" pitchFamily="2" charset="0"/>
                  </a:rPr>
                  <a:t>d </a:t>
                </a:r>
                <a:r>
                  <a:rPr lang="en-US" sz="4000" dirty="0">
                    <a:solidFill>
                      <a:schemeClr val="tx1"/>
                    </a:solidFill>
                    <a:latin typeface="Chalk Board" panose="02000500000000000000" pitchFamily="2" charset="0"/>
                  </a:rPr>
                  <a:t>such that </a:t>
                </a:r>
                <a14:m>
                  <m:oMath xmlns:m="http://schemas.openxmlformats.org/officeDocument/2006/math">
                    <m:r>
                      <a:rPr lang="en-US" sz="4000" b="0" i="0" smtClean="0">
                        <a:solidFill>
                          <a:schemeClr val="tx1"/>
                        </a:solidFill>
                        <a:latin typeface="Cambria Math" panose="02040503050406030204" pitchFamily="18" charset="0"/>
                      </a:rPr>
                      <m:t> </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b="0" i="1" smtClean="0">
                                    <a:solidFill>
                                      <a:schemeClr val="tx1"/>
                                    </a:solidFill>
                                    <a:latin typeface="Cambria Math" panose="02040503050406030204" pitchFamily="18" charset="0"/>
                                  </a:rPr>
                                </m:ctrlPr>
                              </m:sSupPr>
                              <m:e>
                                <m:r>
                                  <m:rPr>
                                    <m:nor/>
                                  </m:rPr>
                                  <a:rPr lang="en-US" sz="4000" b="0" i="0" smtClean="0">
                                    <a:solidFill>
                                      <a:schemeClr val="tx1"/>
                                    </a:solidFill>
                                    <a:latin typeface="Chalk Board" panose="02000500000000000000" pitchFamily="2" charset="0"/>
                                  </a:rPr>
                                  <m:t>m</m:t>
                                </m:r>
                              </m:e>
                              <m:sup>
                                <m:r>
                                  <m:rPr>
                                    <m:nor/>
                                  </m:rPr>
                                  <a:rPr lang="en-US" sz="4000" b="0" i="0" smtClean="0">
                                    <a:solidFill>
                                      <a:schemeClr val="accent2">
                                        <a:lumMod val="75000"/>
                                      </a:schemeClr>
                                    </a:solidFill>
                                    <a:latin typeface="Chalk Board" panose="02000500000000000000" pitchFamily="2" charset="0"/>
                                  </a:rPr>
                                  <m:t>e</m:t>
                                </m:r>
                              </m:sup>
                            </m:sSup>
                          </m:e>
                        </m:d>
                      </m:e>
                      <m:sup>
                        <m:r>
                          <m:rPr>
                            <m:nor/>
                          </m:rPr>
                          <a:rPr lang="en-US" sz="4000" b="0" i="0" smtClean="0">
                            <a:solidFill>
                              <a:schemeClr val="tx2">
                                <a:lumMod val="75000"/>
                                <a:lumOff val="25000"/>
                              </a:schemeClr>
                            </a:solidFill>
                            <a:latin typeface="Chalk Board" panose="02000500000000000000" pitchFamily="2" charset="0"/>
                          </a:rPr>
                          <m:t>d</m:t>
                        </m:r>
                      </m:sup>
                    </m:sSup>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ea typeface="Cambria Math" panose="02040503050406030204" pitchFamily="18" charset="0"/>
                      </a:rPr>
                      <m:t>≡</m:t>
                    </m:r>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rPr>
                      <m:t>m</m:t>
                    </m:r>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rPr>
                      <m:t>modulo</m:t>
                    </m:r>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rPr>
                      <m:t>n</m:t>
                    </m:r>
                    <m:r>
                      <m:rPr>
                        <m:nor/>
                      </m:rPr>
                      <a:rPr lang="en-US" sz="4000" b="0" i="0" smtClean="0">
                        <a:solidFill>
                          <a:schemeClr val="tx1"/>
                        </a:solidFill>
                        <a:latin typeface="Chalk Board" panose="02000500000000000000" pitchFamily="2" charset="0"/>
                      </a:rPr>
                      <m:t>)</m:t>
                    </m:r>
                  </m:oMath>
                </a14:m>
                <a:endParaRPr lang="en-US" sz="4000" dirty="0">
                  <a:solidFill>
                    <a:schemeClr val="tx1"/>
                  </a:solidFill>
                  <a:latin typeface="Chalk Board" panose="02000500000000000000" pitchFamily="2" charset="0"/>
                </a:endParaRPr>
              </a:p>
            </p:txBody>
          </p:sp>
        </mc:Choice>
        <mc:Fallback xmlns="">
          <p:sp>
            <p:nvSpPr>
              <p:cNvPr id="6" name="TextBox 5">
                <a:extLst>
                  <a:ext uri="{FF2B5EF4-FFF2-40B4-BE49-F238E27FC236}">
                    <a16:creationId xmlns:a16="http://schemas.microsoft.com/office/drawing/2014/main" id="{BCF55B1A-403A-0061-A768-9A6FE8F602AA}"/>
                  </a:ext>
                </a:extLst>
              </p:cNvPr>
              <p:cNvSpPr txBox="1">
                <a:spLocks noRot="1" noChangeAspect="1" noMove="1" noResize="1" noEditPoints="1" noAdjustHandles="1" noChangeArrowheads="1" noChangeShapeType="1" noTextEdit="1"/>
              </p:cNvSpPr>
              <p:nvPr/>
            </p:nvSpPr>
            <p:spPr>
              <a:xfrm>
                <a:off x="1272886" y="3170462"/>
                <a:ext cx="10785763" cy="878574"/>
              </a:xfrm>
              <a:prstGeom prst="rect">
                <a:avLst/>
              </a:prstGeom>
              <a:blipFill>
                <a:blip r:embed="rId5"/>
                <a:stretch>
                  <a:fillRect l="-2000" t="-7143" b="-3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0C04DE-D056-71A0-34F0-A6C6D44A56C8}"/>
                  </a:ext>
                </a:extLst>
              </p:cNvPr>
              <p:cNvSpPr txBox="1"/>
              <p:nvPr/>
            </p:nvSpPr>
            <p:spPr>
              <a:xfrm>
                <a:off x="1332132" y="4159975"/>
                <a:ext cx="3182717" cy="707886"/>
              </a:xfrm>
              <a:prstGeom prst="rect">
                <a:avLst/>
              </a:prstGeom>
              <a:noFill/>
            </p:spPr>
            <p:txBody>
              <a:bodyPr wrap="square">
                <a:spAutoFit/>
              </a:bodyPr>
              <a:lstStyle/>
              <a:p>
                <a:r>
                  <a:rPr lang="en-US" sz="4000" dirty="0">
                    <a:solidFill>
                      <a:schemeClr val="accent2">
                        <a:lumMod val="75000"/>
                      </a:schemeClr>
                    </a:solidFill>
                    <a:latin typeface="Chalk Board" panose="02000500000000000000" pitchFamily="2" charset="0"/>
                  </a:rPr>
                  <a:t>Public Key: </a:t>
                </a:r>
                <a14:m>
                  <m:oMath xmlns:m="http://schemas.openxmlformats.org/officeDocument/2006/math">
                    <m:r>
                      <m:rPr>
                        <m:nor/>
                      </m:rPr>
                      <a:rPr lang="en-US" sz="4000" b="0" i="0" smtClean="0">
                        <a:solidFill>
                          <a:schemeClr val="accent2">
                            <a:lumMod val="75000"/>
                          </a:schemeClr>
                        </a:solidFill>
                        <a:latin typeface="Chalk Board" panose="02000500000000000000" pitchFamily="2" charset="0"/>
                      </a:rPr>
                      <m:t>(</m:t>
                    </m:r>
                    <m:r>
                      <m:rPr>
                        <m:nor/>
                      </m:rPr>
                      <a:rPr lang="en-US" sz="4000" b="0" i="0" smtClean="0">
                        <a:solidFill>
                          <a:schemeClr val="accent2">
                            <a:lumMod val="75000"/>
                          </a:schemeClr>
                        </a:solidFill>
                        <a:latin typeface="Chalk Board" panose="02000500000000000000" pitchFamily="2" charset="0"/>
                      </a:rPr>
                      <m:t>e</m:t>
                    </m:r>
                    <m:r>
                      <m:rPr>
                        <m:nor/>
                      </m:rPr>
                      <a:rPr lang="en-US" sz="4000" b="0" i="0" smtClean="0">
                        <a:solidFill>
                          <a:schemeClr val="accent2">
                            <a:lumMod val="75000"/>
                          </a:schemeClr>
                        </a:solidFill>
                        <a:latin typeface="Chalk Board" panose="02000500000000000000" pitchFamily="2" charset="0"/>
                      </a:rPr>
                      <m:t>, </m:t>
                    </m:r>
                    <m:r>
                      <m:rPr>
                        <m:nor/>
                      </m:rPr>
                      <a:rPr lang="en-US" sz="4000" b="0" i="0" smtClean="0">
                        <a:solidFill>
                          <a:schemeClr val="accent2">
                            <a:lumMod val="75000"/>
                          </a:schemeClr>
                        </a:solidFill>
                        <a:latin typeface="Chalk Board" panose="02000500000000000000" pitchFamily="2" charset="0"/>
                      </a:rPr>
                      <m:t>n</m:t>
                    </m:r>
                    <m:r>
                      <m:rPr>
                        <m:nor/>
                      </m:rPr>
                      <a:rPr lang="en-US" sz="4000" b="0" i="0" smtClean="0">
                        <a:solidFill>
                          <a:schemeClr val="accent2">
                            <a:lumMod val="75000"/>
                          </a:schemeClr>
                        </a:solidFill>
                        <a:latin typeface="Chalk Board" panose="02000500000000000000" pitchFamily="2" charset="0"/>
                      </a:rPr>
                      <m:t>)</m:t>
                    </m:r>
                  </m:oMath>
                </a14:m>
                <a:endParaRPr lang="en-US" sz="4000" dirty="0">
                  <a:solidFill>
                    <a:schemeClr val="accent2">
                      <a:lumMod val="75000"/>
                    </a:schemeClr>
                  </a:solidFill>
                  <a:latin typeface="Chalk Board" panose="02000500000000000000" pitchFamily="2" charset="0"/>
                </a:endParaRPr>
              </a:p>
            </p:txBody>
          </p:sp>
        </mc:Choice>
        <mc:Fallback xmlns="">
          <p:sp>
            <p:nvSpPr>
              <p:cNvPr id="7" name="TextBox 6">
                <a:extLst>
                  <a:ext uri="{FF2B5EF4-FFF2-40B4-BE49-F238E27FC236}">
                    <a16:creationId xmlns:a16="http://schemas.microsoft.com/office/drawing/2014/main" id="{790C04DE-D056-71A0-34F0-A6C6D44A56C8}"/>
                  </a:ext>
                </a:extLst>
              </p:cNvPr>
              <p:cNvSpPr txBox="1">
                <a:spLocks noRot="1" noChangeAspect="1" noMove="1" noResize="1" noEditPoints="1" noAdjustHandles="1" noChangeArrowheads="1" noChangeShapeType="1" noTextEdit="1"/>
              </p:cNvSpPr>
              <p:nvPr/>
            </p:nvSpPr>
            <p:spPr>
              <a:xfrm>
                <a:off x="1332132" y="4159975"/>
                <a:ext cx="3182717" cy="707886"/>
              </a:xfrm>
              <a:prstGeom prst="rect">
                <a:avLst/>
              </a:prstGeom>
              <a:blipFill>
                <a:blip r:embed="rId6"/>
                <a:stretch>
                  <a:fillRect l="-7171" t="-15789" b="-40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BE2239-ACA7-7F08-FC89-A77C322C69B4}"/>
                  </a:ext>
                </a:extLst>
              </p:cNvPr>
              <p:cNvSpPr txBox="1"/>
              <p:nvPr/>
            </p:nvSpPr>
            <p:spPr>
              <a:xfrm>
                <a:off x="6563612" y="4159975"/>
                <a:ext cx="3182717" cy="707886"/>
              </a:xfrm>
              <a:prstGeom prst="rect">
                <a:avLst/>
              </a:prstGeom>
              <a:noFill/>
            </p:spPr>
            <p:txBody>
              <a:bodyPr wrap="square">
                <a:spAutoFit/>
              </a:bodyPr>
              <a:lstStyle/>
              <a:p>
                <a:r>
                  <a:rPr lang="en-US" sz="4000" dirty="0">
                    <a:solidFill>
                      <a:schemeClr val="tx2">
                        <a:lumMod val="75000"/>
                        <a:lumOff val="25000"/>
                      </a:schemeClr>
                    </a:solidFill>
                    <a:latin typeface="Chalk Board" panose="02000500000000000000" pitchFamily="2" charset="0"/>
                  </a:rPr>
                  <a:t>Private Key: </a:t>
                </a:r>
                <a14:m>
                  <m:oMath xmlns:m="http://schemas.openxmlformats.org/officeDocument/2006/math">
                    <m:r>
                      <m:rPr>
                        <m:nor/>
                      </m:rPr>
                      <a:rPr lang="en-US" sz="4000" b="0" i="0" smtClean="0">
                        <a:solidFill>
                          <a:schemeClr val="tx2">
                            <a:lumMod val="75000"/>
                            <a:lumOff val="25000"/>
                          </a:schemeClr>
                        </a:solidFill>
                        <a:latin typeface="Chalk Board" panose="02000500000000000000" pitchFamily="2" charset="0"/>
                      </a:rPr>
                      <m:t>d</m:t>
                    </m:r>
                  </m:oMath>
                </a14:m>
                <a:endParaRPr lang="en-US" sz="4000" dirty="0">
                  <a:solidFill>
                    <a:schemeClr val="tx2">
                      <a:lumMod val="75000"/>
                      <a:lumOff val="25000"/>
                    </a:schemeClr>
                  </a:solidFill>
                  <a:latin typeface="Chalk Board" panose="02000500000000000000" pitchFamily="2" charset="0"/>
                </a:endParaRPr>
              </a:p>
            </p:txBody>
          </p:sp>
        </mc:Choice>
        <mc:Fallback xmlns="">
          <p:sp>
            <p:nvSpPr>
              <p:cNvPr id="8" name="TextBox 7">
                <a:extLst>
                  <a:ext uri="{FF2B5EF4-FFF2-40B4-BE49-F238E27FC236}">
                    <a16:creationId xmlns:a16="http://schemas.microsoft.com/office/drawing/2014/main" id="{4EBE2239-ACA7-7F08-FC89-A77C322C69B4}"/>
                  </a:ext>
                </a:extLst>
              </p:cNvPr>
              <p:cNvSpPr txBox="1">
                <a:spLocks noRot="1" noChangeAspect="1" noMove="1" noResize="1" noEditPoints="1" noAdjustHandles="1" noChangeArrowheads="1" noChangeShapeType="1" noTextEdit="1"/>
              </p:cNvSpPr>
              <p:nvPr/>
            </p:nvSpPr>
            <p:spPr>
              <a:xfrm>
                <a:off x="6563612" y="4159975"/>
                <a:ext cx="3182717" cy="707886"/>
              </a:xfrm>
              <a:prstGeom prst="rect">
                <a:avLst/>
              </a:prstGeom>
              <a:blipFill>
                <a:blip r:embed="rId7"/>
                <a:stretch>
                  <a:fillRect l="-6746" t="-8772" b="-40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383AD9-ECF8-5C85-A7A5-1EC6C9EADC03}"/>
                  </a:ext>
                </a:extLst>
              </p:cNvPr>
              <p:cNvSpPr txBox="1"/>
              <p:nvPr/>
            </p:nvSpPr>
            <p:spPr>
              <a:xfrm>
                <a:off x="1332133" y="5028627"/>
                <a:ext cx="5801414" cy="710003"/>
              </a:xfrm>
              <a:prstGeom prst="rect">
                <a:avLst/>
              </a:prstGeom>
              <a:noFill/>
            </p:spPr>
            <p:txBody>
              <a:bodyPr wrap="square">
                <a:spAutoFit/>
              </a:bodyPr>
              <a:lstStyle/>
              <a:p>
                <a:r>
                  <a:rPr lang="en-US" sz="4000" dirty="0">
                    <a:solidFill>
                      <a:schemeClr val="tx1"/>
                    </a:solidFill>
                    <a:latin typeface="Chalk Board" panose="02000500000000000000" pitchFamily="2" charset="0"/>
                  </a:rPr>
                  <a:t>Encryption: </a:t>
                </a:r>
                <a14:m>
                  <m:oMath xmlns:m="http://schemas.openxmlformats.org/officeDocument/2006/math">
                    <m:r>
                      <m:rPr>
                        <m:nor/>
                      </m:rPr>
                      <a:rPr lang="en-US" sz="4000">
                        <a:solidFill>
                          <a:schemeClr val="tx1"/>
                        </a:solidFill>
                        <a:latin typeface="Chalk Board" panose="02000500000000000000" pitchFamily="2" charset="0"/>
                      </a:rPr>
                      <m:t>c</m:t>
                    </m:r>
                    <m:r>
                      <m:rPr>
                        <m:nor/>
                      </m:rPr>
                      <a:rPr lang="en-US" sz="4000">
                        <a:solidFill>
                          <a:schemeClr val="tx1"/>
                        </a:solidFill>
                        <a:latin typeface="Chalk Board" panose="02000500000000000000" pitchFamily="2" charset="0"/>
                      </a:rPr>
                      <m:t> ≡</m:t>
                    </m:r>
                    <m:sSup>
                      <m:sSupPr>
                        <m:ctrlPr>
                          <a:rPr lang="en-US" sz="4000" i="1">
                            <a:solidFill>
                              <a:schemeClr val="tx1"/>
                            </a:solidFill>
                            <a:latin typeface="Cambria Math" panose="02040503050406030204" pitchFamily="18" charset="0"/>
                          </a:rPr>
                        </m:ctrlPr>
                      </m:sSupPr>
                      <m:e>
                        <m:r>
                          <m:rPr>
                            <m:nor/>
                          </m:rPr>
                          <a:rPr lang="en-US" sz="4000">
                            <a:solidFill>
                              <a:schemeClr val="tx1"/>
                            </a:solidFill>
                            <a:latin typeface="Chalk Board" panose="02000500000000000000" pitchFamily="2" charset="0"/>
                          </a:rPr>
                          <m:t> </m:t>
                        </m:r>
                        <m:r>
                          <m:rPr>
                            <m:nor/>
                          </m:rPr>
                          <a:rPr lang="en-US" sz="4000">
                            <a:solidFill>
                              <a:schemeClr val="tx1"/>
                            </a:solidFill>
                            <a:latin typeface="Chalk Board" panose="02000500000000000000" pitchFamily="2" charset="0"/>
                          </a:rPr>
                          <m:t>m</m:t>
                        </m:r>
                      </m:e>
                      <m:sup>
                        <m:r>
                          <m:rPr>
                            <m:nor/>
                          </m:rPr>
                          <a:rPr lang="en-US" sz="4000">
                            <a:solidFill>
                              <a:schemeClr val="tx1"/>
                            </a:solidFill>
                            <a:latin typeface="Chalk Board" panose="02000500000000000000" pitchFamily="2" charset="0"/>
                          </a:rPr>
                          <m:t>e</m:t>
                        </m:r>
                      </m:sup>
                    </m:sSup>
                    <m:r>
                      <m:rPr>
                        <m:nor/>
                      </m:rPr>
                      <a:rPr lang="en-US" sz="4000">
                        <a:solidFill>
                          <a:schemeClr val="tx1"/>
                        </a:solidFill>
                        <a:latin typeface="Chalk Board" panose="02000500000000000000" pitchFamily="2" charset="0"/>
                      </a:rPr>
                      <m:t> (</m:t>
                    </m:r>
                    <m:r>
                      <m:rPr>
                        <m:nor/>
                      </m:rPr>
                      <a:rPr lang="en-US" sz="4000">
                        <a:solidFill>
                          <a:schemeClr val="tx1"/>
                        </a:solidFill>
                        <a:latin typeface="Chalk Board" panose="02000500000000000000" pitchFamily="2" charset="0"/>
                      </a:rPr>
                      <m:t>modulo</m:t>
                    </m:r>
                    <m:r>
                      <m:rPr>
                        <m:nor/>
                      </m:rPr>
                      <a:rPr lang="en-US" sz="4000">
                        <a:solidFill>
                          <a:schemeClr val="tx1"/>
                        </a:solidFill>
                        <a:latin typeface="Chalk Board" panose="02000500000000000000" pitchFamily="2" charset="0"/>
                      </a:rPr>
                      <m:t>  </m:t>
                    </m:r>
                    <m:r>
                      <m:rPr>
                        <m:nor/>
                      </m:rPr>
                      <a:rPr lang="en-US" sz="4000">
                        <a:solidFill>
                          <a:schemeClr val="tx1"/>
                        </a:solidFill>
                        <a:latin typeface="Chalk Board" panose="02000500000000000000" pitchFamily="2" charset="0"/>
                      </a:rPr>
                      <m:t>n</m:t>
                    </m:r>
                    <m:r>
                      <m:rPr>
                        <m:nor/>
                      </m:rPr>
                      <a:rPr lang="en-US" sz="4000">
                        <a:solidFill>
                          <a:schemeClr val="tx1"/>
                        </a:solidFill>
                        <a:latin typeface="Chalk Board" panose="02000500000000000000" pitchFamily="2" charset="0"/>
                      </a:rPr>
                      <m:t>)</m:t>
                    </m:r>
                  </m:oMath>
                </a14:m>
                <a:endParaRPr lang="en-US" sz="3200" dirty="0">
                  <a:solidFill>
                    <a:schemeClr val="tx1"/>
                  </a:solidFill>
                  <a:latin typeface="Chalk Board" panose="02000500000000000000" pitchFamily="2" charset="0"/>
                </a:endParaRPr>
              </a:p>
            </p:txBody>
          </p:sp>
        </mc:Choice>
        <mc:Fallback xmlns="">
          <p:sp>
            <p:nvSpPr>
              <p:cNvPr id="9" name="TextBox 8">
                <a:extLst>
                  <a:ext uri="{FF2B5EF4-FFF2-40B4-BE49-F238E27FC236}">
                    <a16:creationId xmlns:a16="http://schemas.microsoft.com/office/drawing/2014/main" id="{6E383AD9-ECF8-5C85-A7A5-1EC6C9EADC03}"/>
                  </a:ext>
                </a:extLst>
              </p:cNvPr>
              <p:cNvSpPr txBox="1">
                <a:spLocks noRot="1" noChangeAspect="1" noMove="1" noResize="1" noEditPoints="1" noAdjustHandles="1" noChangeArrowheads="1" noChangeShapeType="1" noTextEdit="1"/>
              </p:cNvSpPr>
              <p:nvPr/>
            </p:nvSpPr>
            <p:spPr>
              <a:xfrm>
                <a:off x="1332133" y="5028627"/>
                <a:ext cx="5801414" cy="710003"/>
              </a:xfrm>
              <a:prstGeom prst="rect">
                <a:avLst/>
              </a:prstGeom>
              <a:blipFill>
                <a:blip r:embed="rId8"/>
                <a:stretch>
                  <a:fillRect l="-3939" t="-17857" b="-41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FB84A8-7499-76B6-DDC2-B13FCEF410F3}"/>
                  </a:ext>
                </a:extLst>
              </p:cNvPr>
              <p:cNvSpPr txBox="1"/>
              <p:nvPr/>
            </p:nvSpPr>
            <p:spPr>
              <a:xfrm>
                <a:off x="1342347" y="5727005"/>
                <a:ext cx="6477000" cy="1494127"/>
              </a:xfrm>
              <a:prstGeom prst="rect">
                <a:avLst/>
              </a:prstGeom>
              <a:noFill/>
            </p:spPr>
            <p:txBody>
              <a:bodyPr wrap="square">
                <a:spAutoFit/>
              </a:bodyPr>
              <a:lstStyle/>
              <a:p>
                <a:r>
                  <a:rPr lang="en-US" sz="4000" dirty="0">
                    <a:solidFill>
                      <a:schemeClr val="tx1"/>
                    </a:solidFill>
                    <a:latin typeface="Chalk Board" panose="02000500000000000000" pitchFamily="2" charset="0"/>
                  </a:rPr>
                  <a:t>Decryption: </a:t>
                </a:r>
                <a14:m>
                  <m:oMath xmlns:m="http://schemas.openxmlformats.org/officeDocument/2006/math">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r>
                              <m:rPr>
                                <m:nor/>
                              </m:rPr>
                              <a:rPr lang="en-US" sz="4000">
                                <a:solidFill>
                                  <a:schemeClr val="tx1"/>
                                </a:solidFill>
                                <a:latin typeface="Chalk Board" panose="02000500000000000000" pitchFamily="2" charset="0"/>
                              </a:rPr>
                              <m:t>c</m:t>
                            </m:r>
                          </m:e>
                        </m:d>
                      </m:e>
                      <m:sup>
                        <m:r>
                          <m:rPr>
                            <m:nor/>
                          </m:rPr>
                          <a:rPr lang="en-US" sz="4000" b="0" i="0" smtClean="0">
                            <a:solidFill>
                              <a:schemeClr val="tx1"/>
                            </a:solidFill>
                            <a:latin typeface="Chalk Board" panose="02000500000000000000" pitchFamily="2" charset="0"/>
                          </a:rPr>
                          <m:t>d</m:t>
                        </m:r>
                      </m:sup>
                    </m:sSup>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rPr>
                      <m:t>m</m:t>
                    </m:r>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rPr>
                      <m:t>modulo</m:t>
                    </m:r>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rPr>
                      <m:t>n</m:t>
                    </m:r>
                    <m:r>
                      <m:rPr>
                        <m:nor/>
                      </m:rPr>
                      <a:rPr lang="en-US" sz="4000" b="0" i="0" smtClean="0">
                        <a:solidFill>
                          <a:schemeClr val="tx1"/>
                        </a:solidFill>
                        <a:latin typeface="Chalk Board" panose="02000500000000000000" pitchFamily="2" charset="0"/>
                      </a:rPr>
                      <m:t>)</m:t>
                    </m:r>
                  </m:oMath>
                </a14:m>
                <a:endParaRPr lang="en-US" sz="4000" dirty="0">
                  <a:solidFill>
                    <a:schemeClr val="tx1"/>
                  </a:solidFill>
                  <a:latin typeface="Chalk Board" panose="02000500000000000000" pitchFamily="2" charset="0"/>
                </a:endParaRPr>
              </a:p>
              <a:p>
                <a:endParaRPr lang="en-US" sz="4000" dirty="0">
                  <a:solidFill>
                    <a:schemeClr val="tx1"/>
                  </a:solidFill>
                  <a:latin typeface="Chalk Board" panose="02000500000000000000" pitchFamily="2" charset="0"/>
                </a:endParaRPr>
              </a:p>
            </p:txBody>
          </p:sp>
        </mc:Choice>
        <mc:Fallback xmlns="">
          <p:sp>
            <p:nvSpPr>
              <p:cNvPr id="10" name="TextBox 9">
                <a:extLst>
                  <a:ext uri="{FF2B5EF4-FFF2-40B4-BE49-F238E27FC236}">
                    <a16:creationId xmlns:a16="http://schemas.microsoft.com/office/drawing/2014/main" id="{85FB84A8-7499-76B6-DDC2-B13FCEF410F3}"/>
                  </a:ext>
                </a:extLst>
              </p:cNvPr>
              <p:cNvSpPr txBox="1">
                <a:spLocks noRot="1" noChangeAspect="1" noMove="1" noResize="1" noEditPoints="1" noAdjustHandles="1" noChangeArrowheads="1" noChangeShapeType="1" noTextEdit="1"/>
              </p:cNvSpPr>
              <p:nvPr/>
            </p:nvSpPr>
            <p:spPr>
              <a:xfrm>
                <a:off x="1342347" y="5727005"/>
                <a:ext cx="6477000" cy="1494127"/>
              </a:xfrm>
              <a:prstGeom prst="rect">
                <a:avLst/>
              </a:prstGeom>
              <a:blipFill>
                <a:blip r:embed="rId9"/>
                <a:stretch>
                  <a:fillRect l="-3327" t="-420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F71246D-8554-D7A5-E11F-430BE5178BCF}"/>
              </a:ext>
            </a:extLst>
          </p:cNvPr>
          <p:cNvSpPr txBox="1"/>
          <p:nvPr/>
        </p:nvSpPr>
        <p:spPr>
          <a:xfrm rot="1530223">
            <a:off x="6550178" y="1730499"/>
            <a:ext cx="3403649" cy="707886"/>
          </a:xfrm>
          <a:prstGeom prst="rect">
            <a:avLst/>
          </a:prstGeom>
          <a:noFill/>
        </p:spPr>
        <p:txBody>
          <a:bodyPr wrap="square">
            <a:spAutoFit/>
          </a:bodyPr>
          <a:lstStyle/>
          <a:p>
            <a:r>
              <a:rPr lang="en-US" sz="4000" dirty="0">
                <a:latin typeface="Chalk Board" panose="02000500000000000000" pitchFamily="2" charset="0"/>
              </a:rPr>
              <a:t>Co-prime to (p-1)(q-1)</a:t>
            </a:r>
          </a:p>
        </p:txBody>
      </p:sp>
      <p:cxnSp>
        <p:nvCxnSpPr>
          <p:cNvPr id="11" name="Straight Arrow Connector 10">
            <a:extLst>
              <a:ext uri="{FF2B5EF4-FFF2-40B4-BE49-F238E27FC236}">
                <a16:creationId xmlns:a16="http://schemas.microsoft.com/office/drawing/2014/main" id="{18E10C9A-8D4A-F094-634A-96638FDC2A3E}"/>
              </a:ext>
            </a:extLst>
          </p:cNvPr>
          <p:cNvCxnSpPr>
            <a:cxnSpLocks/>
          </p:cNvCxnSpPr>
          <p:nvPr/>
        </p:nvCxnSpPr>
        <p:spPr>
          <a:xfrm flipV="1">
            <a:off x="4163438" y="2169268"/>
            <a:ext cx="3511685" cy="1352145"/>
          </a:xfrm>
          <a:prstGeom prst="straightConnector1">
            <a:avLst/>
          </a:prstGeom>
          <a:ln w="158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5AF27034-17CA-0A37-DBC5-8A34D756D11B}"/>
              </a:ext>
            </a:extLst>
          </p:cNvPr>
          <p:cNvSpPr txBox="1"/>
          <p:nvPr/>
        </p:nvSpPr>
        <p:spPr>
          <a:xfrm>
            <a:off x="7913756" y="986791"/>
            <a:ext cx="406584" cy="646331"/>
          </a:xfrm>
          <a:prstGeom prst="rect">
            <a:avLst/>
          </a:prstGeom>
          <a:noFill/>
        </p:spPr>
        <p:txBody>
          <a:bodyPr wrap="square">
            <a:spAutoFit/>
          </a:bodyPr>
          <a:lstStyle/>
          <a:p>
            <a:r>
              <a:rPr lang="en-US" sz="3600" dirty="0">
                <a:solidFill>
                  <a:schemeClr val="tx2">
                    <a:lumMod val="75000"/>
                    <a:lumOff val="25000"/>
                  </a:schemeClr>
                </a:solidFill>
                <a:latin typeface="Chalk Board" panose="02000500000000000000" pitchFamily="2" charset="0"/>
              </a:rPr>
              <a:t>d</a:t>
            </a:r>
            <a:endParaRPr lang="en-US" sz="3600" dirty="0"/>
          </a:p>
        </p:txBody>
      </p:sp>
      <p:sp>
        <p:nvSpPr>
          <p:cNvPr id="17" name="TextBox 16">
            <a:extLst>
              <a:ext uri="{FF2B5EF4-FFF2-40B4-BE49-F238E27FC236}">
                <a16:creationId xmlns:a16="http://schemas.microsoft.com/office/drawing/2014/main" id="{3E5556CF-8825-E6A3-44F4-681BEC106F29}"/>
              </a:ext>
            </a:extLst>
          </p:cNvPr>
          <p:cNvSpPr txBox="1"/>
          <p:nvPr/>
        </p:nvSpPr>
        <p:spPr>
          <a:xfrm>
            <a:off x="8154970" y="960482"/>
            <a:ext cx="265910" cy="646331"/>
          </a:xfrm>
          <a:prstGeom prst="rect">
            <a:avLst/>
          </a:prstGeom>
          <a:noFill/>
        </p:spPr>
        <p:txBody>
          <a:bodyPr wrap="square">
            <a:spAutoFit/>
          </a:bodyPr>
          <a:lstStyle/>
          <a:p>
            <a:r>
              <a:rPr lang="en-US" sz="3600" dirty="0">
                <a:solidFill>
                  <a:schemeClr val="accent2">
                    <a:lumMod val="75000"/>
                  </a:schemeClr>
                </a:solidFill>
                <a:latin typeface="Chalk Board" panose="02000500000000000000" pitchFamily="2" charset="0"/>
              </a:rPr>
              <a:t>e</a:t>
            </a:r>
            <a:endParaRPr lang="en-US" sz="36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A45E15E-9605-E751-4287-755E4DD68BAB}"/>
                  </a:ext>
                </a:extLst>
              </p:cNvPr>
              <p:cNvSpPr txBox="1"/>
              <p:nvPr/>
            </p:nvSpPr>
            <p:spPr>
              <a:xfrm>
                <a:off x="8508668" y="1019324"/>
                <a:ext cx="2757343" cy="4845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400" b="0" i="0" smtClean="0">
                          <a:solidFill>
                            <a:schemeClr val="tx1"/>
                          </a:solidFill>
                          <a:latin typeface="Chalk Board" panose="02000500000000000000" pitchFamily="2" charset="0"/>
                          <a:ea typeface="Cambria Math" panose="02040503050406030204" pitchFamily="18" charset="0"/>
                        </a:rPr>
                        <m:t>≡</m:t>
                      </m:r>
                      <m:r>
                        <m:rPr>
                          <m:nor/>
                        </m:rPr>
                        <a:rPr lang="en-US" sz="2400" b="0" i="0" smtClean="0">
                          <a:solidFill>
                            <a:schemeClr val="tx1"/>
                          </a:solidFill>
                          <a:latin typeface="Chalk Board" panose="02000500000000000000" pitchFamily="2" charset="0"/>
                        </a:rPr>
                        <m:t> 1 (</m:t>
                      </m:r>
                      <m:r>
                        <m:rPr>
                          <m:nor/>
                        </m:rPr>
                        <a:rPr lang="en-US" sz="2400" b="0" i="0" smtClean="0">
                          <a:solidFill>
                            <a:schemeClr val="tx1"/>
                          </a:solidFill>
                          <a:latin typeface="Chalk Board" panose="02000500000000000000" pitchFamily="2" charset="0"/>
                        </a:rPr>
                        <m:t>modulo</m:t>
                      </m:r>
                      <m:r>
                        <m:rPr>
                          <m:nor/>
                        </m:rPr>
                        <a:rPr lang="en-US" sz="2400" b="0" i="0" smtClean="0">
                          <a:solidFill>
                            <a:schemeClr val="tx1"/>
                          </a:solidFill>
                          <a:latin typeface="Chalk Board" panose="02000500000000000000" pitchFamily="2" charset="0"/>
                        </a:rPr>
                        <m:t>  (</m:t>
                      </m:r>
                      <m:r>
                        <m:rPr>
                          <m:nor/>
                        </m:rPr>
                        <a:rPr lang="en-US" sz="2400" b="0" i="0" smtClean="0">
                          <a:solidFill>
                            <a:schemeClr val="tx1"/>
                          </a:solidFill>
                          <a:latin typeface="Chalk Board" panose="02000500000000000000" pitchFamily="2" charset="0"/>
                        </a:rPr>
                        <m:t>p</m:t>
                      </m:r>
                      <m:r>
                        <m:rPr>
                          <m:nor/>
                        </m:rPr>
                        <a:rPr lang="en-US" sz="2400" b="0" i="0" smtClean="0">
                          <a:solidFill>
                            <a:schemeClr val="tx1"/>
                          </a:solidFill>
                          <a:latin typeface="Chalk Board" panose="02000500000000000000" pitchFamily="2" charset="0"/>
                        </a:rPr>
                        <m:t>−1) (</m:t>
                      </m:r>
                      <m:r>
                        <m:rPr>
                          <m:nor/>
                        </m:rPr>
                        <a:rPr lang="en-US" sz="2400" b="0" i="0" smtClean="0">
                          <a:solidFill>
                            <a:schemeClr val="tx1"/>
                          </a:solidFill>
                          <a:latin typeface="Chalk Board" panose="02000500000000000000" pitchFamily="2" charset="0"/>
                        </a:rPr>
                        <m:t>q</m:t>
                      </m:r>
                      <m:r>
                        <m:rPr>
                          <m:nor/>
                        </m:rPr>
                        <a:rPr lang="en-US" sz="2400" b="0" i="0" smtClean="0">
                          <a:solidFill>
                            <a:schemeClr val="tx1"/>
                          </a:solidFill>
                          <a:latin typeface="Chalk Board" panose="02000500000000000000" pitchFamily="2" charset="0"/>
                        </a:rPr>
                        <m:t>−1))</m:t>
                      </m:r>
                    </m:oMath>
                  </m:oMathPara>
                </a14:m>
                <a:endParaRPr lang="en-US" sz="2400" dirty="0"/>
              </a:p>
            </p:txBody>
          </p:sp>
        </mc:Choice>
        <mc:Fallback xmlns="">
          <p:sp>
            <p:nvSpPr>
              <p:cNvPr id="19" name="TextBox 18">
                <a:extLst>
                  <a:ext uri="{FF2B5EF4-FFF2-40B4-BE49-F238E27FC236}">
                    <a16:creationId xmlns:a16="http://schemas.microsoft.com/office/drawing/2014/main" id="{5A45E15E-9605-E751-4287-755E4DD68BAB}"/>
                  </a:ext>
                </a:extLst>
              </p:cNvPr>
              <p:cNvSpPr txBox="1">
                <a:spLocks noRot="1" noChangeAspect="1" noMove="1" noResize="1" noEditPoints="1" noAdjustHandles="1" noChangeArrowheads="1" noChangeShapeType="1" noTextEdit="1"/>
              </p:cNvSpPr>
              <p:nvPr/>
            </p:nvSpPr>
            <p:spPr>
              <a:xfrm>
                <a:off x="8508668" y="1019324"/>
                <a:ext cx="2757343" cy="484556"/>
              </a:xfrm>
              <a:prstGeom prst="rect">
                <a:avLst/>
              </a:prstGeom>
              <a:blipFill>
                <a:blip r:embed="rId10"/>
                <a:stretch>
                  <a:fillRect t="-2564" b="-33333"/>
                </a:stretch>
              </a:blipFill>
            </p:spPr>
            <p:txBody>
              <a:bodyPr/>
              <a:lstStyle/>
              <a:p>
                <a:r>
                  <a:rPr lang="en-US">
                    <a:noFill/>
                  </a:rPr>
                  <a:t> </a:t>
                </a:r>
              </a:p>
            </p:txBody>
          </p:sp>
        </mc:Fallback>
      </mc:AlternateContent>
    </p:spTree>
    <p:extLst>
      <p:ext uri="{BB962C8B-B14F-4D97-AF65-F5344CB8AC3E}">
        <p14:creationId xmlns:p14="http://schemas.microsoft.com/office/powerpoint/2010/main" val="358461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944">
        <p159:morph option="byObject"/>
      </p:transition>
    </mc:Choice>
    <mc:Fallback xmlns="">
      <p:transition spd="slow" advTm="4944">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2F22FB3-A9FE-1079-0838-09DC42DB1789}"/>
              </a:ext>
            </a:extLst>
          </p:cNvPr>
          <p:cNvGrpSpPr/>
          <p:nvPr/>
        </p:nvGrpSpPr>
        <p:grpSpPr>
          <a:xfrm>
            <a:off x="4118984" y="406030"/>
            <a:ext cx="8653931" cy="3339548"/>
            <a:chOff x="1530890" y="1836402"/>
            <a:chExt cx="8686798" cy="5553444"/>
          </a:xfrm>
        </p:grpSpPr>
        <p:sp>
          <p:nvSpPr>
            <p:cNvPr id="4" name="TextBox 3">
              <a:extLst>
                <a:ext uri="{FF2B5EF4-FFF2-40B4-BE49-F238E27FC236}">
                  <a16:creationId xmlns:a16="http://schemas.microsoft.com/office/drawing/2014/main" id="{4203024B-0358-EBE3-CD07-E93885D34282}"/>
                </a:ext>
              </a:extLst>
            </p:cNvPr>
            <p:cNvSpPr txBox="1"/>
            <p:nvPr/>
          </p:nvSpPr>
          <p:spPr>
            <a:xfrm>
              <a:off x="1530890" y="1836402"/>
              <a:ext cx="6094562" cy="655505"/>
            </a:xfrm>
            <a:prstGeom prst="rect">
              <a:avLst/>
            </a:prstGeom>
            <a:noFill/>
          </p:spPr>
          <p:txBody>
            <a:bodyPr wrap="square">
              <a:spAutoFit/>
            </a:bodyPr>
            <a:lstStyle/>
            <a:p>
              <a:r>
                <a:rPr lang="en-US" sz="3200" dirty="0">
                  <a:latin typeface="Chalk Board" panose="02000500000000000000" pitchFamily="2" charset="0"/>
                </a:rPr>
                <a:t>Choose two large primes p and q.</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6A69BC-4106-B1C5-4186-D0F9E6213366}"/>
                    </a:ext>
                  </a:extLst>
                </p:cNvPr>
                <p:cNvSpPr txBox="1"/>
                <p:nvPr/>
              </p:nvSpPr>
              <p:spPr>
                <a:xfrm>
                  <a:off x="1530890" y="2485999"/>
                  <a:ext cx="6094562" cy="689719"/>
                </a:xfrm>
                <a:prstGeom prst="rect">
                  <a:avLst/>
                </a:prstGeom>
                <a:noFill/>
              </p:spPr>
              <p:txBody>
                <a:bodyPr wrap="square">
                  <a:spAutoFit/>
                </a:bodyPr>
                <a:lstStyle/>
                <a:p>
                  <a:r>
                    <a:rPr lang="en-US" sz="3200" dirty="0">
                      <a:solidFill>
                        <a:schemeClr val="tx1"/>
                      </a:solidFill>
                      <a:latin typeface="Chalk Board" panose="02000500000000000000" pitchFamily="2" charset="0"/>
                    </a:rPr>
                    <a:t>Compute  </a:t>
                  </a:r>
                  <a14:m>
                    <m:oMath xmlns:m="http://schemas.openxmlformats.org/officeDocument/2006/math">
                      <m:r>
                        <m:rPr>
                          <m:nor/>
                        </m:rPr>
                        <a:rPr lang="en-US" sz="3200" b="0" i="0" smtClean="0">
                          <a:solidFill>
                            <a:schemeClr val="tx1"/>
                          </a:solidFill>
                          <a:latin typeface="Chalk Board" panose="02000500000000000000" pitchFamily="2" charset="0"/>
                        </a:rPr>
                        <m:t>n</m:t>
                      </m:r>
                      <m:r>
                        <m:rPr>
                          <m:nor/>
                        </m:rPr>
                        <a:rPr lang="en-US" sz="3200" b="0" i="0" smtClean="0">
                          <a:solidFill>
                            <a:schemeClr val="tx1"/>
                          </a:solidFill>
                          <a:latin typeface="Chalk Board" panose="02000500000000000000" pitchFamily="2" charset="0"/>
                        </a:rPr>
                        <m:t> = </m:t>
                      </m:r>
                      <m:r>
                        <m:rPr>
                          <m:nor/>
                        </m:rPr>
                        <a:rPr lang="en-US" sz="3200" b="0" i="0" smtClean="0">
                          <a:solidFill>
                            <a:schemeClr val="tx1"/>
                          </a:solidFill>
                          <a:latin typeface="Chalk Board" panose="02000500000000000000" pitchFamily="2" charset="0"/>
                        </a:rPr>
                        <m:t>p</m:t>
                      </m:r>
                      <m:r>
                        <m:rPr>
                          <m:nor/>
                        </m:rPr>
                        <a:rPr lang="en-US" sz="3200" b="0" i="0" smtClean="0">
                          <a:solidFill>
                            <a:schemeClr val="tx1"/>
                          </a:solidFill>
                          <a:latin typeface="Chalk Board" panose="02000500000000000000" pitchFamily="2" charset="0"/>
                        </a:rPr>
                        <m:t>⋅</m:t>
                      </m:r>
                      <m:r>
                        <m:rPr>
                          <m:nor/>
                        </m:rPr>
                        <a:rPr lang="en-US" sz="3200" b="0" i="0" smtClean="0">
                          <a:solidFill>
                            <a:schemeClr val="tx1"/>
                          </a:solidFill>
                          <a:latin typeface="Chalk Board" panose="02000500000000000000" pitchFamily="2" charset="0"/>
                        </a:rPr>
                        <m:t>q</m:t>
                      </m:r>
                    </m:oMath>
                  </a14:m>
                  <a:endParaRPr lang="en-US" sz="3200" dirty="0">
                    <a:solidFill>
                      <a:schemeClr val="tx1"/>
                    </a:solidFill>
                    <a:latin typeface="Chalk Board" panose="02000500000000000000" pitchFamily="2" charset="0"/>
                  </a:endParaRPr>
                </a:p>
              </p:txBody>
            </p:sp>
          </mc:Choice>
          <mc:Fallback xmlns="">
            <p:sp>
              <p:nvSpPr>
                <p:cNvPr id="5" name="TextBox 4">
                  <a:extLst>
                    <a:ext uri="{FF2B5EF4-FFF2-40B4-BE49-F238E27FC236}">
                      <a16:creationId xmlns:a16="http://schemas.microsoft.com/office/drawing/2014/main" id="{9D6A69BC-4106-B1C5-4186-D0F9E6213366}"/>
                    </a:ext>
                  </a:extLst>
                </p:cNvPr>
                <p:cNvSpPr txBox="1">
                  <a:spLocks noRot="1" noChangeAspect="1" noMove="1" noResize="1" noEditPoints="1" noAdjustHandles="1" noChangeArrowheads="1" noChangeShapeType="1" noTextEdit="1"/>
                </p:cNvSpPr>
                <p:nvPr/>
              </p:nvSpPr>
              <p:spPr>
                <a:xfrm>
                  <a:off x="1530890" y="2485999"/>
                  <a:ext cx="6094562" cy="689719"/>
                </a:xfrm>
                <a:prstGeom prst="rect">
                  <a:avLst/>
                </a:prstGeom>
                <a:blipFill>
                  <a:blip r:embed="rId4"/>
                  <a:stretch>
                    <a:fillRect l="-2505" t="-14706" b="-9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42A69C-1B4F-CFB2-AB36-4EB061E4E3CF}"/>
                    </a:ext>
                  </a:extLst>
                </p:cNvPr>
                <p:cNvSpPr txBox="1"/>
                <p:nvPr/>
              </p:nvSpPr>
              <p:spPr>
                <a:xfrm>
                  <a:off x="1539366" y="3105485"/>
                  <a:ext cx="8678322" cy="808600"/>
                </a:xfrm>
                <a:prstGeom prst="rect">
                  <a:avLst/>
                </a:prstGeom>
                <a:noFill/>
              </p:spPr>
              <p:txBody>
                <a:bodyPr wrap="square">
                  <a:spAutoFit/>
                </a:bodyPr>
                <a:lstStyle/>
                <a:p>
                  <a:r>
                    <a:rPr lang="en-US" sz="3200" dirty="0">
                      <a:solidFill>
                        <a:schemeClr val="tx1"/>
                      </a:solidFill>
                      <a:latin typeface="Chalk Board" panose="02000500000000000000" pitchFamily="2" charset="0"/>
                    </a:rPr>
                    <a:t>Choose a number e, and find d such that </a:t>
                  </a:r>
                  <a14:m>
                    <m:oMath xmlns:m="http://schemas.openxmlformats.org/officeDocument/2006/math">
                      <m:r>
                        <a:rPr lang="en-US" sz="3200" b="0" i="0" smtClean="0">
                          <a:solidFill>
                            <a:schemeClr val="tx1"/>
                          </a:solidFill>
                          <a:latin typeface="Cambria Math" panose="02040503050406030204" pitchFamily="18" charset="0"/>
                        </a:rPr>
                        <m:t> </m:t>
                      </m:r>
                      <m:sSup>
                        <m:sSupPr>
                          <m:ctrlPr>
                            <a:rPr lang="en-US" sz="3200" b="0" i="1" smtClean="0">
                              <a:solidFill>
                                <a:schemeClr val="tx1"/>
                              </a:solidFill>
                              <a:latin typeface="Cambria Math" panose="02040503050406030204" pitchFamily="18" charset="0"/>
                            </a:rPr>
                          </m:ctrlPr>
                        </m:sSupPr>
                        <m:e>
                          <m:d>
                            <m:dPr>
                              <m:ctrlPr>
                                <a:rPr lang="en-US" sz="3200" b="0" i="1" smtClean="0">
                                  <a:solidFill>
                                    <a:schemeClr val="tx1"/>
                                  </a:solidFill>
                                  <a:latin typeface="Cambria Math" panose="02040503050406030204" pitchFamily="18" charset="0"/>
                                </a:rPr>
                              </m:ctrlPr>
                            </m:dPr>
                            <m:e>
                              <m:sSup>
                                <m:sSupPr>
                                  <m:ctrlPr>
                                    <a:rPr lang="en-US" sz="3200" b="0" i="1" smtClean="0">
                                      <a:solidFill>
                                        <a:schemeClr val="tx1"/>
                                      </a:solidFill>
                                      <a:latin typeface="Cambria Math" panose="02040503050406030204" pitchFamily="18" charset="0"/>
                                    </a:rPr>
                                  </m:ctrlPr>
                                </m:sSupPr>
                                <m:e>
                                  <m:r>
                                    <m:rPr>
                                      <m:nor/>
                                    </m:rPr>
                                    <a:rPr lang="en-US" sz="3200" b="0" i="0" smtClean="0">
                                      <a:solidFill>
                                        <a:schemeClr val="tx1"/>
                                      </a:solidFill>
                                      <a:latin typeface="Chalk Board" panose="02000500000000000000" pitchFamily="2" charset="0"/>
                                    </a:rPr>
                                    <m:t>m</m:t>
                                  </m:r>
                                </m:e>
                                <m:sup>
                                  <m:r>
                                    <m:rPr>
                                      <m:nor/>
                                    </m:rPr>
                                    <a:rPr lang="en-US" sz="3200" b="0" i="0" smtClean="0">
                                      <a:solidFill>
                                        <a:schemeClr val="tx1"/>
                                      </a:solidFill>
                                      <a:latin typeface="Chalk Board" panose="02000500000000000000" pitchFamily="2" charset="0"/>
                                    </a:rPr>
                                    <m:t>e</m:t>
                                  </m:r>
                                </m:sup>
                              </m:sSup>
                            </m:e>
                          </m:d>
                        </m:e>
                        <m:sup>
                          <m:r>
                            <m:rPr>
                              <m:nor/>
                            </m:rPr>
                            <a:rPr lang="en-US" sz="3200" b="0" i="0" smtClean="0">
                              <a:solidFill>
                                <a:schemeClr val="tx1"/>
                              </a:solidFill>
                              <a:latin typeface="Chalk Board" panose="02000500000000000000" pitchFamily="2" charset="0"/>
                            </a:rPr>
                            <m:t>d</m:t>
                          </m:r>
                        </m:sup>
                      </m:sSup>
                      <m:r>
                        <m:rPr>
                          <m:nor/>
                        </m:rPr>
                        <a:rPr lang="en-US" sz="3200" b="0" i="0" smtClean="0">
                          <a:solidFill>
                            <a:schemeClr val="tx1"/>
                          </a:solidFill>
                          <a:latin typeface="Chalk Board" panose="02000500000000000000" pitchFamily="2" charset="0"/>
                        </a:rPr>
                        <m:t> </m:t>
                      </m:r>
                      <m:r>
                        <m:rPr>
                          <m:nor/>
                        </m:rPr>
                        <a:rPr lang="en-US" sz="3200" b="0" i="0" smtClean="0">
                          <a:solidFill>
                            <a:schemeClr val="tx1"/>
                          </a:solidFill>
                          <a:latin typeface="Chalk Board" panose="02000500000000000000" pitchFamily="2" charset="0"/>
                          <a:ea typeface="Cambria Math" panose="02040503050406030204" pitchFamily="18" charset="0"/>
                        </a:rPr>
                        <m:t>≡</m:t>
                      </m:r>
                      <m:r>
                        <m:rPr>
                          <m:nor/>
                        </m:rPr>
                        <a:rPr lang="en-US" sz="3200" b="0" i="0" smtClean="0">
                          <a:solidFill>
                            <a:schemeClr val="tx1"/>
                          </a:solidFill>
                          <a:latin typeface="Chalk Board" panose="02000500000000000000" pitchFamily="2" charset="0"/>
                        </a:rPr>
                        <m:t> </m:t>
                      </m:r>
                      <m:r>
                        <m:rPr>
                          <m:nor/>
                        </m:rPr>
                        <a:rPr lang="en-US" sz="3200" b="0" i="0" smtClean="0">
                          <a:solidFill>
                            <a:schemeClr val="tx1"/>
                          </a:solidFill>
                          <a:latin typeface="Chalk Board" panose="02000500000000000000" pitchFamily="2" charset="0"/>
                        </a:rPr>
                        <m:t>m</m:t>
                      </m:r>
                      <m:r>
                        <m:rPr>
                          <m:nor/>
                        </m:rPr>
                        <a:rPr lang="en-US" sz="3200" b="0" i="0" smtClean="0">
                          <a:solidFill>
                            <a:schemeClr val="tx1"/>
                          </a:solidFill>
                          <a:latin typeface="Chalk Board" panose="02000500000000000000" pitchFamily="2" charset="0"/>
                        </a:rPr>
                        <m:t> (</m:t>
                      </m:r>
                      <m:r>
                        <m:rPr>
                          <m:nor/>
                        </m:rPr>
                        <a:rPr lang="en-US" sz="3200" b="0" i="0" smtClean="0">
                          <a:solidFill>
                            <a:schemeClr val="tx1"/>
                          </a:solidFill>
                          <a:latin typeface="Chalk Board" panose="02000500000000000000" pitchFamily="2" charset="0"/>
                        </a:rPr>
                        <m:t>modulo</m:t>
                      </m:r>
                      <m:r>
                        <m:rPr>
                          <m:nor/>
                        </m:rPr>
                        <a:rPr lang="en-US" sz="3200" b="0" i="0" smtClean="0">
                          <a:solidFill>
                            <a:schemeClr val="tx1"/>
                          </a:solidFill>
                          <a:latin typeface="Chalk Board" panose="02000500000000000000" pitchFamily="2" charset="0"/>
                        </a:rPr>
                        <m:t>  </m:t>
                      </m:r>
                      <m:r>
                        <m:rPr>
                          <m:nor/>
                        </m:rPr>
                        <a:rPr lang="en-US" sz="3200" b="0" i="0" smtClean="0">
                          <a:solidFill>
                            <a:schemeClr val="tx1"/>
                          </a:solidFill>
                          <a:latin typeface="Chalk Board" panose="02000500000000000000" pitchFamily="2" charset="0"/>
                        </a:rPr>
                        <m:t>n</m:t>
                      </m:r>
                      <m:r>
                        <m:rPr>
                          <m:nor/>
                        </m:rPr>
                        <a:rPr lang="en-US" sz="3200" b="0" i="0" smtClean="0">
                          <a:solidFill>
                            <a:schemeClr val="tx1"/>
                          </a:solidFill>
                          <a:latin typeface="Chalk Board" panose="02000500000000000000" pitchFamily="2" charset="0"/>
                        </a:rPr>
                        <m:t>)</m:t>
                      </m:r>
                    </m:oMath>
                  </a14:m>
                  <a:endParaRPr lang="en-US" sz="3200" dirty="0">
                    <a:solidFill>
                      <a:schemeClr val="tx1"/>
                    </a:solidFill>
                    <a:latin typeface="Chalk Board" panose="02000500000000000000" pitchFamily="2" charset="0"/>
                  </a:endParaRPr>
                </a:p>
              </p:txBody>
            </p:sp>
          </mc:Choice>
          <mc:Fallback xmlns="">
            <p:sp>
              <p:nvSpPr>
                <p:cNvPr id="6" name="TextBox 5">
                  <a:extLst>
                    <a:ext uri="{FF2B5EF4-FFF2-40B4-BE49-F238E27FC236}">
                      <a16:creationId xmlns:a16="http://schemas.microsoft.com/office/drawing/2014/main" id="{5142A69C-1B4F-CFB2-AB36-4EB061E4E3CF}"/>
                    </a:ext>
                  </a:extLst>
                </p:cNvPr>
                <p:cNvSpPr txBox="1">
                  <a:spLocks noRot="1" noChangeAspect="1" noMove="1" noResize="1" noEditPoints="1" noAdjustHandles="1" noChangeArrowheads="1" noChangeShapeType="1" noTextEdit="1"/>
                </p:cNvSpPr>
                <p:nvPr/>
              </p:nvSpPr>
              <p:spPr>
                <a:xfrm>
                  <a:off x="1539366" y="3105485"/>
                  <a:ext cx="8678322" cy="808600"/>
                </a:xfrm>
                <a:prstGeom prst="rect">
                  <a:avLst/>
                </a:prstGeom>
                <a:blipFill>
                  <a:blip r:embed="rId5"/>
                  <a:stretch>
                    <a:fillRect l="-1760" t="-10256" b="-9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20CE3E-A7CC-1BEC-4C5C-EEC371713318}"/>
                    </a:ext>
                  </a:extLst>
                </p:cNvPr>
                <p:cNvSpPr txBox="1"/>
                <p:nvPr/>
              </p:nvSpPr>
              <p:spPr>
                <a:xfrm>
                  <a:off x="1598612" y="3982511"/>
                  <a:ext cx="2148128" cy="655505"/>
                </a:xfrm>
                <a:prstGeom prst="rect">
                  <a:avLst/>
                </a:prstGeom>
                <a:noFill/>
              </p:spPr>
              <p:txBody>
                <a:bodyPr wrap="square">
                  <a:spAutoFit/>
                </a:bodyPr>
                <a:lstStyle/>
                <a:p>
                  <a:r>
                    <a:rPr lang="en-US" sz="3200" dirty="0">
                      <a:solidFill>
                        <a:schemeClr val="tx1"/>
                      </a:solidFill>
                      <a:latin typeface="Chalk Board" panose="02000500000000000000" pitchFamily="2" charset="0"/>
                    </a:rPr>
                    <a:t>Public Key: </a:t>
                  </a:r>
                  <a14:m>
                    <m:oMath xmlns:m="http://schemas.openxmlformats.org/officeDocument/2006/math">
                      <m:r>
                        <m:rPr>
                          <m:nor/>
                        </m:rPr>
                        <a:rPr lang="en-US" sz="3200" b="0" i="0" smtClean="0">
                          <a:solidFill>
                            <a:schemeClr val="tx1"/>
                          </a:solidFill>
                          <a:latin typeface="Chalk Board" panose="02000500000000000000" pitchFamily="2" charset="0"/>
                        </a:rPr>
                        <m:t>(</m:t>
                      </m:r>
                      <m:r>
                        <m:rPr>
                          <m:nor/>
                        </m:rPr>
                        <a:rPr lang="en-US" sz="3200" b="0" i="0" smtClean="0">
                          <a:solidFill>
                            <a:schemeClr val="tx1"/>
                          </a:solidFill>
                          <a:latin typeface="Chalk Board" panose="02000500000000000000" pitchFamily="2" charset="0"/>
                        </a:rPr>
                        <m:t>e</m:t>
                      </m:r>
                      <m:r>
                        <m:rPr>
                          <m:nor/>
                        </m:rPr>
                        <a:rPr lang="en-US" sz="3200" b="0" i="0" smtClean="0">
                          <a:solidFill>
                            <a:schemeClr val="tx1"/>
                          </a:solidFill>
                          <a:latin typeface="Chalk Board" panose="02000500000000000000" pitchFamily="2" charset="0"/>
                        </a:rPr>
                        <m:t>, </m:t>
                      </m:r>
                      <m:r>
                        <m:rPr>
                          <m:nor/>
                        </m:rPr>
                        <a:rPr lang="en-US" sz="3200" b="0" i="0" smtClean="0">
                          <a:solidFill>
                            <a:schemeClr val="tx1"/>
                          </a:solidFill>
                          <a:latin typeface="Chalk Board" panose="02000500000000000000" pitchFamily="2" charset="0"/>
                        </a:rPr>
                        <m:t>n</m:t>
                      </m:r>
                      <m:r>
                        <m:rPr>
                          <m:nor/>
                        </m:rPr>
                        <a:rPr lang="en-US" sz="3200" b="0" i="0" smtClean="0">
                          <a:solidFill>
                            <a:schemeClr val="tx1"/>
                          </a:solidFill>
                          <a:latin typeface="Chalk Board" panose="02000500000000000000" pitchFamily="2" charset="0"/>
                        </a:rPr>
                        <m:t>)</m:t>
                      </m:r>
                    </m:oMath>
                  </a14:m>
                  <a:endParaRPr lang="en-US" sz="3200" dirty="0">
                    <a:solidFill>
                      <a:schemeClr val="tx1"/>
                    </a:solidFill>
                    <a:latin typeface="Chalk Board" panose="02000500000000000000" pitchFamily="2" charset="0"/>
                  </a:endParaRPr>
                </a:p>
              </p:txBody>
            </p:sp>
          </mc:Choice>
          <mc:Fallback xmlns="">
            <p:sp>
              <p:nvSpPr>
                <p:cNvPr id="7" name="TextBox 6">
                  <a:extLst>
                    <a:ext uri="{FF2B5EF4-FFF2-40B4-BE49-F238E27FC236}">
                      <a16:creationId xmlns:a16="http://schemas.microsoft.com/office/drawing/2014/main" id="{A020CE3E-A7CC-1BEC-4C5C-EEC371713318}"/>
                    </a:ext>
                  </a:extLst>
                </p:cNvPr>
                <p:cNvSpPr txBox="1">
                  <a:spLocks noRot="1" noChangeAspect="1" noMove="1" noResize="1" noEditPoints="1" noAdjustHandles="1" noChangeArrowheads="1" noChangeShapeType="1" noTextEdit="1"/>
                </p:cNvSpPr>
                <p:nvPr/>
              </p:nvSpPr>
              <p:spPr>
                <a:xfrm>
                  <a:off x="1598612" y="3982511"/>
                  <a:ext cx="2148128" cy="655505"/>
                </a:xfrm>
                <a:prstGeom prst="rect">
                  <a:avLst/>
                </a:prstGeom>
                <a:blipFill>
                  <a:blip r:embed="rId6"/>
                  <a:stretch>
                    <a:fillRect l="-7059" t="-21875" r="-1765"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C00504-5326-8F32-C1E6-267A1E8F68D9}"/>
                    </a:ext>
                  </a:extLst>
                </p:cNvPr>
                <p:cNvSpPr txBox="1"/>
                <p:nvPr/>
              </p:nvSpPr>
              <p:spPr>
                <a:xfrm>
                  <a:off x="4265612" y="3980779"/>
                  <a:ext cx="2148128" cy="655505"/>
                </a:xfrm>
                <a:prstGeom prst="rect">
                  <a:avLst/>
                </a:prstGeom>
                <a:noFill/>
              </p:spPr>
              <p:txBody>
                <a:bodyPr wrap="square">
                  <a:spAutoFit/>
                </a:bodyPr>
                <a:lstStyle/>
                <a:p>
                  <a:r>
                    <a:rPr lang="en-US" sz="3200" dirty="0">
                      <a:solidFill>
                        <a:schemeClr val="tx1"/>
                      </a:solidFill>
                      <a:latin typeface="Chalk Board" panose="02000500000000000000" pitchFamily="2" charset="0"/>
                    </a:rPr>
                    <a:t>Private Key: </a:t>
                  </a:r>
                  <a14:m>
                    <m:oMath xmlns:m="http://schemas.openxmlformats.org/officeDocument/2006/math">
                      <m:r>
                        <m:rPr>
                          <m:nor/>
                        </m:rPr>
                        <a:rPr lang="en-US" sz="3200" b="0" i="0" smtClean="0">
                          <a:solidFill>
                            <a:schemeClr val="tx1"/>
                          </a:solidFill>
                          <a:latin typeface="Chalk Board" panose="02000500000000000000" pitchFamily="2" charset="0"/>
                        </a:rPr>
                        <m:t>d</m:t>
                      </m:r>
                    </m:oMath>
                  </a14:m>
                  <a:endParaRPr lang="en-US" sz="3200" dirty="0">
                    <a:solidFill>
                      <a:schemeClr val="tx1"/>
                    </a:solidFill>
                    <a:latin typeface="Chalk Board" panose="02000500000000000000" pitchFamily="2" charset="0"/>
                  </a:endParaRPr>
                </a:p>
              </p:txBody>
            </p:sp>
          </mc:Choice>
          <mc:Fallback xmlns="">
            <p:sp>
              <p:nvSpPr>
                <p:cNvPr id="8" name="TextBox 7">
                  <a:extLst>
                    <a:ext uri="{FF2B5EF4-FFF2-40B4-BE49-F238E27FC236}">
                      <a16:creationId xmlns:a16="http://schemas.microsoft.com/office/drawing/2014/main" id="{66C00504-5326-8F32-C1E6-267A1E8F68D9}"/>
                    </a:ext>
                  </a:extLst>
                </p:cNvPr>
                <p:cNvSpPr txBox="1">
                  <a:spLocks noRot="1" noChangeAspect="1" noMove="1" noResize="1" noEditPoints="1" noAdjustHandles="1" noChangeArrowheads="1" noChangeShapeType="1" noTextEdit="1"/>
                </p:cNvSpPr>
                <p:nvPr/>
              </p:nvSpPr>
              <p:spPr>
                <a:xfrm>
                  <a:off x="4265612" y="3980779"/>
                  <a:ext cx="2148128" cy="655505"/>
                </a:xfrm>
                <a:prstGeom prst="rect">
                  <a:avLst/>
                </a:prstGeom>
                <a:blipFill>
                  <a:blip r:embed="rId7"/>
                  <a:stretch>
                    <a:fillRect l="-7101" t="-12500"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FC4D80-F4DD-5102-8F54-1A5BCF395B71}"/>
                    </a:ext>
                  </a:extLst>
                </p:cNvPr>
                <p:cNvSpPr txBox="1"/>
                <p:nvPr/>
              </p:nvSpPr>
              <p:spPr>
                <a:xfrm>
                  <a:off x="1588398" y="4932151"/>
                  <a:ext cx="5801414" cy="795880"/>
                </a:xfrm>
                <a:prstGeom prst="rect">
                  <a:avLst/>
                </a:prstGeom>
                <a:noFill/>
              </p:spPr>
              <p:txBody>
                <a:bodyPr wrap="square">
                  <a:spAutoFit/>
                </a:bodyPr>
                <a:lstStyle/>
                <a:p>
                  <a:r>
                    <a:rPr lang="en-US" sz="4000" dirty="0">
                      <a:solidFill>
                        <a:schemeClr val="tx1"/>
                      </a:solidFill>
                      <a:latin typeface="Chalk Board" panose="02000500000000000000" pitchFamily="2" charset="0"/>
                    </a:rPr>
                    <a:t>Encryption: </a:t>
                  </a:r>
                  <a14:m>
                    <m:oMath xmlns:m="http://schemas.openxmlformats.org/officeDocument/2006/math">
                      <m:r>
                        <m:rPr>
                          <m:nor/>
                        </m:rPr>
                        <a:rPr lang="en-US" sz="4000">
                          <a:solidFill>
                            <a:schemeClr val="tx1"/>
                          </a:solidFill>
                          <a:latin typeface="Chalk Board" panose="02000500000000000000" pitchFamily="2" charset="0"/>
                        </a:rPr>
                        <m:t>c</m:t>
                      </m:r>
                      <m:r>
                        <m:rPr>
                          <m:nor/>
                        </m:rPr>
                        <a:rPr lang="en-US" sz="4000">
                          <a:solidFill>
                            <a:schemeClr val="tx1"/>
                          </a:solidFill>
                          <a:latin typeface="Chalk Board" panose="02000500000000000000" pitchFamily="2" charset="0"/>
                        </a:rPr>
                        <m:t> ≡</m:t>
                      </m:r>
                      <m:sSup>
                        <m:sSupPr>
                          <m:ctrlPr>
                            <a:rPr lang="en-US" sz="4000" i="1">
                              <a:solidFill>
                                <a:schemeClr val="tx1"/>
                              </a:solidFill>
                              <a:latin typeface="Cambria Math" panose="02040503050406030204" pitchFamily="18" charset="0"/>
                            </a:rPr>
                          </m:ctrlPr>
                        </m:sSupPr>
                        <m:e>
                          <m:r>
                            <m:rPr>
                              <m:nor/>
                            </m:rPr>
                            <a:rPr lang="en-US" sz="4000">
                              <a:solidFill>
                                <a:schemeClr val="tx1"/>
                              </a:solidFill>
                              <a:latin typeface="Chalk Board" panose="02000500000000000000" pitchFamily="2" charset="0"/>
                            </a:rPr>
                            <m:t> </m:t>
                          </m:r>
                          <m:r>
                            <m:rPr>
                              <m:nor/>
                            </m:rPr>
                            <a:rPr lang="en-US" sz="4000">
                              <a:solidFill>
                                <a:schemeClr val="tx1"/>
                              </a:solidFill>
                              <a:latin typeface="Chalk Board" panose="02000500000000000000" pitchFamily="2" charset="0"/>
                            </a:rPr>
                            <m:t>m</m:t>
                          </m:r>
                        </m:e>
                        <m:sup>
                          <m:r>
                            <m:rPr>
                              <m:nor/>
                            </m:rPr>
                            <a:rPr lang="en-US" sz="4000">
                              <a:solidFill>
                                <a:schemeClr val="tx1"/>
                              </a:solidFill>
                              <a:latin typeface="Chalk Board" panose="02000500000000000000" pitchFamily="2" charset="0"/>
                            </a:rPr>
                            <m:t>e</m:t>
                          </m:r>
                        </m:sup>
                      </m:sSup>
                      <m:r>
                        <m:rPr>
                          <m:nor/>
                        </m:rPr>
                        <a:rPr lang="en-US" sz="4000">
                          <a:solidFill>
                            <a:schemeClr val="tx1"/>
                          </a:solidFill>
                          <a:latin typeface="Chalk Board" panose="02000500000000000000" pitchFamily="2" charset="0"/>
                        </a:rPr>
                        <m:t> (</m:t>
                      </m:r>
                      <m:r>
                        <m:rPr>
                          <m:nor/>
                        </m:rPr>
                        <a:rPr lang="en-US" sz="4000">
                          <a:solidFill>
                            <a:schemeClr val="tx1"/>
                          </a:solidFill>
                          <a:latin typeface="Chalk Board" panose="02000500000000000000" pitchFamily="2" charset="0"/>
                        </a:rPr>
                        <m:t>modulo</m:t>
                      </m:r>
                      <m:r>
                        <m:rPr>
                          <m:nor/>
                        </m:rPr>
                        <a:rPr lang="en-US" sz="4000">
                          <a:solidFill>
                            <a:schemeClr val="tx1"/>
                          </a:solidFill>
                          <a:latin typeface="Chalk Board" panose="02000500000000000000" pitchFamily="2" charset="0"/>
                        </a:rPr>
                        <m:t>  </m:t>
                      </m:r>
                      <m:r>
                        <m:rPr>
                          <m:nor/>
                        </m:rPr>
                        <a:rPr lang="en-US" sz="4000">
                          <a:solidFill>
                            <a:schemeClr val="tx1"/>
                          </a:solidFill>
                          <a:latin typeface="Chalk Board" panose="02000500000000000000" pitchFamily="2" charset="0"/>
                        </a:rPr>
                        <m:t>n</m:t>
                      </m:r>
                      <m:r>
                        <m:rPr>
                          <m:nor/>
                        </m:rPr>
                        <a:rPr lang="en-US" sz="4000">
                          <a:solidFill>
                            <a:schemeClr val="tx1"/>
                          </a:solidFill>
                          <a:latin typeface="Chalk Board" panose="02000500000000000000" pitchFamily="2" charset="0"/>
                        </a:rPr>
                        <m:t>)</m:t>
                      </m:r>
                    </m:oMath>
                  </a14:m>
                  <a:endParaRPr lang="en-US" sz="3200" dirty="0">
                    <a:solidFill>
                      <a:schemeClr val="tx1"/>
                    </a:solidFill>
                    <a:latin typeface="Chalk Board" panose="02000500000000000000" pitchFamily="2" charset="0"/>
                  </a:endParaRPr>
                </a:p>
              </p:txBody>
            </p:sp>
          </mc:Choice>
          <mc:Fallback xmlns="">
            <p:sp>
              <p:nvSpPr>
                <p:cNvPr id="9" name="TextBox 8">
                  <a:extLst>
                    <a:ext uri="{FF2B5EF4-FFF2-40B4-BE49-F238E27FC236}">
                      <a16:creationId xmlns:a16="http://schemas.microsoft.com/office/drawing/2014/main" id="{7CFC4D80-F4DD-5102-8F54-1A5BCF395B71}"/>
                    </a:ext>
                  </a:extLst>
                </p:cNvPr>
                <p:cNvSpPr txBox="1">
                  <a:spLocks noRot="1" noChangeAspect="1" noMove="1" noResize="1" noEditPoints="1" noAdjustHandles="1" noChangeArrowheads="1" noChangeShapeType="1" noTextEdit="1"/>
                </p:cNvSpPr>
                <p:nvPr/>
              </p:nvSpPr>
              <p:spPr>
                <a:xfrm>
                  <a:off x="1588398" y="4932151"/>
                  <a:ext cx="5801414" cy="795880"/>
                </a:xfrm>
                <a:prstGeom prst="rect">
                  <a:avLst/>
                </a:prstGeom>
                <a:blipFill>
                  <a:blip r:embed="rId8"/>
                  <a:stretch>
                    <a:fillRect l="-3509" t="-23077" b="-10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C052A8-B721-5453-A8CA-5E3A7277201E}"/>
                    </a:ext>
                  </a:extLst>
                </p:cNvPr>
                <p:cNvSpPr txBox="1"/>
                <p:nvPr/>
              </p:nvSpPr>
              <p:spPr>
                <a:xfrm>
                  <a:off x="1598612" y="5715000"/>
                  <a:ext cx="6477000" cy="1674846"/>
                </a:xfrm>
                <a:prstGeom prst="rect">
                  <a:avLst/>
                </a:prstGeom>
                <a:noFill/>
              </p:spPr>
              <p:txBody>
                <a:bodyPr wrap="square">
                  <a:spAutoFit/>
                </a:bodyPr>
                <a:lstStyle/>
                <a:p>
                  <a:r>
                    <a:rPr lang="en-US" sz="4000" dirty="0">
                      <a:solidFill>
                        <a:schemeClr val="tx1"/>
                      </a:solidFill>
                      <a:latin typeface="Chalk Board" panose="02000500000000000000" pitchFamily="2" charset="0"/>
                    </a:rPr>
                    <a:t>Decryption: </a:t>
                  </a:r>
                  <a14:m>
                    <m:oMath xmlns:m="http://schemas.openxmlformats.org/officeDocument/2006/math">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r>
                                <m:rPr>
                                  <m:nor/>
                                </m:rPr>
                                <a:rPr lang="en-US" sz="4000">
                                  <a:solidFill>
                                    <a:schemeClr val="tx1"/>
                                  </a:solidFill>
                                  <a:latin typeface="Chalk Board" panose="02000500000000000000" pitchFamily="2" charset="0"/>
                                </a:rPr>
                                <m:t>c</m:t>
                              </m:r>
                            </m:e>
                          </m:d>
                        </m:e>
                        <m:sup>
                          <m:r>
                            <m:rPr>
                              <m:nor/>
                            </m:rPr>
                            <a:rPr lang="en-US" sz="4000" b="0" i="0" smtClean="0">
                              <a:solidFill>
                                <a:schemeClr val="tx1"/>
                              </a:solidFill>
                              <a:latin typeface="Chalk Board" panose="02000500000000000000" pitchFamily="2" charset="0"/>
                            </a:rPr>
                            <m:t>d</m:t>
                          </m:r>
                        </m:sup>
                      </m:sSup>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rPr>
                        <m:t>m</m:t>
                      </m:r>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rPr>
                        <m:t>modulo</m:t>
                      </m:r>
                      <m:r>
                        <m:rPr>
                          <m:nor/>
                        </m:rPr>
                        <a:rPr lang="en-US" sz="4000" b="0" i="0" smtClean="0">
                          <a:solidFill>
                            <a:schemeClr val="tx1"/>
                          </a:solidFill>
                          <a:latin typeface="Chalk Board" panose="02000500000000000000" pitchFamily="2" charset="0"/>
                        </a:rPr>
                        <m:t>  </m:t>
                      </m:r>
                      <m:r>
                        <m:rPr>
                          <m:nor/>
                        </m:rPr>
                        <a:rPr lang="en-US" sz="4000" b="0" i="0" smtClean="0">
                          <a:solidFill>
                            <a:schemeClr val="tx1"/>
                          </a:solidFill>
                          <a:latin typeface="Chalk Board" panose="02000500000000000000" pitchFamily="2" charset="0"/>
                        </a:rPr>
                        <m:t>n</m:t>
                      </m:r>
                      <m:r>
                        <m:rPr>
                          <m:nor/>
                        </m:rPr>
                        <a:rPr lang="en-US" sz="4000" b="0" i="0" smtClean="0">
                          <a:solidFill>
                            <a:schemeClr val="tx1"/>
                          </a:solidFill>
                          <a:latin typeface="Chalk Board" panose="02000500000000000000" pitchFamily="2" charset="0"/>
                        </a:rPr>
                        <m:t>)</m:t>
                      </m:r>
                    </m:oMath>
                  </a14:m>
                  <a:endParaRPr lang="en-US" sz="4000" dirty="0">
                    <a:solidFill>
                      <a:schemeClr val="tx1"/>
                    </a:solidFill>
                    <a:latin typeface="Chalk Board" panose="02000500000000000000" pitchFamily="2" charset="0"/>
                  </a:endParaRPr>
                </a:p>
                <a:p>
                  <a:endParaRPr lang="en-US" sz="4000" dirty="0">
                    <a:solidFill>
                      <a:schemeClr val="tx1"/>
                    </a:solidFill>
                    <a:latin typeface="Chalk Board" panose="02000500000000000000" pitchFamily="2" charset="0"/>
                  </a:endParaRPr>
                </a:p>
              </p:txBody>
            </p:sp>
          </mc:Choice>
          <mc:Fallback xmlns="">
            <p:sp>
              <p:nvSpPr>
                <p:cNvPr id="10" name="TextBox 9">
                  <a:extLst>
                    <a:ext uri="{FF2B5EF4-FFF2-40B4-BE49-F238E27FC236}">
                      <a16:creationId xmlns:a16="http://schemas.microsoft.com/office/drawing/2014/main" id="{42C052A8-B721-5453-A8CA-5E3A7277201E}"/>
                    </a:ext>
                  </a:extLst>
                </p:cNvPr>
                <p:cNvSpPr txBox="1">
                  <a:spLocks noRot="1" noChangeAspect="1" noMove="1" noResize="1" noEditPoints="1" noAdjustHandles="1" noChangeArrowheads="1" noChangeShapeType="1" noTextEdit="1"/>
                </p:cNvSpPr>
                <p:nvPr/>
              </p:nvSpPr>
              <p:spPr>
                <a:xfrm>
                  <a:off x="1598612" y="5715000"/>
                  <a:ext cx="6477000" cy="1674846"/>
                </a:xfrm>
                <a:prstGeom prst="rect">
                  <a:avLst/>
                </a:prstGeom>
                <a:blipFill>
                  <a:blip r:embed="rId9"/>
                  <a:stretch>
                    <a:fillRect l="-3340" t="-6250" b="-1625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092FAE-2F10-F9B4-AAB2-CFC6AE061AA7}"/>
                  </a:ext>
                </a:extLst>
              </p:cNvPr>
              <p:cNvSpPr txBox="1"/>
              <p:nvPr/>
            </p:nvSpPr>
            <p:spPr>
              <a:xfrm>
                <a:off x="278296" y="4168514"/>
                <a:ext cx="10930111" cy="547842"/>
              </a:xfrm>
              <a:prstGeom prst="rect">
                <a:avLst/>
              </a:prstGeom>
              <a:noFill/>
            </p:spPr>
            <p:txBody>
              <a:bodyPr wrap="square" rtlCol="0">
                <a:spAutoFit/>
              </a:bodyPr>
              <a:lstStyle/>
              <a:p>
                <a:pPr>
                  <a:lnSpc>
                    <a:spcPct val="90000"/>
                  </a:lnSpc>
                </a:pPr>
                <a:r>
                  <a:rPr lang="en-US" sz="3200" dirty="0">
                    <a:latin typeface="Chalk Board" panose="02000500000000000000" pitchFamily="2" charset="0"/>
                  </a:rPr>
                  <a:t>We are Eve. Alice is using RSA and her public key is </a:t>
                </a:r>
                <a14:m>
                  <m:oMath xmlns:m="http://schemas.openxmlformats.org/officeDocument/2006/math">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e</m:t>
                    </m:r>
                    <m:r>
                      <m:rPr>
                        <m:nor/>
                      </m:rPr>
                      <a:rPr lang="en-US" sz="3200" b="0" i="0" smtClean="0">
                        <a:latin typeface="Chalk Board" panose="02000500000000000000" pitchFamily="2" charset="0"/>
                      </a:rPr>
                      <m:t>, </m:t>
                    </m:r>
                    <m:r>
                      <m:rPr>
                        <m:nor/>
                      </m:rPr>
                      <a:rPr lang="en-US" sz="3200" b="0" i="0" smtClean="0">
                        <a:latin typeface="Chalk Board" panose="02000500000000000000" pitchFamily="2" charset="0"/>
                      </a:rPr>
                      <m:t>n</m:t>
                    </m:r>
                    <m:r>
                      <m:rPr>
                        <m:nor/>
                      </m:rPr>
                      <a:rPr lang="en-US" sz="3200" b="0" i="0" smtClean="0">
                        <a:latin typeface="Chalk Board" panose="02000500000000000000" pitchFamily="2" charset="0"/>
                      </a:rPr>
                      <m:t>)</m:t>
                    </m:r>
                  </m:oMath>
                </a14:m>
                <a:endParaRPr lang="en-US" sz="3200" dirty="0"/>
              </a:p>
            </p:txBody>
          </p:sp>
        </mc:Choice>
        <mc:Fallback xmlns="">
          <p:sp>
            <p:nvSpPr>
              <p:cNvPr id="15" name="TextBox 14">
                <a:extLst>
                  <a:ext uri="{FF2B5EF4-FFF2-40B4-BE49-F238E27FC236}">
                    <a16:creationId xmlns:a16="http://schemas.microsoft.com/office/drawing/2014/main" id="{F9092FAE-2F10-F9B4-AAB2-CFC6AE061AA7}"/>
                  </a:ext>
                </a:extLst>
              </p:cNvPr>
              <p:cNvSpPr txBox="1">
                <a:spLocks noRot="1" noChangeAspect="1" noMove="1" noResize="1" noEditPoints="1" noAdjustHandles="1" noChangeArrowheads="1" noChangeShapeType="1" noTextEdit="1"/>
              </p:cNvSpPr>
              <p:nvPr/>
            </p:nvSpPr>
            <p:spPr>
              <a:xfrm>
                <a:off x="278296" y="4168514"/>
                <a:ext cx="10930111" cy="547842"/>
              </a:xfrm>
              <a:prstGeom prst="rect">
                <a:avLst/>
              </a:prstGeom>
              <a:blipFill>
                <a:blip r:embed="rId10"/>
                <a:stretch>
                  <a:fillRect l="-1394" t="-22727" b="-3636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5F2AE18-3B38-D580-5E61-345943864EB6}"/>
              </a:ext>
            </a:extLst>
          </p:cNvPr>
          <p:cNvSpPr txBox="1"/>
          <p:nvPr/>
        </p:nvSpPr>
        <p:spPr>
          <a:xfrm>
            <a:off x="278296" y="4825033"/>
            <a:ext cx="11635408" cy="547842"/>
          </a:xfrm>
          <a:prstGeom prst="rect">
            <a:avLst/>
          </a:prstGeom>
          <a:noFill/>
        </p:spPr>
        <p:txBody>
          <a:bodyPr wrap="square" rtlCol="0">
            <a:spAutoFit/>
          </a:bodyPr>
          <a:lstStyle/>
          <a:p>
            <a:pPr>
              <a:lnSpc>
                <a:spcPct val="90000"/>
              </a:lnSpc>
            </a:pPr>
            <a:r>
              <a:rPr lang="en-US" sz="3200" dirty="0">
                <a:latin typeface="Chalk Board" panose="02000500000000000000" pitchFamily="2" charset="0"/>
              </a:rPr>
              <a:t>Bob sends a super secret message m which is encrypted as c = E(m). We intercept c</a:t>
            </a:r>
            <a:endParaRPr lang="en-US" sz="3200" dirty="0"/>
          </a:p>
        </p:txBody>
      </p:sp>
      <p:sp>
        <p:nvSpPr>
          <p:cNvPr id="17" name="TextBox 16">
            <a:extLst>
              <a:ext uri="{FF2B5EF4-FFF2-40B4-BE49-F238E27FC236}">
                <a16:creationId xmlns:a16="http://schemas.microsoft.com/office/drawing/2014/main" id="{31DADCDE-5871-4885-98AC-68BFC750FF5C}"/>
              </a:ext>
            </a:extLst>
          </p:cNvPr>
          <p:cNvSpPr txBox="1"/>
          <p:nvPr/>
        </p:nvSpPr>
        <p:spPr>
          <a:xfrm>
            <a:off x="860371" y="5641923"/>
            <a:ext cx="9095367" cy="547842"/>
          </a:xfrm>
          <a:prstGeom prst="rect">
            <a:avLst/>
          </a:prstGeom>
          <a:noFill/>
        </p:spPr>
        <p:txBody>
          <a:bodyPr wrap="square" rtlCol="0">
            <a:spAutoFit/>
          </a:bodyPr>
          <a:lstStyle/>
          <a:p>
            <a:pPr>
              <a:lnSpc>
                <a:spcPct val="90000"/>
              </a:lnSpc>
            </a:pPr>
            <a:r>
              <a:rPr lang="en-US" sz="3200" dirty="0">
                <a:latin typeface="Chalk Board" panose="02000500000000000000" pitchFamily="2" charset="0"/>
              </a:rPr>
              <a:t>Can we ask Alice to decrypt something else that helps us generate m?</a:t>
            </a:r>
          </a:p>
        </p:txBody>
      </p:sp>
      <p:pic>
        <p:nvPicPr>
          <p:cNvPr id="18" name="Graphic 17" descr="Question Mark with solid fill">
            <a:extLst>
              <a:ext uri="{FF2B5EF4-FFF2-40B4-BE49-F238E27FC236}">
                <a16:creationId xmlns:a16="http://schemas.microsoft.com/office/drawing/2014/main" id="{94E2636B-A9B1-E15D-C6FF-F418E1A84D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624" y="5556970"/>
            <a:ext cx="914400" cy="914400"/>
          </a:xfrm>
          <a:prstGeom prst="rect">
            <a:avLst/>
          </a:prstGeom>
        </p:spPr>
      </p:pic>
    </p:spTree>
    <p:extLst>
      <p:ext uri="{BB962C8B-B14F-4D97-AF65-F5344CB8AC3E}">
        <p14:creationId xmlns:p14="http://schemas.microsoft.com/office/powerpoint/2010/main" val="130944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862">
        <p159:morph option="byObject"/>
      </p:transition>
    </mc:Choice>
    <mc:Fallback xmlns="">
      <p:transition spd="slow" advTm="3862">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F3760C-91BE-BD01-CB3B-4115CA8FE679}"/>
              </a:ext>
            </a:extLst>
          </p:cNvPr>
          <p:cNvGrpSpPr/>
          <p:nvPr/>
        </p:nvGrpSpPr>
        <p:grpSpPr>
          <a:xfrm>
            <a:off x="6758080" y="633543"/>
            <a:ext cx="5715000" cy="2175520"/>
            <a:chOff x="1530890" y="1836403"/>
            <a:chExt cx="8686798" cy="6104336"/>
          </a:xfrm>
        </p:grpSpPr>
        <p:sp>
          <p:nvSpPr>
            <p:cNvPr id="3" name="TextBox 2">
              <a:extLst>
                <a:ext uri="{FF2B5EF4-FFF2-40B4-BE49-F238E27FC236}">
                  <a16:creationId xmlns:a16="http://schemas.microsoft.com/office/drawing/2014/main" id="{167673E4-DACB-4F1D-3C9C-D13CE6A70F32}"/>
                </a:ext>
              </a:extLst>
            </p:cNvPr>
            <p:cNvSpPr txBox="1"/>
            <p:nvPr/>
          </p:nvSpPr>
          <p:spPr>
            <a:xfrm>
              <a:off x="1530890" y="1836403"/>
              <a:ext cx="6094562" cy="1122677"/>
            </a:xfrm>
            <a:prstGeom prst="rect">
              <a:avLst/>
            </a:prstGeom>
            <a:noFill/>
          </p:spPr>
          <p:txBody>
            <a:bodyPr wrap="square">
              <a:spAutoFit/>
            </a:bodyPr>
            <a:lstStyle/>
            <a:p>
              <a:r>
                <a:rPr lang="en-US" sz="2000" dirty="0">
                  <a:latin typeface="Chalk Board" panose="02000500000000000000" pitchFamily="2" charset="0"/>
                </a:rPr>
                <a:t>Choose two large primes p and q.</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0303DB-A16B-8B42-161D-8F717AAAAF42}"/>
                    </a:ext>
                  </a:extLst>
                </p:cNvPr>
                <p:cNvSpPr txBox="1"/>
                <p:nvPr/>
              </p:nvSpPr>
              <p:spPr>
                <a:xfrm>
                  <a:off x="1530890" y="2485999"/>
                  <a:ext cx="6094562" cy="1176113"/>
                </a:xfrm>
                <a:prstGeom prst="rect">
                  <a:avLst/>
                </a:prstGeom>
                <a:noFill/>
              </p:spPr>
              <p:txBody>
                <a:bodyPr wrap="square">
                  <a:spAutoFit/>
                </a:bodyPr>
                <a:lstStyle/>
                <a:p>
                  <a:r>
                    <a:rPr lang="en-US" sz="2000" dirty="0">
                      <a:solidFill>
                        <a:schemeClr val="tx1"/>
                      </a:solidFill>
                      <a:latin typeface="Chalk Board" panose="02000500000000000000" pitchFamily="2" charset="0"/>
                    </a:rPr>
                    <a:t>Compute  </a:t>
                  </a:r>
                  <a14:m>
                    <m:oMath xmlns:m="http://schemas.openxmlformats.org/officeDocument/2006/math">
                      <m:r>
                        <m:rPr>
                          <m:nor/>
                        </m:rPr>
                        <a:rPr lang="en-US" sz="2000" b="0" i="0" smtClean="0">
                          <a:solidFill>
                            <a:schemeClr val="tx1"/>
                          </a:solidFill>
                          <a:latin typeface="Chalk Board" panose="02000500000000000000" pitchFamily="2" charset="0"/>
                        </a:rPr>
                        <m:t>n</m:t>
                      </m:r>
                      <m:r>
                        <m:rPr>
                          <m:nor/>
                        </m:rPr>
                        <a:rPr lang="en-US" sz="2000" b="0" i="0" smtClean="0">
                          <a:solidFill>
                            <a:schemeClr val="tx1"/>
                          </a:solidFill>
                          <a:latin typeface="Chalk Board" panose="02000500000000000000" pitchFamily="2" charset="0"/>
                        </a:rPr>
                        <m:t> = </m:t>
                      </m:r>
                      <m:r>
                        <m:rPr>
                          <m:nor/>
                        </m:rPr>
                        <a:rPr lang="en-US" sz="2000" b="0" i="0" smtClean="0">
                          <a:solidFill>
                            <a:schemeClr val="tx1"/>
                          </a:solidFill>
                          <a:latin typeface="Chalk Board" panose="02000500000000000000" pitchFamily="2" charset="0"/>
                        </a:rPr>
                        <m:t>p</m:t>
                      </m:r>
                      <m:r>
                        <m:rPr>
                          <m:nor/>
                        </m:rPr>
                        <a:rPr lang="en-US" sz="2000" b="0" i="0" smtClean="0">
                          <a:solidFill>
                            <a:schemeClr val="tx1"/>
                          </a:solidFill>
                          <a:latin typeface="Chalk Board" panose="02000500000000000000" pitchFamily="2" charset="0"/>
                        </a:rPr>
                        <m:t>⋅</m:t>
                      </m:r>
                      <m:r>
                        <m:rPr>
                          <m:nor/>
                        </m:rPr>
                        <a:rPr lang="en-US" sz="2000" b="0" i="0" smtClean="0">
                          <a:solidFill>
                            <a:schemeClr val="tx1"/>
                          </a:solidFill>
                          <a:latin typeface="Chalk Board" panose="02000500000000000000" pitchFamily="2" charset="0"/>
                        </a:rPr>
                        <m:t>q</m:t>
                      </m:r>
                    </m:oMath>
                  </a14:m>
                  <a:endParaRPr lang="en-US" sz="2000" dirty="0">
                    <a:solidFill>
                      <a:schemeClr val="tx1"/>
                    </a:solidFill>
                    <a:latin typeface="Chalk Board" panose="02000500000000000000" pitchFamily="2" charset="0"/>
                  </a:endParaRPr>
                </a:p>
              </p:txBody>
            </p:sp>
          </mc:Choice>
          <mc:Fallback xmlns="">
            <p:sp>
              <p:nvSpPr>
                <p:cNvPr id="4" name="TextBox 3">
                  <a:extLst>
                    <a:ext uri="{FF2B5EF4-FFF2-40B4-BE49-F238E27FC236}">
                      <a16:creationId xmlns:a16="http://schemas.microsoft.com/office/drawing/2014/main" id="{9C0303DB-A16B-8B42-161D-8F717AAAAF42}"/>
                    </a:ext>
                  </a:extLst>
                </p:cNvPr>
                <p:cNvSpPr txBox="1">
                  <a:spLocks noRot="1" noChangeAspect="1" noMove="1" noResize="1" noEditPoints="1" noAdjustHandles="1" noChangeArrowheads="1" noChangeShapeType="1" noTextEdit="1"/>
                </p:cNvSpPr>
                <p:nvPr/>
              </p:nvSpPr>
              <p:spPr>
                <a:xfrm>
                  <a:off x="1530890" y="2485999"/>
                  <a:ext cx="6094562" cy="1176113"/>
                </a:xfrm>
                <a:prstGeom prst="rect">
                  <a:avLst/>
                </a:prstGeom>
                <a:blipFill>
                  <a:blip r:embed="rId4"/>
                  <a:stretch>
                    <a:fillRect l="-1582" t="-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A27FC2-0D42-4A60-5CBC-6376CF4E99AF}"/>
                    </a:ext>
                  </a:extLst>
                </p:cNvPr>
                <p:cNvSpPr txBox="1"/>
                <p:nvPr/>
              </p:nvSpPr>
              <p:spPr>
                <a:xfrm>
                  <a:off x="1539366" y="3105484"/>
                  <a:ext cx="8678322" cy="1362145"/>
                </a:xfrm>
                <a:prstGeom prst="rect">
                  <a:avLst/>
                </a:prstGeom>
                <a:noFill/>
              </p:spPr>
              <p:txBody>
                <a:bodyPr wrap="square">
                  <a:spAutoFit/>
                </a:bodyPr>
                <a:lstStyle/>
                <a:p>
                  <a:r>
                    <a:rPr lang="en-US" sz="2000" dirty="0">
                      <a:solidFill>
                        <a:schemeClr val="tx1"/>
                      </a:solidFill>
                      <a:latin typeface="Chalk Board" panose="02000500000000000000" pitchFamily="2" charset="0"/>
                    </a:rPr>
                    <a:t>Choose a number e, and find d such that </a:t>
                  </a:r>
                  <a14:m>
                    <m:oMath xmlns:m="http://schemas.openxmlformats.org/officeDocument/2006/math">
                      <m:r>
                        <a:rPr lang="en-US" sz="2000" b="0" i="0" smtClean="0">
                          <a:solidFill>
                            <a:schemeClr val="tx1"/>
                          </a:solidFill>
                          <a:latin typeface="Cambria Math" panose="02040503050406030204" pitchFamily="18" charset="0"/>
                        </a:rPr>
                        <m:t> </m:t>
                      </m:r>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p>
                                <m:sSupPr>
                                  <m:ctrlPr>
                                    <a:rPr lang="en-US" sz="2000" b="0" i="1" smtClean="0">
                                      <a:solidFill>
                                        <a:schemeClr val="tx1"/>
                                      </a:solidFill>
                                      <a:latin typeface="Cambria Math" panose="02040503050406030204" pitchFamily="18" charset="0"/>
                                    </a:rPr>
                                  </m:ctrlPr>
                                </m:sSupPr>
                                <m:e>
                                  <m:r>
                                    <m:rPr>
                                      <m:nor/>
                                    </m:rPr>
                                    <a:rPr lang="en-US" sz="2000" b="0" i="0" smtClean="0">
                                      <a:solidFill>
                                        <a:schemeClr val="tx1"/>
                                      </a:solidFill>
                                      <a:latin typeface="Chalk Board" panose="02000500000000000000" pitchFamily="2" charset="0"/>
                                    </a:rPr>
                                    <m:t>m</m:t>
                                  </m:r>
                                </m:e>
                                <m:sup>
                                  <m:r>
                                    <m:rPr>
                                      <m:nor/>
                                    </m:rPr>
                                    <a:rPr lang="en-US" sz="2000" b="0" i="0" smtClean="0">
                                      <a:solidFill>
                                        <a:schemeClr val="tx1"/>
                                      </a:solidFill>
                                      <a:latin typeface="Chalk Board" panose="02000500000000000000" pitchFamily="2" charset="0"/>
                                    </a:rPr>
                                    <m:t>e</m:t>
                                  </m:r>
                                </m:sup>
                              </m:sSup>
                            </m:e>
                          </m:d>
                        </m:e>
                        <m:sup>
                          <m:r>
                            <m:rPr>
                              <m:nor/>
                            </m:rPr>
                            <a:rPr lang="en-US" sz="2000" b="0" i="0" smtClean="0">
                              <a:solidFill>
                                <a:schemeClr val="tx1"/>
                              </a:solidFill>
                              <a:latin typeface="Chalk Board" panose="02000500000000000000" pitchFamily="2" charset="0"/>
                            </a:rPr>
                            <m:t>d</m:t>
                          </m:r>
                        </m:sup>
                      </m:sSup>
                      <m:r>
                        <m:rPr>
                          <m:nor/>
                        </m:rPr>
                        <a:rPr lang="en-US" sz="2000" b="0" i="0" smtClean="0">
                          <a:solidFill>
                            <a:schemeClr val="tx1"/>
                          </a:solidFill>
                          <a:latin typeface="Chalk Board" panose="02000500000000000000" pitchFamily="2" charset="0"/>
                        </a:rPr>
                        <m:t> </m:t>
                      </m:r>
                      <m:r>
                        <m:rPr>
                          <m:nor/>
                        </m:rPr>
                        <a:rPr lang="en-US" sz="2000" b="0" i="0" smtClean="0">
                          <a:solidFill>
                            <a:schemeClr val="tx1"/>
                          </a:solidFill>
                          <a:latin typeface="Chalk Board" panose="02000500000000000000" pitchFamily="2" charset="0"/>
                          <a:ea typeface="Cambria Math" panose="02040503050406030204" pitchFamily="18" charset="0"/>
                        </a:rPr>
                        <m:t>≡</m:t>
                      </m:r>
                      <m:r>
                        <m:rPr>
                          <m:nor/>
                        </m:rPr>
                        <a:rPr lang="en-US" sz="2000" b="0" i="0" smtClean="0">
                          <a:solidFill>
                            <a:schemeClr val="tx1"/>
                          </a:solidFill>
                          <a:latin typeface="Chalk Board" panose="02000500000000000000" pitchFamily="2" charset="0"/>
                        </a:rPr>
                        <m:t> </m:t>
                      </m:r>
                      <m:r>
                        <m:rPr>
                          <m:nor/>
                        </m:rPr>
                        <a:rPr lang="en-US" sz="2000" b="0" i="0" smtClean="0">
                          <a:solidFill>
                            <a:schemeClr val="tx1"/>
                          </a:solidFill>
                          <a:latin typeface="Chalk Board" panose="02000500000000000000" pitchFamily="2" charset="0"/>
                        </a:rPr>
                        <m:t>m</m:t>
                      </m:r>
                      <m:r>
                        <m:rPr>
                          <m:nor/>
                        </m:rPr>
                        <a:rPr lang="en-US" sz="2000" b="0" i="0" smtClean="0">
                          <a:solidFill>
                            <a:schemeClr val="tx1"/>
                          </a:solidFill>
                          <a:latin typeface="Chalk Board" panose="02000500000000000000" pitchFamily="2" charset="0"/>
                        </a:rPr>
                        <m:t> (</m:t>
                      </m:r>
                      <m:r>
                        <m:rPr>
                          <m:nor/>
                        </m:rPr>
                        <a:rPr lang="en-US" sz="2000" b="0" i="0" smtClean="0">
                          <a:solidFill>
                            <a:schemeClr val="tx1"/>
                          </a:solidFill>
                          <a:latin typeface="Chalk Board" panose="02000500000000000000" pitchFamily="2" charset="0"/>
                        </a:rPr>
                        <m:t>modulo</m:t>
                      </m:r>
                      <m:r>
                        <m:rPr>
                          <m:nor/>
                        </m:rPr>
                        <a:rPr lang="en-US" sz="2000" b="0" i="0" smtClean="0">
                          <a:solidFill>
                            <a:schemeClr val="tx1"/>
                          </a:solidFill>
                          <a:latin typeface="Chalk Board" panose="02000500000000000000" pitchFamily="2" charset="0"/>
                        </a:rPr>
                        <m:t>  </m:t>
                      </m:r>
                      <m:r>
                        <m:rPr>
                          <m:nor/>
                        </m:rPr>
                        <a:rPr lang="en-US" sz="2000" b="0" i="0" smtClean="0">
                          <a:solidFill>
                            <a:schemeClr val="tx1"/>
                          </a:solidFill>
                          <a:latin typeface="Chalk Board" panose="02000500000000000000" pitchFamily="2" charset="0"/>
                        </a:rPr>
                        <m:t>n</m:t>
                      </m:r>
                      <m:r>
                        <m:rPr>
                          <m:nor/>
                        </m:rPr>
                        <a:rPr lang="en-US" sz="2000" b="0" i="0" smtClean="0">
                          <a:solidFill>
                            <a:schemeClr val="tx1"/>
                          </a:solidFill>
                          <a:latin typeface="Chalk Board" panose="02000500000000000000" pitchFamily="2" charset="0"/>
                        </a:rPr>
                        <m:t>)</m:t>
                      </m:r>
                    </m:oMath>
                  </a14:m>
                  <a:endParaRPr lang="en-US" sz="2000" dirty="0">
                    <a:solidFill>
                      <a:schemeClr val="tx1"/>
                    </a:solidFill>
                    <a:latin typeface="Chalk Board" panose="02000500000000000000" pitchFamily="2" charset="0"/>
                  </a:endParaRPr>
                </a:p>
              </p:txBody>
            </p:sp>
          </mc:Choice>
          <mc:Fallback xmlns="">
            <p:sp>
              <p:nvSpPr>
                <p:cNvPr id="5" name="TextBox 4">
                  <a:extLst>
                    <a:ext uri="{FF2B5EF4-FFF2-40B4-BE49-F238E27FC236}">
                      <a16:creationId xmlns:a16="http://schemas.microsoft.com/office/drawing/2014/main" id="{0EA27FC2-0D42-4A60-5CBC-6376CF4E99AF}"/>
                    </a:ext>
                  </a:extLst>
                </p:cNvPr>
                <p:cNvSpPr txBox="1">
                  <a:spLocks noRot="1" noChangeAspect="1" noMove="1" noResize="1" noEditPoints="1" noAdjustHandles="1" noChangeArrowheads="1" noChangeShapeType="1" noTextEdit="1"/>
                </p:cNvSpPr>
                <p:nvPr/>
              </p:nvSpPr>
              <p:spPr>
                <a:xfrm>
                  <a:off x="1539366" y="3105484"/>
                  <a:ext cx="8678322" cy="1362145"/>
                </a:xfrm>
                <a:prstGeom prst="rect">
                  <a:avLst/>
                </a:prstGeom>
                <a:blipFill>
                  <a:blip r:embed="rId5"/>
                  <a:stretch>
                    <a:fillRect l="-1109" t="-2564"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6EAB92-4E79-65DC-7319-7CD5D0CBBFA9}"/>
                    </a:ext>
                  </a:extLst>
                </p:cNvPr>
                <p:cNvSpPr txBox="1"/>
                <p:nvPr/>
              </p:nvSpPr>
              <p:spPr>
                <a:xfrm>
                  <a:off x="1598612" y="3982511"/>
                  <a:ext cx="2148127" cy="1122677"/>
                </a:xfrm>
                <a:prstGeom prst="rect">
                  <a:avLst/>
                </a:prstGeom>
                <a:noFill/>
              </p:spPr>
              <p:txBody>
                <a:bodyPr wrap="square">
                  <a:spAutoFit/>
                </a:bodyPr>
                <a:lstStyle/>
                <a:p>
                  <a:r>
                    <a:rPr lang="en-US" sz="2000" dirty="0">
                      <a:solidFill>
                        <a:schemeClr val="tx1"/>
                      </a:solidFill>
                      <a:latin typeface="Chalk Board" panose="02000500000000000000" pitchFamily="2" charset="0"/>
                    </a:rPr>
                    <a:t>Public Key: </a:t>
                  </a:r>
                  <a14:m>
                    <m:oMath xmlns:m="http://schemas.openxmlformats.org/officeDocument/2006/math">
                      <m:r>
                        <m:rPr>
                          <m:nor/>
                        </m:rPr>
                        <a:rPr lang="en-US" sz="2000" b="0" i="0" smtClean="0">
                          <a:solidFill>
                            <a:schemeClr val="tx1"/>
                          </a:solidFill>
                          <a:latin typeface="Chalk Board" panose="02000500000000000000" pitchFamily="2" charset="0"/>
                        </a:rPr>
                        <m:t>(</m:t>
                      </m:r>
                      <m:r>
                        <m:rPr>
                          <m:nor/>
                        </m:rPr>
                        <a:rPr lang="en-US" sz="2000" b="0" i="0" smtClean="0">
                          <a:solidFill>
                            <a:schemeClr val="tx1"/>
                          </a:solidFill>
                          <a:latin typeface="Chalk Board" panose="02000500000000000000" pitchFamily="2" charset="0"/>
                        </a:rPr>
                        <m:t>e</m:t>
                      </m:r>
                      <m:r>
                        <m:rPr>
                          <m:nor/>
                        </m:rPr>
                        <a:rPr lang="en-US" sz="2000" b="0" i="0" smtClean="0">
                          <a:solidFill>
                            <a:schemeClr val="tx1"/>
                          </a:solidFill>
                          <a:latin typeface="Chalk Board" panose="02000500000000000000" pitchFamily="2" charset="0"/>
                        </a:rPr>
                        <m:t>, </m:t>
                      </m:r>
                      <m:r>
                        <m:rPr>
                          <m:nor/>
                        </m:rPr>
                        <a:rPr lang="en-US" sz="2000" b="0" i="0" smtClean="0">
                          <a:solidFill>
                            <a:schemeClr val="tx1"/>
                          </a:solidFill>
                          <a:latin typeface="Chalk Board" panose="02000500000000000000" pitchFamily="2" charset="0"/>
                        </a:rPr>
                        <m:t>n</m:t>
                      </m:r>
                      <m:r>
                        <m:rPr>
                          <m:nor/>
                        </m:rPr>
                        <a:rPr lang="en-US" sz="2000" b="0" i="0" smtClean="0">
                          <a:solidFill>
                            <a:schemeClr val="tx1"/>
                          </a:solidFill>
                          <a:latin typeface="Chalk Board" panose="02000500000000000000" pitchFamily="2" charset="0"/>
                        </a:rPr>
                        <m:t>)</m:t>
                      </m:r>
                    </m:oMath>
                  </a14:m>
                  <a:endParaRPr lang="en-US" sz="2000" dirty="0">
                    <a:solidFill>
                      <a:schemeClr val="tx1"/>
                    </a:solidFill>
                    <a:latin typeface="Chalk Board" panose="02000500000000000000" pitchFamily="2" charset="0"/>
                  </a:endParaRPr>
                </a:p>
              </p:txBody>
            </p:sp>
          </mc:Choice>
          <mc:Fallback xmlns="">
            <p:sp>
              <p:nvSpPr>
                <p:cNvPr id="6" name="TextBox 5">
                  <a:extLst>
                    <a:ext uri="{FF2B5EF4-FFF2-40B4-BE49-F238E27FC236}">
                      <a16:creationId xmlns:a16="http://schemas.microsoft.com/office/drawing/2014/main" id="{EE6EAB92-4E79-65DC-7319-7CD5D0CBBFA9}"/>
                    </a:ext>
                  </a:extLst>
                </p:cNvPr>
                <p:cNvSpPr txBox="1">
                  <a:spLocks noRot="1" noChangeAspect="1" noMove="1" noResize="1" noEditPoints="1" noAdjustHandles="1" noChangeArrowheads="1" noChangeShapeType="1" noTextEdit="1"/>
                </p:cNvSpPr>
                <p:nvPr/>
              </p:nvSpPr>
              <p:spPr>
                <a:xfrm>
                  <a:off x="1598612" y="3982511"/>
                  <a:ext cx="2148127" cy="1122677"/>
                </a:xfrm>
                <a:prstGeom prst="rect">
                  <a:avLst/>
                </a:prstGeom>
                <a:blipFill>
                  <a:blip r:embed="rId6"/>
                  <a:stretch>
                    <a:fillRect l="-4425" t="-909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183FFB-FEEF-AC16-5002-4BD1BEB36E66}"/>
                    </a:ext>
                  </a:extLst>
                </p:cNvPr>
                <p:cNvSpPr txBox="1"/>
                <p:nvPr/>
              </p:nvSpPr>
              <p:spPr>
                <a:xfrm>
                  <a:off x="4265613" y="3980780"/>
                  <a:ext cx="2148127" cy="1122677"/>
                </a:xfrm>
                <a:prstGeom prst="rect">
                  <a:avLst/>
                </a:prstGeom>
                <a:noFill/>
              </p:spPr>
              <p:txBody>
                <a:bodyPr wrap="square">
                  <a:spAutoFit/>
                </a:bodyPr>
                <a:lstStyle/>
                <a:p>
                  <a:r>
                    <a:rPr lang="en-US" sz="2000" dirty="0">
                      <a:solidFill>
                        <a:schemeClr val="tx1"/>
                      </a:solidFill>
                      <a:latin typeface="Chalk Board" panose="02000500000000000000" pitchFamily="2" charset="0"/>
                    </a:rPr>
                    <a:t>Private Key: </a:t>
                  </a:r>
                  <a14:m>
                    <m:oMath xmlns:m="http://schemas.openxmlformats.org/officeDocument/2006/math">
                      <m:r>
                        <m:rPr>
                          <m:nor/>
                        </m:rPr>
                        <a:rPr lang="en-US" sz="2000" b="0" i="0" smtClean="0">
                          <a:solidFill>
                            <a:schemeClr val="tx1"/>
                          </a:solidFill>
                          <a:latin typeface="Chalk Board" panose="02000500000000000000" pitchFamily="2" charset="0"/>
                        </a:rPr>
                        <m:t>d</m:t>
                      </m:r>
                    </m:oMath>
                  </a14:m>
                  <a:endParaRPr lang="en-US" sz="2000" dirty="0">
                    <a:solidFill>
                      <a:schemeClr val="tx1"/>
                    </a:solidFill>
                    <a:latin typeface="Chalk Board" panose="02000500000000000000" pitchFamily="2" charset="0"/>
                  </a:endParaRPr>
                </a:p>
              </p:txBody>
            </p:sp>
          </mc:Choice>
          <mc:Fallback xmlns="">
            <p:sp>
              <p:nvSpPr>
                <p:cNvPr id="7" name="TextBox 6">
                  <a:extLst>
                    <a:ext uri="{FF2B5EF4-FFF2-40B4-BE49-F238E27FC236}">
                      <a16:creationId xmlns:a16="http://schemas.microsoft.com/office/drawing/2014/main" id="{C1183FFB-FEEF-AC16-5002-4BD1BEB36E66}"/>
                    </a:ext>
                  </a:extLst>
                </p:cNvPr>
                <p:cNvSpPr txBox="1">
                  <a:spLocks noRot="1" noChangeAspect="1" noMove="1" noResize="1" noEditPoints="1" noAdjustHandles="1" noChangeArrowheads="1" noChangeShapeType="1" noTextEdit="1"/>
                </p:cNvSpPr>
                <p:nvPr/>
              </p:nvSpPr>
              <p:spPr>
                <a:xfrm>
                  <a:off x="4265613" y="3980780"/>
                  <a:ext cx="2148127" cy="1122677"/>
                </a:xfrm>
                <a:prstGeom prst="rect">
                  <a:avLst/>
                </a:prstGeom>
                <a:blipFill>
                  <a:blip r:embed="rId7"/>
                  <a:stretch>
                    <a:fillRect l="-4425" t="-3030"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8709E1-9291-1FF0-899F-69F50DB4CCAE}"/>
                    </a:ext>
                  </a:extLst>
                </p:cNvPr>
                <p:cNvSpPr txBox="1"/>
                <p:nvPr/>
              </p:nvSpPr>
              <p:spPr>
                <a:xfrm>
                  <a:off x="1588398" y="4932150"/>
                  <a:ext cx="5801415" cy="1125735"/>
                </a:xfrm>
                <a:prstGeom prst="rect">
                  <a:avLst/>
                </a:prstGeom>
                <a:noFill/>
              </p:spPr>
              <p:txBody>
                <a:bodyPr wrap="square">
                  <a:spAutoFit/>
                </a:bodyPr>
                <a:lstStyle/>
                <a:p>
                  <a:r>
                    <a:rPr lang="en-US" sz="2000" dirty="0">
                      <a:solidFill>
                        <a:schemeClr val="tx1"/>
                      </a:solidFill>
                      <a:latin typeface="Chalk Board" panose="02000500000000000000" pitchFamily="2" charset="0"/>
                    </a:rPr>
                    <a:t>Encryption: </a:t>
                  </a:r>
                  <a14:m>
                    <m:oMath xmlns:m="http://schemas.openxmlformats.org/officeDocument/2006/math">
                      <m:r>
                        <m:rPr>
                          <m:nor/>
                        </m:rPr>
                        <a:rPr lang="en-US" sz="2000">
                          <a:solidFill>
                            <a:schemeClr val="tx1"/>
                          </a:solidFill>
                          <a:latin typeface="Chalk Board" panose="02000500000000000000" pitchFamily="2" charset="0"/>
                        </a:rPr>
                        <m:t>c</m:t>
                      </m:r>
                      <m:r>
                        <m:rPr>
                          <m:nor/>
                        </m:rPr>
                        <a:rPr lang="en-US" sz="2000">
                          <a:solidFill>
                            <a:schemeClr val="tx1"/>
                          </a:solidFill>
                          <a:latin typeface="Chalk Board" panose="02000500000000000000" pitchFamily="2" charset="0"/>
                        </a:rPr>
                        <m:t> ≡</m:t>
                      </m:r>
                      <m:sSup>
                        <m:sSupPr>
                          <m:ctrlPr>
                            <a:rPr lang="en-US" sz="2000" i="1">
                              <a:solidFill>
                                <a:schemeClr val="tx1"/>
                              </a:solidFill>
                              <a:latin typeface="Cambria Math" panose="02040503050406030204" pitchFamily="18" charset="0"/>
                            </a:rPr>
                          </m:ctrlPr>
                        </m:sSupPr>
                        <m:e>
                          <m:r>
                            <m:rPr>
                              <m:nor/>
                            </m:rPr>
                            <a:rPr lang="en-US" sz="2000">
                              <a:solidFill>
                                <a:schemeClr val="tx1"/>
                              </a:solidFill>
                              <a:latin typeface="Chalk Board" panose="02000500000000000000" pitchFamily="2" charset="0"/>
                            </a:rPr>
                            <m:t> </m:t>
                          </m:r>
                          <m:r>
                            <m:rPr>
                              <m:nor/>
                            </m:rPr>
                            <a:rPr lang="en-US" sz="2000">
                              <a:solidFill>
                                <a:schemeClr val="tx1"/>
                              </a:solidFill>
                              <a:latin typeface="Chalk Board" panose="02000500000000000000" pitchFamily="2" charset="0"/>
                            </a:rPr>
                            <m:t>m</m:t>
                          </m:r>
                        </m:e>
                        <m:sup>
                          <m:r>
                            <m:rPr>
                              <m:nor/>
                            </m:rPr>
                            <a:rPr lang="en-US" sz="2000">
                              <a:solidFill>
                                <a:schemeClr val="tx1"/>
                              </a:solidFill>
                              <a:latin typeface="Chalk Board" panose="02000500000000000000" pitchFamily="2" charset="0"/>
                            </a:rPr>
                            <m:t>e</m:t>
                          </m:r>
                        </m:sup>
                      </m:sSup>
                      <m:r>
                        <m:rPr>
                          <m:nor/>
                        </m:rPr>
                        <a:rPr lang="en-US" sz="2000">
                          <a:solidFill>
                            <a:schemeClr val="tx1"/>
                          </a:solidFill>
                          <a:latin typeface="Chalk Board" panose="02000500000000000000" pitchFamily="2" charset="0"/>
                        </a:rPr>
                        <m:t> (</m:t>
                      </m:r>
                      <m:r>
                        <m:rPr>
                          <m:nor/>
                        </m:rPr>
                        <a:rPr lang="en-US" sz="2000">
                          <a:solidFill>
                            <a:schemeClr val="tx1"/>
                          </a:solidFill>
                          <a:latin typeface="Chalk Board" panose="02000500000000000000" pitchFamily="2" charset="0"/>
                        </a:rPr>
                        <m:t>modulo</m:t>
                      </m:r>
                      <m:r>
                        <m:rPr>
                          <m:nor/>
                        </m:rPr>
                        <a:rPr lang="en-US" sz="2000">
                          <a:solidFill>
                            <a:schemeClr val="tx1"/>
                          </a:solidFill>
                          <a:latin typeface="Chalk Board" panose="02000500000000000000" pitchFamily="2" charset="0"/>
                        </a:rPr>
                        <m:t>  </m:t>
                      </m:r>
                      <m:r>
                        <m:rPr>
                          <m:nor/>
                        </m:rPr>
                        <a:rPr lang="en-US" sz="2000">
                          <a:solidFill>
                            <a:schemeClr val="tx1"/>
                          </a:solidFill>
                          <a:latin typeface="Chalk Board" panose="02000500000000000000" pitchFamily="2" charset="0"/>
                        </a:rPr>
                        <m:t>n</m:t>
                      </m:r>
                      <m:r>
                        <m:rPr>
                          <m:nor/>
                        </m:rPr>
                        <a:rPr lang="en-US" sz="2000">
                          <a:solidFill>
                            <a:schemeClr val="tx1"/>
                          </a:solidFill>
                          <a:latin typeface="Chalk Board" panose="02000500000000000000" pitchFamily="2" charset="0"/>
                        </a:rPr>
                        <m:t>)</m:t>
                      </m:r>
                    </m:oMath>
                  </a14:m>
                  <a:endParaRPr lang="en-US" sz="2000" dirty="0">
                    <a:solidFill>
                      <a:schemeClr val="tx1"/>
                    </a:solidFill>
                    <a:latin typeface="Chalk Board" panose="02000500000000000000" pitchFamily="2" charset="0"/>
                  </a:endParaRPr>
                </a:p>
              </p:txBody>
            </p:sp>
          </mc:Choice>
          <mc:Fallback xmlns="">
            <p:sp>
              <p:nvSpPr>
                <p:cNvPr id="8" name="TextBox 7">
                  <a:extLst>
                    <a:ext uri="{FF2B5EF4-FFF2-40B4-BE49-F238E27FC236}">
                      <a16:creationId xmlns:a16="http://schemas.microsoft.com/office/drawing/2014/main" id="{D48709E1-9291-1FF0-899F-69F50DB4CCAE}"/>
                    </a:ext>
                  </a:extLst>
                </p:cNvPr>
                <p:cNvSpPr txBox="1">
                  <a:spLocks noRot="1" noChangeAspect="1" noMove="1" noResize="1" noEditPoints="1" noAdjustHandles="1" noChangeArrowheads="1" noChangeShapeType="1" noTextEdit="1"/>
                </p:cNvSpPr>
                <p:nvPr/>
              </p:nvSpPr>
              <p:spPr>
                <a:xfrm>
                  <a:off x="1588398" y="4932150"/>
                  <a:ext cx="5801415" cy="1125735"/>
                </a:xfrm>
                <a:prstGeom prst="rect">
                  <a:avLst/>
                </a:prstGeom>
                <a:blipFill>
                  <a:blip r:embed="rId8"/>
                  <a:stretch>
                    <a:fillRect l="-1993" t="-6061"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2CE6E2-52F9-5EF4-8EA7-AC195CBE5C0F}"/>
                    </a:ext>
                  </a:extLst>
                </p:cNvPr>
                <p:cNvSpPr txBox="1"/>
                <p:nvPr/>
              </p:nvSpPr>
              <p:spPr>
                <a:xfrm>
                  <a:off x="1598612" y="5714999"/>
                  <a:ext cx="6477000" cy="2225740"/>
                </a:xfrm>
                <a:prstGeom prst="rect">
                  <a:avLst/>
                </a:prstGeom>
                <a:noFill/>
              </p:spPr>
              <p:txBody>
                <a:bodyPr wrap="square">
                  <a:spAutoFit/>
                </a:bodyPr>
                <a:lstStyle/>
                <a:p>
                  <a:r>
                    <a:rPr lang="en-US" sz="2000" dirty="0">
                      <a:solidFill>
                        <a:schemeClr val="tx1"/>
                      </a:solidFill>
                      <a:latin typeface="Chalk Board" panose="02000500000000000000" pitchFamily="2" charset="0"/>
                    </a:rPr>
                    <a:t>Decryption: </a:t>
                  </a:r>
                  <a14:m>
                    <m:oMath xmlns:m="http://schemas.openxmlformats.org/officeDocument/2006/math">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r>
                                <m:rPr>
                                  <m:nor/>
                                </m:rPr>
                                <a:rPr lang="en-US" sz="2000">
                                  <a:solidFill>
                                    <a:schemeClr val="tx1"/>
                                  </a:solidFill>
                                  <a:latin typeface="Chalk Board" panose="02000500000000000000" pitchFamily="2" charset="0"/>
                                </a:rPr>
                                <m:t>c</m:t>
                              </m:r>
                            </m:e>
                          </m:d>
                        </m:e>
                        <m:sup>
                          <m:r>
                            <m:rPr>
                              <m:nor/>
                            </m:rPr>
                            <a:rPr lang="en-US" sz="2000" b="0" i="0" smtClean="0">
                              <a:solidFill>
                                <a:schemeClr val="tx1"/>
                              </a:solidFill>
                              <a:latin typeface="Chalk Board" panose="02000500000000000000" pitchFamily="2" charset="0"/>
                            </a:rPr>
                            <m:t>d</m:t>
                          </m:r>
                        </m:sup>
                      </m:sSup>
                      <m:r>
                        <m:rPr>
                          <m:nor/>
                        </m:rPr>
                        <a:rPr lang="en-US" sz="2000" b="0" i="0" smtClean="0">
                          <a:solidFill>
                            <a:schemeClr val="tx1"/>
                          </a:solidFill>
                          <a:latin typeface="Chalk Board" panose="02000500000000000000" pitchFamily="2" charset="0"/>
                        </a:rPr>
                        <m:t> </m:t>
                      </m:r>
                      <m:r>
                        <m:rPr>
                          <m:nor/>
                        </m:rPr>
                        <a:rPr lang="en-US" sz="2000" b="0" i="0" smtClean="0">
                          <a:solidFill>
                            <a:schemeClr val="tx1"/>
                          </a:solidFill>
                          <a:latin typeface="Chalk Board" panose="02000500000000000000" pitchFamily="2" charset="0"/>
                        </a:rPr>
                        <m:t>m</m:t>
                      </m:r>
                      <m:r>
                        <m:rPr>
                          <m:nor/>
                        </m:rPr>
                        <a:rPr lang="en-US" sz="2000" b="0" i="0" smtClean="0">
                          <a:solidFill>
                            <a:schemeClr val="tx1"/>
                          </a:solidFill>
                          <a:latin typeface="Chalk Board" panose="02000500000000000000" pitchFamily="2" charset="0"/>
                        </a:rPr>
                        <m:t> (</m:t>
                      </m:r>
                      <m:r>
                        <m:rPr>
                          <m:nor/>
                        </m:rPr>
                        <a:rPr lang="en-US" sz="2000" b="0" i="0" smtClean="0">
                          <a:solidFill>
                            <a:schemeClr val="tx1"/>
                          </a:solidFill>
                          <a:latin typeface="Chalk Board" panose="02000500000000000000" pitchFamily="2" charset="0"/>
                        </a:rPr>
                        <m:t>modulo</m:t>
                      </m:r>
                      <m:r>
                        <m:rPr>
                          <m:nor/>
                        </m:rPr>
                        <a:rPr lang="en-US" sz="2000" b="0" i="0" smtClean="0">
                          <a:solidFill>
                            <a:schemeClr val="tx1"/>
                          </a:solidFill>
                          <a:latin typeface="Chalk Board" panose="02000500000000000000" pitchFamily="2" charset="0"/>
                        </a:rPr>
                        <m:t>  </m:t>
                      </m:r>
                      <m:r>
                        <m:rPr>
                          <m:nor/>
                        </m:rPr>
                        <a:rPr lang="en-US" sz="2000" b="0" i="0" smtClean="0">
                          <a:solidFill>
                            <a:schemeClr val="tx1"/>
                          </a:solidFill>
                          <a:latin typeface="Chalk Board" panose="02000500000000000000" pitchFamily="2" charset="0"/>
                        </a:rPr>
                        <m:t>n</m:t>
                      </m:r>
                      <m:r>
                        <m:rPr>
                          <m:nor/>
                        </m:rPr>
                        <a:rPr lang="en-US" sz="2000" b="0" i="0" smtClean="0">
                          <a:solidFill>
                            <a:schemeClr val="tx1"/>
                          </a:solidFill>
                          <a:latin typeface="Chalk Board" panose="02000500000000000000" pitchFamily="2" charset="0"/>
                        </a:rPr>
                        <m:t>)</m:t>
                      </m:r>
                    </m:oMath>
                  </a14:m>
                  <a:endParaRPr lang="en-US" sz="2000" dirty="0">
                    <a:solidFill>
                      <a:schemeClr val="tx1"/>
                    </a:solidFill>
                    <a:latin typeface="Chalk Board" panose="02000500000000000000" pitchFamily="2" charset="0"/>
                  </a:endParaRPr>
                </a:p>
                <a:p>
                  <a:endParaRPr lang="en-US" sz="2000" dirty="0">
                    <a:solidFill>
                      <a:schemeClr val="tx1"/>
                    </a:solidFill>
                    <a:latin typeface="Chalk Board" panose="02000500000000000000" pitchFamily="2" charset="0"/>
                  </a:endParaRPr>
                </a:p>
              </p:txBody>
            </p:sp>
          </mc:Choice>
          <mc:Fallback xmlns="">
            <p:sp>
              <p:nvSpPr>
                <p:cNvPr id="9" name="TextBox 8">
                  <a:extLst>
                    <a:ext uri="{FF2B5EF4-FFF2-40B4-BE49-F238E27FC236}">
                      <a16:creationId xmlns:a16="http://schemas.microsoft.com/office/drawing/2014/main" id="{772CE6E2-52F9-5EF4-8EA7-AC195CBE5C0F}"/>
                    </a:ext>
                  </a:extLst>
                </p:cNvPr>
                <p:cNvSpPr txBox="1">
                  <a:spLocks noRot="1" noChangeAspect="1" noMove="1" noResize="1" noEditPoints="1" noAdjustHandles="1" noChangeArrowheads="1" noChangeShapeType="1" noTextEdit="1"/>
                </p:cNvSpPr>
                <p:nvPr/>
              </p:nvSpPr>
              <p:spPr>
                <a:xfrm>
                  <a:off x="1598612" y="5714999"/>
                  <a:ext cx="6477000" cy="2225740"/>
                </a:xfrm>
                <a:prstGeom prst="rect">
                  <a:avLst/>
                </a:prstGeom>
                <a:blipFill>
                  <a:blip r:embed="rId9"/>
                  <a:stretch>
                    <a:fillRect l="-1484" t="-1563"/>
                  </a:stretch>
                </a:blipFill>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F3363F45-F65C-F4A2-7984-16B4F122BBCD}"/>
              </a:ext>
            </a:extLst>
          </p:cNvPr>
          <p:cNvSpPr txBox="1"/>
          <p:nvPr/>
        </p:nvSpPr>
        <p:spPr>
          <a:xfrm>
            <a:off x="414101" y="545235"/>
            <a:ext cx="5892795" cy="2105192"/>
          </a:xfrm>
          <a:prstGeom prst="rect">
            <a:avLst/>
          </a:prstGeom>
          <a:noFill/>
        </p:spPr>
        <p:txBody>
          <a:bodyPr wrap="square" rtlCol="0">
            <a:spAutoFit/>
          </a:bodyPr>
          <a:lstStyle/>
          <a:p>
            <a:pPr>
              <a:lnSpc>
                <a:spcPct val="90000"/>
              </a:lnSpc>
            </a:pPr>
            <a:r>
              <a:rPr lang="en-US" sz="4800" dirty="0">
                <a:latin typeface="Chalk Board" panose="02000500000000000000" pitchFamily="2" charset="0"/>
              </a:rPr>
              <a:t>Can we ask Alice to decrypt something else that helps us generate m?</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0FE9EA-FBC3-8A5F-75D4-B47F5A9B76D4}"/>
                  </a:ext>
                </a:extLst>
              </p:cNvPr>
              <p:cNvSpPr txBox="1"/>
              <p:nvPr/>
            </p:nvSpPr>
            <p:spPr>
              <a:xfrm>
                <a:off x="433041" y="3588237"/>
                <a:ext cx="6094476" cy="619337"/>
              </a:xfrm>
              <a:prstGeom prst="rect">
                <a:avLst/>
              </a:prstGeom>
              <a:noFill/>
            </p:spPr>
            <p:txBody>
              <a:bodyPr wrap="square">
                <a:spAutoFit/>
              </a:bodyPr>
              <a:lstStyle/>
              <a:p>
                <a:r>
                  <a:rPr lang="en-US" sz="3200" b="0" i="0" u="none" strike="noStrike" baseline="0" dirty="0">
                    <a:solidFill>
                      <a:schemeClr val="tx1"/>
                    </a:solidFill>
                    <a:latin typeface="Chalk Board" panose="02000500000000000000" pitchFamily="2" charset="0"/>
                  </a:rPr>
                  <a:t>Bob sends </a:t>
                </a:r>
                <a14:m>
                  <m:oMath xmlns:m="http://schemas.openxmlformats.org/officeDocument/2006/math">
                    <m:sSub>
                      <m:sSubPr>
                        <m:ctrlPr>
                          <a:rPr lang="en-US" sz="3200" i="1">
                            <a:solidFill>
                              <a:schemeClr val="tx1"/>
                            </a:solidFill>
                            <a:latin typeface="Cambria Math" panose="02040503050406030204" pitchFamily="18" charset="0"/>
                          </a:rPr>
                        </m:ctrlPr>
                      </m:sSubPr>
                      <m:e>
                        <m:r>
                          <m:rPr>
                            <m:nor/>
                          </m:rPr>
                          <a:rPr lang="en-US" sz="3200" i="0">
                            <a:solidFill>
                              <a:schemeClr val="tx1"/>
                            </a:solidFill>
                            <a:latin typeface="Chalk Board" panose="02000500000000000000" pitchFamily="2" charset="0"/>
                          </a:rPr>
                          <m:t>c</m:t>
                        </m:r>
                      </m:e>
                      <m:sub>
                        <m:r>
                          <m:rPr>
                            <m:nor/>
                          </m:rPr>
                          <a:rPr lang="en-US" sz="3200" i="0">
                            <a:solidFill>
                              <a:schemeClr val="tx1"/>
                            </a:solidFill>
                            <a:latin typeface="Chalk Board" panose="02000500000000000000" pitchFamily="2" charset="0"/>
                          </a:rPr>
                          <m:t>1</m:t>
                        </m:r>
                      </m:sub>
                    </m:sSub>
                  </m:oMath>
                </a14:m>
                <a:r>
                  <a:rPr lang="en-US" sz="3200" b="0" i="0" u="none" strike="noStrike" baseline="0" dirty="0">
                    <a:solidFill>
                      <a:schemeClr val="tx1"/>
                    </a:solidFill>
                    <a:latin typeface="Chalk Board" panose="02000500000000000000" pitchFamily="2" charset="0"/>
                  </a:rPr>
                  <a:t> = </a:t>
                </a:r>
                <a14:m>
                  <m:oMath xmlns:m="http://schemas.openxmlformats.org/officeDocument/2006/math">
                    <m:sSub>
                      <m:sSubPr>
                        <m:ctrlPr>
                          <a:rPr lang="en-US" sz="3200" i="1">
                            <a:solidFill>
                              <a:schemeClr val="tx1"/>
                            </a:solidFill>
                            <a:latin typeface="Cambria Math" panose="02040503050406030204" pitchFamily="18" charset="0"/>
                          </a:rPr>
                        </m:ctrlPr>
                      </m:sSubPr>
                      <m:e>
                        <m:r>
                          <m:rPr>
                            <m:nor/>
                          </m:rPr>
                          <a:rPr lang="en-US" sz="3200" b="0" i="0" smtClean="0">
                            <a:solidFill>
                              <a:schemeClr val="tx1"/>
                            </a:solidFill>
                            <a:latin typeface="Chalk Board" panose="02000500000000000000" pitchFamily="2" charset="0"/>
                          </a:rPr>
                          <m:t>E</m:t>
                        </m:r>
                      </m:e>
                      <m:sub>
                        <m:r>
                          <m:rPr>
                            <m:nor/>
                          </m:rPr>
                          <a:rPr lang="en-US" sz="3200" b="0" i="0" smtClean="0">
                            <a:solidFill>
                              <a:schemeClr val="tx1"/>
                            </a:solidFill>
                            <a:latin typeface="Chalk Board" panose="02000500000000000000" pitchFamily="2" charset="0"/>
                          </a:rPr>
                          <m:t>e</m:t>
                        </m:r>
                      </m:sub>
                    </m:sSub>
                  </m:oMath>
                </a14:m>
                <a:r>
                  <a:rPr lang="en-US" sz="3200" b="0" i="0" u="none" strike="noStrike" baseline="0" dirty="0">
                    <a:solidFill>
                      <a:schemeClr val="tx1"/>
                    </a:solidFill>
                    <a:latin typeface="Chalk Board" panose="02000500000000000000" pitchFamily="2" charset="0"/>
                  </a:rPr>
                  <a:t>(m). We intercept </a:t>
                </a:r>
                <a14:m>
                  <m:oMath xmlns:m="http://schemas.openxmlformats.org/officeDocument/2006/math">
                    <m:sSub>
                      <m:sSubPr>
                        <m:ctrlPr>
                          <a:rPr lang="en-US" sz="3200" b="0" i="1" u="none" strike="noStrike" baseline="0" smtClean="0">
                            <a:solidFill>
                              <a:schemeClr val="tx1"/>
                            </a:solidFill>
                            <a:latin typeface="Cambria Math" panose="02040503050406030204" pitchFamily="18" charset="0"/>
                          </a:rPr>
                        </m:ctrlPr>
                      </m:sSubPr>
                      <m:e>
                        <m:r>
                          <m:rPr>
                            <m:nor/>
                          </m:rPr>
                          <a:rPr lang="en-US" sz="3200" b="0" i="0" u="none" strike="noStrike" baseline="0" smtClean="0">
                            <a:solidFill>
                              <a:schemeClr val="tx1"/>
                            </a:solidFill>
                            <a:latin typeface="Chalk Board" panose="02000500000000000000" pitchFamily="2" charset="0"/>
                          </a:rPr>
                          <m:t>c</m:t>
                        </m:r>
                      </m:e>
                      <m:sub>
                        <m:r>
                          <m:rPr>
                            <m:nor/>
                          </m:rPr>
                          <a:rPr lang="en-US" sz="3200" b="0" i="0" u="none" strike="noStrike" baseline="0" smtClean="0">
                            <a:solidFill>
                              <a:schemeClr val="tx1"/>
                            </a:solidFill>
                            <a:latin typeface="Chalk Board" panose="02000500000000000000" pitchFamily="2" charset="0"/>
                          </a:rPr>
                          <m:t>1</m:t>
                        </m:r>
                      </m:sub>
                    </m:sSub>
                  </m:oMath>
                </a14:m>
                <a:r>
                  <a:rPr lang="en-US" sz="3200" b="0" i="0" u="none" strike="noStrike" baseline="0" dirty="0">
                    <a:solidFill>
                      <a:schemeClr val="tx1"/>
                    </a:solidFill>
                    <a:latin typeface="Chalk Board" panose="02000500000000000000" pitchFamily="2" charset="0"/>
                  </a:rPr>
                  <a:t>.</a:t>
                </a:r>
                <a:endParaRPr lang="en-US" sz="3200" dirty="0">
                  <a:solidFill>
                    <a:schemeClr val="tx1"/>
                  </a:solidFill>
                  <a:latin typeface="Chalk Board" panose="02000500000000000000" pitchFamily="2" charset="0"/>
                </a:endParaRPr>
              </a:p>
            </p:txBody>
          </p:sp>
        </mc:Choice>
        <mc:Fallback xmlns="">
          <p:sp>
            <p:nvSpPr>
              <p:cNvPr id="12" name="TextBox 11">
                <a:extLst>
                  <a:ext uri="{FF2B5EF4-FFF2-40B4-BE49-F238E27FC236}">
                    <a16:creationId xmlns:a16="http://schemas.microsoft.com/office/drawing/2014/main" id="{1F0FE9EA-FBC3-8A5F-75D4-B47F5A9B76D4}"/>
                  </a:ext>
                </a:extLst>
              </p:cNvPr>
              <p:cNvSpPr txBox="1">
                <a:spLocks noRot="1" noChangeAspect="1" noMove="1" noResize="1" noEditPoints="1" noAdjustHandles="1" noChangeArrowheads="1" noChangeShapeType="1" noTextEdit="1"/>
              </p:cNvSpPr>
              <p:nvPr/>
            </p:nvSpPr>
            <p:spPr>
              <a:xfrm>
                <a:off x="433041" y="3588237"/>
                <a:ext cx="6094476" cy="619337"/>
              </a:xfrm>
              <a:prstGeom prst="rect">
                <a:avLst/>
              </a:prstGeom>
              <a:blipFill>
                <a:blip r:embed="rId10"/>
                <a:stretch>
                  <a:fillRect l="-2495" t="-4000" b="-32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72A7152-3CC4-2D8B-DF4E-FCA037C8946A}"/>
              </a:ext>
            </a:extLst>
          </p:cNvPr>
          <p:cNvSpPr txBox="1"/>
          <p:nvPr/>
        </p:nvSpPr>
        <p:spPr>
          <a:xfrm>
            <a:off x="414101" y="5645252"/>
            <a:ext cx="6094476" cy="584775"/>
          </a:xfrm>
          <a:prstGeom prst="rect">
            <a:avLst/>
          </a:prstGeom>
          <a:noFill/>
        </p:spPr>
        <p:txBody>
          <a:bodyPr wrap="square">
            <a:spAutoFit/>
          </a:bodyPr>
          <a:lstStyle/>
          <a:p>
            <a:pPr algn="l"/>
            <a:r>
              <a:rPr lang="en-US" sz="3200" b="0" i="0" u="none" strike="noStrike" baseline="0" dirty="0">
                <a:latin typeface="Chalk Board" panose="02000500000000000000" pitchFamily="2" charset="0"/>
              </a:rPr>
              <a:t>We divide the result by 2, and we get m.</a:t>
            </a:r>
            <a:endParaRPr lang="en-US" sz="3200" dirty="0">
              <a:latin typeface="Chalk Board" panose="02000500000000000000" pitchFamily="2"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248D10-93FB-B886-A299-B0E5A58F6F7C}"/>
                  </a:ext>
                </a:extLst>
              </p:cNvPr>
              <p:cNvSpPr txBox="1"/>
              <p:nvPr/>
            </p:nvSpPr>
            <p:spPr>
              <a:xfrm>
                <a:off x="451069" y="4728435"/>
                <a:ext cx="6094476" cy="889795"/>
              </a:xfrm>
              <a:prstGeom prst="rect">
                <a:avLst/>
              </a:prstGeom>
              <a:noFill/>
            </p:spPr>
            <p:txBody>
              <a:bodyPr wrap="square">
                <a:spAutoFit/>
              </a:bodyPr>
              <a:lstStyle/>
              <a:p>
                <a:pPr algn="l"/>
                <a:r>
                  <a:rPr lang="en-US" sz="3200" b="0" i="0" u="none" strike="noStrike" baseline="0" dirty="0">
                    <a:solidFill>
                      <a:schemeClr val="tx1"/>
                    </a:solidFill>
                    <a:latin typeface="Chalk Board" panose="02000500000000000000" pitchFamily="2" charset="0"/>
                  </a:rPr>
                  <a:t>The decrypt, yields:  </a:t>
                </a:r>
                <a14:m>
                  <m:oMath xmlns:m="http://schemas.openxmlformats.org/officeDocument/2006/math">
                    <m:sSup>
                      <m:sSupPr>
                        <m:ctrlPr>
                          <a:rPr lang="en-US" sz="3200" b="0" i="1" u="none" strike="noStrike" baseline="0" smtClean="0">
                            <a:solidFill>
                              <a:schemeClr val="tx1"/>
                            </a:solidFill>
                            <a:latin typeface="Cambria Math" panose="02040503050406030204" pitchFamily="18" charset="0"/>
                          </a:rPr>
                        </m:ctrlPr>
                      </m:sSupPr>
                      <m:e>
                        <m:d>
                          <m:dPr>
                            <m:ctrlPr>
                              <a:rPr lang="en-US" sz="3200" b="0" i="1" u="none" strike="noStrike" baseline="0" smtClean="0">
                                <a:solidFill>
                                  <a:schemeClr val="tx1"/>
                                </a:solidFill>
                                <a:latin typeface="Cambria Math" panose="02040503050406030204" pitchFamily="18" charset="0"/>
                              </a:rPr>
                            </m:ctrlPr>
                          </m:dPr>
                          <m:e>
                            <m:sSup>
                              <m:sSupPr>
                                <m:ctrlPr>
                                  <a:rPr lang="en-US" sz="3200" b="0" i="1" u="none" strike="noStrike" baseline="0" smtClean="0">
                                    <a:solidFill>
                                      <a:schemeClr val="tx1"/>
                                    </a:solidFill>
                                    <a:latin typeface="Cambria Math" panose="02040503050406030204" pitchFamily="18" charset="0"/>
                                  </a:rPr>
                                </m:ctrlPr>
                              </m:sSupPr>
                              <m:e>
                                <m:r>
                                  <m:rPr>
                                    <m:nor/>
                                  </m:rPr>
                                  <a:rPr lang="en-US" sz="3200" b="0" i="0" u="none" strike="noStrike" baseline="0" smtClean="0">
                                    <a:solidFill>
                                      <a:schemeClr val="tx1"/>
                                    </a:solidFill>
                                    <a:latin typeface="Chalk Board" panose="02000500000000000000" pitchFamily="2" charset="0"/>
                                  </a:rPr>
                                  <m:t>2</m:t>
                                </m:r>
                              </m:e>
                              <m:sup>
                                <m:r>
                                  <m:rPr>
                                    <m:nor/>
                                  </m:rPr>
                                  <a:rPr lang="en-US" sz="3200" b="0" i="0" u="none" strike="noStrike" baseline="0" smtClean="0">
                                    <a:solidFill>
                                      <a:schemeClr val="tx1"/>
                                    </a:solidFill>
                                    <a:latin typeface="Chalk Board" panose="02000500000000000000" pitchFamily="2" charset="0"/>
                                  </a:rPr>
                                  <m:t>e</m:t>
                                </m:r>
                              </m:sup>
                            </m:sSup>
                            <m:r>
                              <m:rPr>
                                <m:nor/>
                              </m:rPr>
                              <a:rPr lang="en-US" sz="3200" b="0" i="0" u="none" strike="noStrike" baseline="0" smtClean="0">
                                <a:solidFill>
                                  <a:schemeClr val="tx1"/>
                                </a:solidFill>
                                <a:latin typeface="Chalk Board" panose="02000500000000000000" pitchFamily="2" charset="0"/>
                              </a:rPr>
                              <m:t>⋅</m:t>
                            </m:r>
                            <m:sSub>
                              <m:sSubPr>
                                <m:ctrlPr>
                                  <a:rPr lang="en-US" sz="3200" b="0" i="1" u="none" strike="noStrike" baseline="0" smtClean="0">
                                    <a:solidFill>
                                      <a:schemeClr val="tx1"/>
                                    </a:solidFill>
                                    <a:latin typeface="Cambria Math" panose="02040503050406030204" pitchFamily="18" charset="0"/>
                                  </a:rPr>
                                </m:ctrlPr>
                              </m:sSubPr>
                              <m:e>
                                <m:r>
                                  <m:rPr>
                                    <m:nor/>
                                  </m:rPr>
                                  <a:rPr lang="en-US" sz="3200" b="0" i="0" u="none" strike="noStrike" baseline="0" smtClean="0">
                                    <a:solidFill>
                                      <a:schemeClr val="tx1"/>
                                    </a:solidFill>
                                    <a:latin typeface="Chalk Board" panose="02000500000000000000" pitchFamily="2" charset="0"/>
                                  </a:rPr>
                                  <m:t>c</m:t>
                                </m:r>
                              </m:e>
                              <m:sub>
                                <m:r>
                                  <m:rPr>
                                    <m:nor/>
                                  </m:rPr>
                                  <a:rPr lang="en-US" sz="3200" b="0" i="0" u="none" strike="noStrike" baseline="0" smtClean="0">
                                    <a:solidFill>
                                      <a:schemeClr val="tx1"/>
                                    </a:solidFill>
                                    <a:latin typeface="Chalk Board" panose="02000500000000000000" pitchFamily="2" charset="0"/>
                                  </a:rPr>
                                  <m:t>1</m:t>
                                </m:r>
                              </m:sub>
                            </m:sSub>
                          </m:e>
                        </m:d>
                      </m:e>
                      <m:sup>
                        <m:r>
                          <m:rPr>
                            <m:nor/>
                          </m:rPr>
                          <a:rPr lang="en-US" sz="3200" b="0" i="0" u="none" strike="noStrike" baseline="0" smtClean="0">
                            <a:solidFill>
                              <a:schemeClr val="tx1"/>
                            </a:solidFill>
                            <a:latin typeface="Chalk Board" panose="02000500000000000000" pitchFamily="2" charset="0"/>
                          </a:rPr>
                          <m:t>d</m:t>
                        </m:r>
                      </m:sup>
                    </m:sSup>
                    <m:r>
                      <m:rPr>
                        <m:nor/>
                      </m:rPr>
                      <a:rPr lang="en-US" sz="3200" b="0" i="0" u="none" strike="noStrike" baseline="0" smtClean="0">
                        <a:solidFill>
                          <a:schemeClr val="tx1"/>
                        </a:solidFill>
                        <a:latin typeface="Chalk Board" panose="02000500000000000000" pitchFamily="2" charset="0"/>
                      </a:rPr>
                      <m:t>= 2</m:t>
                    </m:r>
                    <m:r>
                      <m:rPr>
                        <m:nor/>
                      </m:rPr>
                      <a:rPr lang="en-US" sz="3200" b="0" i="0" u="none" strike="noStrike" baseline="0" smtClean="0">
                        <a:solidFill>
                          <a:schemeClr val="tx1"/>
                        </a:solidFill>
                        <a:latin typeface="Chalk Board" panose="02000500000000000000" pitchFamily="2" charset="0"/>
                      </a:rPr>
                      <m:t>m</m:t>
                    </m:r>
                  </m:oMath>
                </a14:m>
                <a:endParaRPr lang="en-US" sz="3200" b="0" i="0" u="none" strike="noStrike" baseline="0" dirty="0">
                  <a:solidFill>
                    <a:schemeClr val="tx1"/>
                  </a:solidFill>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6C248D10-93FB-B886-A299-B0E5A58F6F7C}"/>
                  </a:ext>
                </a:extLst>
              </p:cNvPr>
              <p:cNvSpPr txBox="1">
                <a:spLocks noRot="1" noChangeAspect="1" noMove="1" noResize="1" noEditPoints="1" noAdjustHandles="1" noChangeArrowheads="1" noChangeShapeType="1" noTextEdit="1"/>
              </p:cNvSpPr>
              <p:nvPr/>
            </p:nvSpPr>
            <p:spPr>
              <a:xfrm>
                <a:off x="451069" y="4728435"/>
                <a:ext cx="6094476" cy="889795"/>
              </a:xfrm>
              <a:prstGeom prst="rect">
                <a:avLst/>
              </a:prstGeom>
              <a:blipFill>
                <a:blip r:embed="rId11"/>
                <a:stretch>
                  <a:fillRect l="-2495" b="-21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9ADCEB-BB73-BF1A-9624-3ACBC0945EDD}"/>
                  </a:ext>
                </a:extLst>
              </p:cNvPr>
              <p:cNvSpPr txBox="1"/>
              <p:nvPr/>
            </p:nvSpPr>
            <p:spPr>
              <a:xfrm>
                <a:off x="451069" y="4224797"/>
                <a:ext cx="6094476" cy="632417"/>
              </a:xfrm>
              <a:prstGeom prst="rect">
                <a:avLst/>
              </a:prstGeom>
              <a:noFill/>
            </p:spPr>
            <p:txBody>
              <a:bodyPr wrap="square">
                <a:spAutoFit/>
              </a:bodyPr>
              <a:lstStyle/>
              <a:p>
                <a:pPr algn="l"/>
                <a:r>
                  <a:rPr lang="en-US" sz="3200" b="0" i="0" u="none" strike="noStrike" baseline="0" dirty="0">
                    <a:solidFill>
                      <a:schemeClr val="tx1"/>
                    </a:solidFill>
                    <a:latin typeface="Chalk Board" panose="02000500000000000000" pitchFamily="2" charset="0"/>
                  </a:rPr>
                  <a:t>We ask Alic</a:t>
                </a:r>
                <a:r>
                  <a:rPr lang="en-US" sz="3200" dirty="0">
                    <a:solidFill>
                      <a:schemeClr val="tx1"/>
                    </a:solidFill>
                    <a:latin typeface="Chalk Board" panose="02000500000000000000" pitchFamily="2" charset="0"/>
                  </a:rPr>
                  <a:t>e to decrypt </a:t>
                </a:r>
                <a14:m>
                  <m:oMath xmlns:m="http://schemas.openxmlformats.org/officeDocument/2006/math">
                    <m:sSub>
                      <m:sSubPr>
                        <m:ctrlPr>
                          <a:rPr lang="en-US" sz="3200" b="0" i="1" smtClean="0">
                            <a:solidFill>
                              <a:schemeClr val="tx1"/>
                            </a:solidFill>
                            <a:latin typeface="Cambria Math" panose="02040503050406030204" pitchFamily="18" charset="0"/>
                          </a:rPr>
                        </m:ctrlPr>
                      </m:sSubPr>
                      <m:e>
                        <m:r>
                          <m:rPr>
                            <m:nor/>
                          </m:rPr>
                          <a:rPr lang="en-US" sz="3200" b="0" i="0" smtClean="0">
                            <a:solidFill>
                              <a:schemeClr val="tx1"/>
                            </a:solidFill>
                            <a:latin typeface="Chalk Board" panose="02000500000000000000" pitchFamily="2" charset="0"/>
                          </a:rPr>
                          <m:t>c</m:t>
                        </m:r>
                      </m:e>
                      <m:sub>
                        <m:r>
                          <m:rPr>
                            <m:nor/>
                          </m:rPr>
                          <a:rPr lang="en-US" sz="3200" b="0" i="0" smtClean="0">
                            <a:solidFill>
                              <a:schemeClr val="tx1"/>
                            </a:solidFill>
                            <a:latin typeface="Chalk Board" panose="02000500000000000000" pitchFamily="2" charset="0"/>
                          </a:rPr>
                          <m:t>2</m:t>
                        </m:r>
                      </m:sub>
                    </m:sSub>
                    <m:r>
                      <a:rPr lang="en-US" sz="3200" b="0" i="1" smtClean="0">
                        <a:solidFill>
                          <a:schemeClr val="tx1"/>
                        </a:solidFill>
                        <a:latin typeface="Cambria Math" panose="02040503050406030204" pitchFamily="18" charset="0"/>
                        <a:ea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r>
                          <m:rPr>
                            <m:nor/>
                          </m:rPr>
                          <a:rPr lang="en-US" sz="3200" b="0" i="0" smtClean="0">
                            <a:solidFill>
                              <a:schemeClr val="tx1"/>
                            </a:solidFill>
                            <a:latin typeface="Chalk Board" panose="02000500000000000000" pitchFamily="2" charset="0"/>
                          </a:rPr>
                          <m:t>2</m:t>
                        </m:r>
                      </m:e>
                      <m:sup>
                        <m:r>
                          <m:rPr>
                            <m:nor/>
                          </m:rPr>
                          <a:rPr lang="en-US" sz="3200" b="0" i="0" smtClean="0">
                            <a:solidFill>
                              <a:schemeClr val="tx1"/>
                            </a:solidFill>
                            <a:latin typeface="Chalk Board" panose="02000500000000000000" pitchFamily="2" charset="0"/>
                          </a:rPr>
                          <m:t>e</m:t>
                        </m:r>
                      </m:sup>
                    </m:sSup>
                    <m:r>
                      <m:rPr>
                        <m:nor/>
                      </m:rPr>
                      <a:rPr lang="en-US" sz="3200" b="0" i="0" smtClean="0">
                        <a:solidFill>
                          <a:schemeClr val="tx1"/>
                        </a:solidFill>
                        <a:latin typeface="Chalk Board" panose="02000500000000000000" pitchFamily="2" charset="0"/>
                      </a:rPr>
                      <m:t>⋅</m:t>
                    </m:r>
                    <m:sSub>
                      <m:sSubPr>
                        <m:ctrlPr>
                          <a:rPr lang="en-US" sz="3200" b="0" i="1" smtClean="0">
                            <a:solidFill>
                              <a:schemeClr val="tx1"/>
                            </a:solidFill>
                            <a:latin typeface="Cambria Math" panose="02040503050406030204" pitchFamily="18" charset="0"/>
                          </a:rPr>
                        </m:ctrlPr>
                      </m:sSubPr>
                      <m:e>
                        <m:r>
                          <m:rPr>
                            <m:nor/>
                          </m:rPr>
                          <a:rPr lang="en-US" sz="3200" b="0" i="0" smtClean="0">
                            <a:solidFill>
                              <a:schemeClr val="tx1"/>
                            </a:solidFill>
                            <a:latin typeface="Chalk Board" panose="02000500000000000000" pitchFamily="2" charset="0"/>
                          </a:rPr>
                          <m:t>c</m:t>
                        </m:r>
                      </m:e>
                      <m:sub>
                        <m:r>
                          <m:rPr>
                            <m:nor/>
                          </m:rPr>
                          <a:rPr lang="en-US" sz="3200" b="0" i="0" smtClean="0">
                            <a:solidFill>
                              <a:schemeClr val="tx1"/>
                            </a:solidFill>
                            <a:latin typeface="Chalk Board" panose="02000500000000000000" pitchFamily="2" charset="0"/>
                          </a:rPr>
                          <m:t>1</m:t>
                        </m:r>
                      </m:sub>
                    </m:sSub>
                  </m:oMath>
                </a14:m>
                <a:endParaRPr lang="en-US" sz="3200" dirty="0">
                  <a:solidFill>
                    <a:schemeClr val="tx1"/>
                  </a:solidFill>
                  <a:latin typeface="Chalk Board" panose="02000500000000000000" pitchFamily="2" charset="0"/>
                </a:endParaRPr>
              </a:p>
            </p:txBody>
          </p:sp>
        </mc:Choice>
        <mc:Fallback xmlns="">
          <p:sp>
            <p:nvSpPr>
              <p:cNvPr id="15" name="TextBox 14">
                <a:extLst>
                  <a:ext uri="{FF2B5EF4-FFF2-40B4-BE49-F238E27FC236}">
                    <a16:creationId xmlns:a16="http://schemas.microsoft.com/office/drawing/2014/main" id="{1C9ADCEB-BB73-BF1A-9624-3ACBC0945EDD}"/>
                  </a:ext>
                </a:extLst>
              </p:cNvPr>
              <p:cNvSpPr txBox="1">
                <a:spLocks noRot="1" noChangeAspect="1" noMove="1" noResize="1" noEditPoints="1" noAdjustHandles="1" noChangeArrowheads="1" noChangeShapeType="1" noTextEdit="1"/>
              </p:cNvSpPr>
              <p:nvPr/>
            </p:nvSpPr>
            <p:spPr>
              <a:xfrm>
                <a:off x="451069" y="4224797"/>
                <a:ext cx="6094476" cy="632417"/>
              </a:xfrm>
              <a:prstGeom prst="rect">
                <a:avLst/>
              </a:prstGeom>
              <a:blipFill>
                <a:blip r:embed="rId12"/>
                <a:stretch>
                  <a:fillRect l="-2495" t="-1961" b="-31373"/>
                </a:stretch>
              </a:blipFill>
            </p:spPr>
            <p:txBody>
              <a:bodyPr/>
              <a:lstStyle/>
              <a:p>
                <a:r>
                  <a:rPr lang="en-US">
                    <a:noFill/>
                  </a:rPr>
                  <a:t> </a:t>
                </a:r>
              </a:p>
            </p:txBody>
          </p:sp>
        </mc:Fallback>
      </mc:AlternateContent>
    </p:spTree>
    <p:extLst>
      <p:ext uri="{BB962C8B-B14F-4D97-AF65-F5344CB8AC3E}">
        <p14:creationId xmlns:p14="http://schemas.microsoft.com/office/powerpoint/2010/main" val="317708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717">
        <p159:morph option="byObject"/>
      </p:transition>
    </mc:Choice>
    <mc:Fallback xmlns="">
      <p:transition spd="slow" advTm="2717">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B7BA-9A2E-F843-0EC9-6CD0855A6C1B}"/>
              </a:ext>
            </a:extLst>
          </p:cNvPr>
          <p:cNvSpPr>
            <a:spLocks noGrp="1"/>
          </p:cNvSpPr>
          <p:nvPr>
            <p:ph type="title"/>
          </p:nvPr>
        </p:nvSpPr>
        <p:spPr/>
        <p:txBody>
          <a:bodyPr/>
          <a:lstStyle/>
          <a:p>
            <a:r>
              <a:rPr lang="en-US" dirty="0"/>
              <a:t>Integrity</a:t>
            </a:r>
          </a:p>
        </p:txBody>
      </p:sp>
      <p:sp>
        <p:nvSpPr>
          <p:cNvPr id="3" name="TextBox 2">
            <a:extLst>
              <a:ext uri="{FF2B5EF4-FFF2-40B4-BE49-F238E27FC236}">
                <a16:creationId xmlns:a16="http://schemas.microsoft.com/office/drawing/2014/main" id="{4D61D0B7-7415-AE9F-0578-104F786BA28E}"/>
              </a:ext>
            </a:extLst>
          </p:cNvPr>
          <p:cNvSpPr txBox="1"/>
          <p:nvPr/>
        </p:nvSpPr>
        <p:spPr>
          <a:xfrm>
            <a:off x="599374" y="1742778"/>
            <a:ext cx="7220246" cy="646331"/>
          </a:xfrm>
          <a:prstGeom prst="rect">
            <a:avLst/>
          </a:prstGeom>
          <a:noFill/>
        </p:spPr>
        <p:txBody>
          <a:bodyPr wrap="none" rtlCol="0">
            <a:spAutoFit/>
          </a:bodyPr>
          <a:lstStyle/>
          <a:p>
            <a:r>
              <a:rPr lang="en-US" sz="3600" dirty="0">
                <a:latin typeface="Chalk Board" panose="02000500000000000000" pitchFamily="2" charset="0"/>
              </a:rPr>
              <a:t>How do we tell if a message has changed in transit?</a:t>
            </a:r>
          </a:p>
        </p:txBody>
      </p:sp>
      <p:sp>
        <p:nvSpPr>
          <p:cNvPr id="4" name="TextBox 3">
            <a:extLst>
              <a:ext uri="{FF2B5EF4-FFF2-40B4-BE49-F238E27FC236}">
                <a16:creationId xmlns:a16="http://schemas.microsoft.com/office/drawing/2014/main" id="{A919ED26-AFFC-528B-715D-F82B11BEECC4}"/>
              </a:ext>
            </a:extLst>
          </p:cNvPr>
          <p:cNvSpPr txBox="1"/>
          <p:nvPr/>
        </p:nvSpPr>
        <p:spPr>
          <a:xfrm>
            <a:off x="599374" y="2451828"/>
            <a:ext cx="7677102" cy="646331"/>
          </a:xfrm>
          <a:prstGeom prst="rect">
            <a:avLst/>
          </a:prstGeom>
          <a:noFill/>
        </p:spPr>
        <p:txBody>
          <a:bodyPr wrap="none" rtlCol="0">
            <a:spAutoFit/>
          </a:bodyPr>
          <a:lstStyle/>
          <a:p>
            <a:r>
              <a:rPr lang="en-US" sz="3600" dirty="0">
                <a:latin typeface="Chalk Board" panose="02000500000000000000" pitchFamily="2" charset="0"/>
              </a:rPr>
              <a:t>The most straightforward answer is to use a checksum!</a:t>
            </a:r>
          </a:p>
        </p:txBody>
      </p:sp>
      <p:sp>
        <p:nvSpPr>
          <p:cNvPr id="5" name="TextBox 4">
            <a:extLst>
              <a:ext uri="{FF2B5EF4-FFF2-40B4-BE49-F238E27FC236}">
                <a16:creationId xmlns:a16="http://schemas.microsoft.com/office/drawing/2014/main" id="{CC970689-A869-7BDE-17C1-FD4788A9A071}"/>
              </a:ext>
            </a:extLst>
          </p:cNvPr>
          <p:cNvSpPr txBox="1"/>
          <p:nvPr/>
        </p:nvSpPr>
        <p:spPr>
          <a:xfrm>
            <a:off x="661891" y="3168170"/>
            <a:ext cx="7552067" cy="646331"/>
          </a:xfrm>
          <a:prstGeom prst="rect">
            <a:avLst/>
          </a:prstGeom>
          <a:noFill/>
        </p:spPr>
        <p:txBody>
          <a:bodyPr wrap="none" rtlCol="0">
            <a:spAutoFit/>
          </a:bodyPr>
          <a:lstStyle/>
          <a:p>
            <a:r>
              <a:rPr lang="en-US" sz="3600" dirty="0">
                <a:latin typeface="Chalk Board" panose="02000500000000000000" pitchFamily="2" charset="0"/>
              </a:rPr>
              <a:t>But checksums do not really work (we have seen that!)</a:t>
            </a:r>
          </a:p>
        </p:txBody>
      </p:sp>
      <p:pic>
        <p:nvPicPr>
          <p:cNvPr id="6" name="Graphic 5" descr="Female Profile outline">
            <a:extLst>
              <a:ext uri="{FF2B5EF4-FFF2-40B4-BE49-F238E27FC236}">
                <a16:creationId xmlns:a16="http://schemas.microsoft.com/office/drawing/2014/main" id="{4FE4C57B-4E80-5104-D66D-CB8D08FB6E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17" y="4684644"/>
            <a:ext cx="1808231" cy="1808231"/>
          </a:xfrm>
          <a:prstGeom prst="rect">
            <a:avLst/>
          </a:prstGeom>
        </p:spPr>
      </p:pic>
      <p:pic>
        <p:nvPicPr>
          <p:cNvPr id="7" name="Graphic 6" descr="Male profile outline">
            <a:extLst>
              <a:ext uri="{FF2B5EF4-FFF2-40B4-BE49-F238E27FC236}">
                <a16:creationId xmlns:a16="http://schemas.microsoft.com/office/drawing/2014/main" id="{EE38D243-5069-F242-487A-19AC9139D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2490" y="4684643"/>
            <a:ext cx="1808231" cy="1808231"/>
          </a:xfrm>
          <a:prstGeom prst="rect">
            <a:avLst/>
          </a:prstGeom>
        </p:spPr>
      </p:pic>
      <p:cxnSp>
        <p:nvCxnSpPr>
          <p:cNvPr id="8" name="Straight Arrow Connector 7">
            <a:extLst>
              <a:ext uri="{FF2B5EF4-FFF2-40B4-BE49-F238E27FC236}">
                <a16:creationId xmlns:a16="http://schemas.microsoft.com/office/drawing/2014/main" id="{D74E36BE-FCE7-8CB4-B786-85AE32E09563}"/>
              </a:ext>
            </a:extLst>
          </p:cNvPr>
          <p:cNvCxnSpPr>
            <a:cxnSpLocks/>
          </p:cNvCxnSpPr>
          <p:nvPr/>
        </p:nvCxnSpPr>
        <p:spPr>
          <a:xfrm>
            <a:off x="1914248" y="5827041"/>
            <a:ext cx="7720082"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Graphic 10" descr="Envelope with solid fill">
            <a:extLst>
              <a:ext uri="{FF2B5EF4-FFF2-40B4-BE49-F238E27FC236}">
                <a16:creationId xmlns:a16="http://schemas.microsoft.com/office/drawing/2014/main" id="{307C47C7-5E2C-6228-500A-E417381362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91269" y="5943600"/>
            <a:ext cx="914400" cy="914400"/>
          </a:xfrm>
          <a:prstGeom prst="rect">
            <a:avLst/>
          </a:prstGeom>
        </p:spPr>
      </p:pic>
      <p:pic>
        <p:nvPicPr>
          <p:cNvPr id="12" name="Graphic 11" descr="Devil face outline outline">
            <a:extLst>
              <a:ext uri="{FF2B5EF4-FFF2-40B4-BE49-F238E27FC236}">
                <a16:creationId xmlns:a16="http://schemas.microsoft.com/office/drawing/2014/main" id="{DE855A3C-3FE0-FD8E-22C2-957E817041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09497" y="4262249"/>
            <a:ext cx="1564792" cy="1564792"/>
          </a:xfrm>
          <a:prstGeom prst="rect">
            <a:avLst/>
          </a:prstGeom>
        </p:spPr>
      </p:pic>
      <p:sp>
        <p:nvSpPr>
          <p:cNvPr id="13" name="TextBox 12">
            <a:extLst>
              <a:ext uri="{FF2B5EF4-FFF2-40B4-BE49-F238E27FC236}">
                <a16:creationId xmlns:a16="http://schemas.microsoft.com/office/drawing/2014/main" id="{900C7917-99AF-A54F-65DD-F00847779566}"/>
              </a:ext>
            </a:extLst>
          </p:cNvPr>
          <p:cNvSpPr txBox="1"/>
          <p:nvPr/>
        </p:nvSpPr>
        <p:spPr>
          <a:xfrm rot="488019">
            <a:off x="5850805" y="4570605"/>
            <a:ext cx="2701381" cy="646331"/>
          </a:xfrm>
          <a:prstGeom prst="rect">
            <a:avLst/>
          </a:prstGeom>
          <a:noFill/>
        </p:spPr>
        <p:txBody>
          <a:bodyPr wrap="none" rtlCol="0">
            <a:spAutoFit/>
          </a:bodyPr>
          <a:lstStyle/>
          <a:p>
            <a:r>
              <a:rPr lang="en-US" sz="3600" dirty="0">
                <a:latin typeface="Chalk Board" panose="02000500000000000000" pitchFamily="2" charset="0"/>
              </a:rPr>
              <a:t>What can Eve do?</a:t>
            </a:r>
          </a:p>
        </p:txBody>
      </p:sp>
      <p:sp>
        <p:nvSpPr>
          <p:cNvPr id="14" name="TextBox 13">
            <a:extLst>
              <a:ext uri="{FF2B5EF4-FFF2-40B4-BE49-F238E27FC236}">
                <a16:creationId xmlns:a16="http://schemas.microsoft.com/office/drawing/2014/main" id="{88CC94C4-4D2E-13BD-9974-325F8C77F7EE}"/>
              </a:ext>
            </a:extLst>
          </p:cNvPr>
          <p:cNvSpPr txBox="1"/>
          <p:nvPr/>
        </p:nvSpPr>
        <p:spPr>
          <a:xfrm>
            <a:off x="5652485" y="6179148"/>
            <a:ext cx="1702710" cy="646331"/>
          </a:xfrm>
          <a:prstGeom prst="rect">
            <a:avLst/>
          </a:prstGeom>
          <a:noFill/>
        </p:spPr>
        <p:txBody>
          <a:bodyPr wrap="none" rtlCol="0">
            <a:spAutoFit/>
          </a:bodyPr>
          <a:lstStyle/>
          <a:p>
            <a:r>
              <a:rPr lang="en-US" sz="3600" dirty="0">
                <a:latin typeface="Chalk Board" panose="02000500000000000000" pitchFamily="2" charset="0"/>
              </a:rPr>
              <a:t>(encrypted)</a:t>
            </a:r>
          </a:p>
        </p:txBody>
      </p:sp>
    </p:spTree>
    <p:custDataLst>
      <p:tags r:id="rId1"/>
    </p:custDataLst>
    <p:extLst>
      <p:ext uri="{BB962C8B-B14F-4D97-AF65-F5344CB8AC3E}">
        <p14:creationId xmlns:p14="http://schemas.microsoft.com/office/powerpoint/2010/main" val="1801216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3740">
        <p159:morph option="byObject"/>
      </p:transition>
    </mc:Choice>
    <mc:Fallback xmlns="">
      <p:transition spd="slow" advTm="637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8DEE3B-DBE3-BC32-A075-E6CE5BDA2259}"/>
              </a:ext>
            </a:extLst>
          </p:cNvPr>
          <p:cNvSpPr txBox="1"/>
          <p:nvPr/>
        </p:nvSpPr>
        <p:spPr>
          <a:xfrm>
            <a:off x="467139" y="1669775"/>
            <a:ext cx="8789586" cy="1569660"/>
          </a:xfrm>
          <a:prstGeom prst="rect">
            <a:avLst/>
          </a:prstGeom>
          <a:noFill/>
        </p:spPr>
        <p:txBody>
          <a:bodyPr wrap="none" rtlCol="0">
            <a:spAutoFit/>
          </a:bodyPr>
          <a:lstStyle/>
          <a:p>
            <a:r>
              <a:rPr lang="en-US" sz="9600" dirty="0">
                <a:latin typeface="Chalk Board" panose="02000500000000000000" pitchFamily="2" charset="0"/>
              </a:rPr>
              <a:t>Cryptographic Checksum</a:t>
            </a:r>
          </a:p>
        </p:txBody>
      </p:sp>
      <p:sp>
        <p:nvSpPr>
          <p:cNvPr id="3" name="TextBox 2">
            <a:extLst>
              <a:ext uri="{FF2B5EF4-FFF2-40B4-BE49-F238E27FC236}">
                <a16:creationId xmlns:a16="http://schemas.microsoft.com/office/drawing/2014/main" id="{E1967180-85DD-C7FC-088C-671FF177D890}"/>
              </a:ext>
            </a:extLst>
          </p:cNvPr>
          <p:cNvSpPr txBox="1"/>
          <p:nvPr/>
        </p:nvSpPr>
        <p:spPr>
          <a:xfrm>
            <a:off x="467139" y="3858377"/>
            <a:ext cx="7087197" cy="1107996"/>
          </a:xfrm>
          <a:prstGeom prst="rect">
            <a:avLst/>
          </a:prstGeom>
          <a:noFill/>
        </p:spPr>
        <p:txBody>
          <a:bodyPr wrap="none" rtlCol="0">
            <a:spAutoFit/>
          </a:bodyPr>
          <a:lstStyle/>
          <a:p>
            <a:r>
              <a:rPr lang="en-US" sz="6600" dirty="0">
                <a:latin typeface="Chalk Board" panose="02000500000000000000" pitchFamily="2" charset="0"/>
              </a:rPr>
              <a:t>Cryptographic Hash Function</a:t>
            </a:r>
          </a:p>
        </p:txBody>
      </p:sp>
    </p:spTree>
    <p:extLst>
      <p:ext uri="{BB962C8B-B14F-4D97-AF65-F5344CB8AC3E}">
        <p14:creationId xmlns:p14="http://schemas.microsoft.com/office/powerpoint/2010/main" val="62693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338">
        <p159:morph option="byObject"/>
      </p:transition>
    </mc:Choice>
    <mc:Fallback xmlns="">
      <p:transition spd="slow" advTm="6338">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6674B2-160F-B62D-AC78-11AA8875BD91}"/>
              </a:ext>
            </a:extLst>
          </p:cNvPr>
          <p:cNvSpPr txBox="1"/>
          <p:nvPr/>
        </p:nvSpPr>
        <p:spPr>
          <a:xfrm>
            <a:off x="424069" y="1235045"/>
            <a:ext cx="2782958" cy="1107996"/>
          </a:xfrm>
          <a:prstGeom prst="rect">
            <a:avLst/>
          </a:prstGeom>
          <a:noFill/>
        </p:spPr>
        <p:txBody>
          <a:bodyPr wrap="square" rtlCol="0">
            <a:spAutoFit/>
          </a:bodyPr>
          <a:lstStyle/>
          <a:p>
            <a:r>
              <a:rPr lang="en-US" sz="6600" dirty="0">
                <a:latin typeface="Chalk Board" panose="02000500000000000000" pitchFamily="2" charset="0"/>
              </a:rPr>
              <a:t>A function</a:t>
            </a:r>
          </a:p>
        </p:txBody>
      </p:sp>
      <p:sp>
        <p:nvSpPr>
          <p:cNvPr id="3" name="TextBox 2">
            <a:extLst>
              <a:ext uri="{FF2B5EF4-FFF2-40B4-BE49-F238E27FC236}">
                <a16:creationId xmlns:a16="http://schemas.microsoft.com/office/drawing/2014/main" id="{D4E86352-7DE4-C1F6-8C74-A33D591E971F}"/>
              </a:ext>
            </a:extLst>
          </p:cNvPr>
          <p:cNvSpPr txBox="1"/>
          <p:nvPr/>
        </p:nvSpPr>
        <p:spPr>
          <a:xfrm>
            <a:off x="5311697" y="1156938"/>
            <a:ext cx="3575664" cy="1107996"/>
          </a:xfrm>
          <a:prstGeom prst="rect">
            <a:avLst/>
          </a:prstGeom>
          <a:noFill/>
        </p:spPr>
        <p:txBody>
          <a:bodyPr wrap="square" rtlCol="0">
            <a:spAutoFit/>
          </a:bodyPr>
          <a:lstStyle/>
          <a:p>
            <a:r>
              <a:rPr lang="en-US" sz="6600" dirty="0">
                <a:latin typeface="Chalk Board" panose="02000500000000000000" pitchFamily="2" charset="0"/>
              </a:rPr>
              <a:t> any message</a:t>
            </a:r>
          </a:p>
        </p:txBody>
      </p:sp>
      <p:sp>
        <p:nvSpPr>
          <p:cNvPr id="4" name="TextBox 3">
            <a:extLst>
              <a:ext uri="{FF2B5EF4-FFF2-40B4-BE49-F238E27FC236}">
                <a16:creationId xmlns:a16="http://schemas.microsoft.com/office/drawing/2014/main" id="{B43153DD-124C-1539-F2C4-34F12E9250E6}"/>
              </a:ext>
            </a:extLst>
          </p:cNvPr>
          <p:cNvSpPr txBox="1"/>
          <p:nvPr/>
        </p:nvSpPr>
        <p:spPr>
          <a:xfrm>
            <a:off x="941729" y="2353480"/>
            <a:ext cx="1337645" cy="923330"/>
          </a:xfrm>
          <a:prstGeom prst="rect">
            <a:avLst/>
          </a:prstGeom>
          <a:noFill/>
        </p:spPr>
        <p:txBody>
          <a:bodyPr wrap="square" rtlCol="0">
            <a:spAutoFit/>
          </a:bodyPr>
          <a:lstStyle/>
          <a:p>
            <a:r>
              <a:rPr lang="en-US" sz="5400" dirty="0">
                <a:latin typeface="Chalk Board" panose="02000500000000000000" pitchFamily="2" charset="0"/>
              </a:rPr>
              <a:t>short</a:t>
            </a:r>
          </a:p>
        </p:txBody>
      </p:sp>
      <p:sp>
        <p:nvSpPr>
          <p:cNvPr id="5" name="TextBox 4">
            <a:extLst>
              <a:ext uri="{FF2B5EF4-FFF2-40B4-BE49-F238E27FC236}">
                <a16:creationId xmlns:a16="http://schemas.microsoft.com/office/drawing/2014/main" id="{4F20DFCD-5268-93BB-2EA0-023C8D88D943}"/>
              </a:ext>
            </a:extLst>
          </p:cNvPr>
          <p:cNvSpPr txBox="1"/>
          <p:nvPr/>
        </p:nvSpPr>
        <p:spPr>
          <a:xfrm>
            <a:off x="2279374" y="2353480"/>
            <a:ext cx="2368892" cy="923330"/>
          </a:xfrm>
          <a:prstGeom prst="rect">
            <a:avLst/>
          </a:prstGeom>
          <a:noFill/>
        </p:spPr>
        <p:txBody>
          <a:bodyPr wrap="square" rtlCol="0">
            <a:spAutoFit/>
          </a:bodyPr>
          <a:lstStyle/>
          <a:p>
            <a:r>
              <a:rPr lang="en-US" sz="5400" dirty="0">
                <a:latin typeface="Chalk Board" panose="02000500000000000000" pitchFamily="2" charset="0"/>
              </a:rPr>
              <a:t>unique</a:t>
            </a:r>
          </a:p>
        </p:txBody>
      </p:sp>
      <p:sp>
        <p:nvSpPr>
          <p:cNvPr id="6" name="TextBox 5">
            <a:extLst>
              <a:ext uri="{FF2B5EF4-FFF2-40B4-BE49-F238E27FC236}">
                <a16:creationId xmlns:a16="http://schemas.microsoft.com/office/drawing/2014/main" id="{58C28A2D-7189-7CC2-4452-E49EDC70691C}"/>
              </a:ext>
            </a:extLst>
          </p:cNvPr>
          <p:cNvSpPr txBox="1"/>
          <p:nvPr/>
        </p:nvSpPr>
        <p:spPr>
          <a:xfrm>
            <a:off x="3870458" y="2353480"/>
            <a:ext cx="2490586" cy="923330"/>
          </a:xfrm>
          <a:prstGeom prst="rect">
            <a:avLst/>
          </a:prstGeom>
          <a:noFill/>
        </p:spPr>
        <p:txBody>
          <a:bodyPr wrap="square" rtlCol="0">
            <a:spAutoFit/>
          </a:bodyPr>
          <a:lstStyle/>
          <a:p>
            <a:r>
              <a:rPr lang="en-US" sz="5400" dirty="0">
                <a:latin typeface="Chalk Board" panose="02000500000000000000" pitchFamily="2" charset="0"/>
              </a:rPr>
              <a:t>irreversible</a:t>
            </a:r>
          </a:p>
        </p:txBody>
      </p:sp>
      <p:sp>
        <p:nvSpPr>
          <p:cNvPr id="7" name="TextBox 6">
            <a:extLst>
              <a:ext uri="{FF2B5EF4-FFF2-40B4-BE49-F238E27FC236}">
                <a16:creationId xmlns:a16="http://schemas.microsoft.com/office/drawing/2014/main" id="{4C0B5C69-9C0A-25DA-9F0A-4A66A2FCCC12}"/>
              </a:ext>
            </a:extLst>
          </p:cNvPr>
          <p:cNvSpPr txBox="1"/>
          <p:nvPr/>
        </p:nvSpPr>
        <p:spPr>
          <a:xfrm>
            <a:off x="8626343" y="1192750"/>
            <a:ext cx="1853708" cy="1107996"/>
          </a:xfrm>
          <a:prstGeom prst="rect">
            <a:avLst/>
          </a:prstGeom>
          <a:noFill/>
        </p:spPr>
        <p:txBody>
          <a:bodyPr wrap="square" rtlCol="0">
            <a:spAutoFit/>
          </a:bodyPr>
          <a:lstStyle/>
          <a:p>
            <a:r>
              <a:rPr lang="en-US" sz="6600" dirty="0">
                <a:latin typeface="Chalk Board" panose="02000500000000000000" pitchFamily="2" charset="0"/>
              </a:rPr>
              <a:t> into a</a:t>
            </a:r>
          </a:p>
        </p:txBody>
      </p:sp>
      <p:sp>
        <p:nvSpPr>
          <p:cNvPr id="8" name="TextBox 7">
            <a:extLst>
              <a:ext uri="{FF2B5EF4-FFF2-40B4-BE49-F238E27FC236}">
                <a16:creationId xmlns:a16="http://schemas.microsoft.com/office/drawing/2014/main" id="{FC95498A-E756-944B-65AA-2C8318459AEE}"/>
              </a:ext>
            </a:extLst>
          </p:cNvPr>
          <p:cNvSpPr txBox="1"/>
          <p:nvPr/>
        </p:nvSpPr>
        <p:spPr>
          <a:xfrm>
            <a:off x="6521673" y="2288556"/>
            <a:ext cx="3575664" cy="1107996"/>
          </a:xfrm>
          <a:prstGeom prst="rect">
            <a:avLst/>
          </a:prstGeom>
          <a:noFill/>
        </p:spPr>
        <p:txBody>
          <a:bodyPr wrap="square" rtlCol="0">
            <a:spAutoFit/>
          </a:bodyPr>
          <a:lstStyle/>
          <a:p>
            <a:r>
              <a:rPr lang="en-US" sz="6600" dirty="0">
                <a:latin typeface="Chalk Board" panose="02000500000000000000" pitchFamily="2" charset="0"/>
              </a:rPr>
              <a:t>string of bits </a:t>
            </a:r>
          </a:p>
        </p:txBody>
      </p:sp>
      <p:sp>
        <p:nvSpPr>
          <p:cNvPr id="9" name="TextBox 8">
            <a:extLst>
              <a:ext uri="{FF2B5EF4-FFF2-40B4-BE49-F238E27FC236}">
                <a16:creationId xmlns:a16="http://schemas.microsoft.com/office/drawing/2014/main" id="{9C1DA46A-DB7C-01A9-D6C6-798AAA73C3EF}"/>
              </a:ext>
            </a:extLst>
          </p:cNvPr>
          <p:cNvSpPr txBox="1"/>
          <p:nvPr/>
        </p:nvSpPr>
        <p:spPr>
          <a:xfrm>
            <a:off x="251790" y="4479836"/>
            <a:ext cx="10944022" cy="830997"/>
          </a:xfrm>
          <a:prstGeom prst="rect">
            <a:avLst/>
          </a:prstGeom>
          <a:noFill/>
        </p:spPr>
        <p:txBody>
          <a:bodyPr wrap="none" rtlCol="0">
            <a:spAutoFit/>
          </a:bodyPr>
          <a:lstStyle/>
          <a:p>
            <a:r>
              <a:rPr lang="en-US" sz="4800" dirty="0">
                <a:latin typeface="Chalk Board" panose="02000500000000000000" pitchFamily="2" charset="0"/>
              </a:rPr>
              <a:t>The output of the hash function is called the </a:t>
            </a:r>
            <a:r>
              <a:rPr lang="en-US" sz="4800" dirty="0">
                <a:solidFill>
                  <a:srgbClr val="C00000"/>
                </a:solidFill>
                <a:latin typeface="Chalk Board" panose="02000500000000000000" pitchFamily="2" charset="0"/>
              </a:rPr>
              <a:t>hash</a:t>
            </a:r>
            <a:r>
              <a:rPr lang="en-US" sz="4800" dirty="0">
                <a:latin typeface="Chalk Board" panose="02000500000000000000" pitchFamily="2" charset="0"/>
              </a:rPr>
              <a:t> or a </a:t>
            </a:r>
            <a:r>
              <a:rPr lang="en-US" sz="4800" dirty="0">
                <a:solidFill>
                  <a:srgbClr val="C00000"/>
                </a:solidFill>
                <a:latin typeface="Chalk Board" panose="02000500000000000000" pitchFamily="2" charset="0"/>
              </a:rPr>
              <a:t>digest</a:t>
            </a:r>
          </a:p>
        </p:txBody>
      </p:sp>
      <p:sp>
        <p:nvSpPr>
          <p:cNvPr id="11" name="TextBox 10">
            <a:extLst>
              <a:ext uri="{FF2B5EF4-FFF2-40B4-BE49-F238E27FC236}">
                <a16:creationId xmlns:a16="http://schemas.microsoft.com/office/drawing/2014/main" id="{962B8EEE-1B21-CF53-0492-DDFFE6A20E22}"/>
              </a:ext>
            </a:extLst>
          </p:cNvPr>
          <p:cNvSpPr txBox="1"/>
          <p:nvPr/>
        </p:nvSpPr>
        <p:spPr>
          <a:xfrm>
            <a:off x="3087758" y="1285083"/>
            <a:ext cx="2849216" cy="1015663"/>
          </a:xfrm>
          <a:prstGeom prst="rect">
            <a:avLst/>
          </a:prstGeom>
          <a:noFill/>
        </p:spPr>
        <p:txBody>
          <a:bodyPr wrap="square">
            <a:spAutoFit/>
          </a:bodyPr>
          <a:lstStyle/>
          <a:p>
            <a:r>
              <a:rPr lang="en-US" sz="6000" dirty="0">
                <a:latin typeface="Chalk Board" panose="02000500000000000000" pitchFamily="2" charset="0"/>
              </a:rPr>
              <a:t>that turns</a:t>
            </a:r>
          </a:p>
        </p:txBody>
      </p:sp>
    </p:spTree>
    <p:extLst>
      <p:ext uri="{BB962C8B-B14F-4D97-AF65-F5344CB8AC3E}">
        <p14:creationId xmlns:p14="http://schemas.microsoft.com/office/powerpoint/2010/main" val="272151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8672">
        <p159:morph option="byObject"/>
      </p:transition>
    </mc:Choice>
    <mc:Fallback xmlns="">
      <p:transition spd="slow" advTm="18672">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D56C5F-33AA-1014-02ED-87AC23F9483A}"/>
              </a:ext>
            </a:extLst>
          </p:cNvPr>
          <p:cNvSpPr txBox="1"/>
          <p:nvPr/>
        </p:nvSpPr>
        <p:spPr>
          <a:xfrm>
            <a:off x="583094" y="1364524"/>
            <a:ext cx="4492489" cy="1569660"/>
          </a:xfrm>
          <a:prstGeom prst="rect">
            <a:avLst/>
          </a:prstGeom>
          <a:noFill/>
        </p:spPr>
        <p:txBody>
          <a:bodyPr wrap="square" rtlCol="0">
            <a:spAutoFit/>
          </a:bodyPr>
          <a:lstStyle/>
          <a:p>
            <a:r>
              <a:rPr lang="en-US" sz="9600" dirty="0">
                <a:latin typeface="Chalk Board" panose="02000500000000000000" pitchFamily="2" charset="0"/>
              </a:rPr>
              <a:t>A function</a:t>
            </a:r>
          </a:p>
        </p:txBody>
      </p:sp>
      <p:sp>
        <p:nvSpPr>
          <p:cNvPr id="3" name="TextBox 2">
            <a:extLst>
              <a:ext uri="{FF2B5EF4-FFF2-40B4-BE49-F238E27FC236}">
                <a16:creationId xmlns:a16="http://schemas.microsoft.com/office/drawing/2014/main" id="{2630B4D1-50A4-8B3D-2825-C94A0C854194}"/>
              </a:ext>
            </a:extLst>
          </p:cNvPr>
          <p:cNvSpPr txBox="1"/>
          <p:nvPr/>
        </p:nvSpPr>
        <p:spPr>
          <a:xfrm>
            <a:off x="2561218" y="3214528"/>
            <a:ext cx="7069564" cy="775597"/>
          </a:xfrm>
          <a:prstGeom prst="rect">
            <a:avLst/>
          </a:prstGeom>
          <a:noFill/>
        </p:spPr>
        <p:txBody>
          <a:bodyPr wrap="none" rtlCol="0">
            <a:spAutoFit/>
          </a:bodyPr>
          <a:lstStyle/>
          <a:p>
            <a:pPr>
              <a:lnSpc>
                <a:spcPct val="90000"/>
              </a:lnSpc>
              <a:buClr>
                <a:schemeClr val="tx1"/>
              </a:buClr>
            </a:pPr>
            <a:r>
              <a:rPr lang="en-US" sz="4800" dirty="0">
                <a:latin typeface="Chalk Board" panose="02000500000000000000" pitchFamily="2" charset="0"/>
              </a:rPr>
              <a:t>predictable mapping of </a:t>
            </a:r>
            <a:r>
              <a:rPr lang="en-US" sz="4800" dirty="0" err="1">
                <a:latin typeface="Chalk Board" panose="02000500000000000000" pitchFamily="2" charset="0"/>
              </a:rPr>
              <a:t>inputs↦outputs</a:t>
            </a:r>
            <a:endParaRPr lang="en-US" sz="4800" dirty="0">
              <a:latin typeface="Chalk Board" panose="02000500000000000000" pitchFamily="2" charset="0"/>
            </a:endParaRPr>
          </a:p>
        </p:txBody>
      </p:sp>
      <p:sp>
        <p:nvSpPr>
          <p:cNvPr id="4" name="TextBox 3">
            <a:extLst>
              <a:ext uri="{FF2B5EF4-FFF2-40B4-BE49-F238E27FC236}">
                <a16:creationId xmlns:a16="http://schemas.microsoft.com/office/drawing/2014/main" id="{B94D3567-EA8D-F51F-1192-D434F9DA4094}"/>
              </a:ext>
            </a:extLst>
          </p:cNvPr>
          <p:cNvSpPr txBox="1"/>
          <p:nvPr/>
        </p:nvSpPr>
        <p:spPr>
          <a:xfrm>
            <a:off x="2406814" y="4366146"/>
            <a:ext cx="7710765" cy="718658"/>
          </a:xfrm>
          <a:prstGeom prst="rect">
            <a:avLst/>
          </a:prstGeom>
          <a:noFill/>
        </p:spPr>
        <p:txBody>
          <a:bodyPr wrap="none" rtlCol="0">
            <a:spAutoFit/>
          </a:bodyPr>
          <a:lstStyle/>
          <a:p>
            <a:pPr>
              <a:lnSpc>
                <a:spcPct val="90000"/>
              </a:lnSpc>
              <a:buClr>
                <a:schemeClr val="tx1"/>
              </a:buClr>
            </a:pPr>
            <a:r>
              <a:rPr lang="en-US" sz="4400" dirty="0">
                <a:latin typeface="Chalk Board" panose="02000500000000000000" pitchFamily="2" charset="0"/>
              </a:rPr>
              <a:t>- Mapping is </a:t>
            </a:r>
            <a:r>
              <a:rPr lang="en-US" sz="4400" dirty="0">
                <a:solidFill>
                  <a:schemeClr val="accent4"/>
                </a:solidFill>
                <a:latin typeface="Chalk Board" panose="02000500000000000000" pitchFamily="2" charset="0"/>
              </a:rPr>
              <a:t>deterministic</a:t>
            </a:r>
            <a:r>
              <a:rPr lang="en-US" sz="4400" dirty="0">
                <a:latin typeface="Chalk Board" panose="02000500000000000000" pitchFamily="2" charset="0"/>
              </a:rPr>
              <a:t>: </a:t>
            </a:r>
            <a:r>
              <a:rPr lang="en-US" sz="4400" dirty="0">
                <a:solidFill>
                  <a:schemeClr val="accent1"/>
                </a:solidFill>
                <a:latin typeface="Chalk Board" panose="02000500000000000000" pitchFamily="2" charset="0"/>
              </a:rPr>
              <a:t>H(x)</a:t>
            </a:r>
            <a:r>
              <a:rPr lang="en-US" sz="4400" spc="-600" dirty="0">
                <a:solidFill>
                  <a:schemeClr val="accent1"/>
                </a:solidFill>
                <a:latin typeface="Chalk Board" panose="02000500000000000000" pitchFamily="2" charset="0"/>
              </a:rPr>
              <a:t>=</a:t>
            </a:r>
            <a:r>
              <a:rPr lang="en-US" sz="4400" dirty="0">
                <a:solidFill>
                  <a:schemeClr val="accent1"/>
                </a:solidFill>
                <a:latin typeface="Chalk Board" panose="02000500000000000000" pitchFamily="2" charset="0"/>
              </a:rPr>
              <a:t>=H(x)</a:t>
            </a:r>
            <a:r>
              <a:rPr lang="en-US" sz="4400" dirty="0">
                <a:latin typeface="Chalk Board" panose="02000500000000000000" pitchFamily="2" charset="0"/>
              </a:rPr>
              <a:t>, always</a:t>
            </a:r>
            <a:r>
              <a:rPr lang="en-US" sz="4400" dirty="0">
                <a:solidFill>
                  <a:schemeClr val="accent4"/>
                </a:solidFill>
                <a:latin typeface="Chalk Board" panose="02000500000000000000" pitchFamily="2" charset="0"/>
              </a:rPr>
              <a:t>	 </a:t>
            </a:r>
          </a:p>
        </p:txBody>
      </p:sp>
    </p:spTree>
    <p:extLst>
      <p:ext uri="{BB962C8B-B14F-4D97-AF65-F5344CB8AC3E}">
        <p14:creationId xmlns:p14="http://schemas.microsoft.com/office/powerpoint/2010/main" val="1844575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8866">
        <p159:morph option="byObject"/>
      </p:transition>
    </mc:Choice>
    <mc:Fallback xmlns="">
      <p:transition spd="slow" advTm="18866">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481F34-35A2-4563-E963-7ADA9E87F537}"/>
              </a:ext>
            </a:extLst>
          </p:cNvPr>
          <p:cNvSpPr/>
          <p:nvPr/>
        </p:nvSpPr>
        <p:spPr>
          <a:xfrm>
            <a:off x="1816661" y="1859788"/>
            <a:ext cx="8129148" cy="2646878"/>
          </a:xfrm>
          <a:prstGeom prst="rect">
            <a:avLst/>
          </a:prstGeom>
        </p:spPr>
        <p:txBody>
          <a:bodyPr wrap="none">
            <a:spAutoFit/>
          </a:bodyPr>
          <a:lstStyle/>
          <a:p>
            <a:r>
              <a:rPr lang="en-US" sz="16600" dirty="0">
                <a:latin typeface="Chalk Board" panose="02000500000000000000" pitchFamily="2" charset="0"/>
              </a:rPr>
              <a:t>any message</a:t>
            </a:r>
          </a:p>
        </p:txBody>
      </p:sp>
      <p:sp>
        <p:nvSpPr>
          <p:cNvPr id="3" name="TextBox 2">
            <a:extLst>
              <a:ext uri="{FF2B5EF4-FFF2-40B4-BE49-F238E27FC236}">
                <a16:creationId xmlns:a16="http://schemas.microsoft.com/office/drawing/2014/main" id="{40369B69-F93D-220A-09D2-78649078E8CA}"/>
              </a:ext>
            </a:extLst>
          </p:cNvPr>
          <p:cNvSpPr txBox="1"/>
          <p:nvPr/>
        </p:nvSpPr>
        <p:spPr>
          <a:xfrm>
            <a:off x="1816661" y="4804458"/>
            <a:ext cx="6329834" cy="661720"/>
          </a:xfrm>
          <a:prstGeom prst="rect">
            <a:avLst/>
          </a:prstGeom>
          <a:noFill/>
        </p:spPr>
        <p:txBody>
          <a:bodyPr wrap="square" rtlCol="0">
            <a:spAutoFit/>
          </a:bodyPr>
          <a:lstStyle/>
          <a:p>
            <a:pPr>
              <a:lnSpc>
                <a:spcPct val="90000"/>
              </a:lnSpc>
              <a:buClr>
                <a:schemeClr val="tx1"/>
              </a:buClr>
            </a:pPr>
            <a:r>
              <a:rPr lang="en-US" sz="4000" dirty="0">
                <a:latin typeface="Chalk Board" panose="02000500000000000000" pitchFamily="2" charset="0"/>
              </a:rPr>
              <a:t>input can be </a:t>
            </a:r>
            <a:r>
              <a:rPr lang="en-US" sz="4000" i="1" dirty="0">
                <a:latin typeface="Chalk Board" panose="02000500000000000000" pitchFamily="2" charset="0"/>
              </a:rPr>
              <a:t>an</a:t>
            </a:r>
            <a:r>
              <a:rPr lang="en-US" sz="4000" i="1" spc="600" dirty="0">
                <a:latin typeface="Chalk Board" panose="02000500000000000000" pitchFamily="2" charset="0"/>
              </a:rPr>
              <a:t>y</a:t>
            </a:r>
            <a:r>
              <a:rPr lang="en-US" sz="4000" dirty="0">
                <a:latin typeface="Chalk Board" panose="02000500000000000000" pitchFamily="2" charset="0"/>
              </a:rPr>
              <a:t> bit string of any length</a:t>
            </a:r>
          </a:p>
        </p:txBody>
      </p:sp>
      <p:sp>
        <p:nvSpPr>
          <p:cNvPr id="4" name="TextBox 3">
            <a:extLst>
              <a:ext uri="{FF2B5EF4-FFF2-40B4-BE49-F238E27FC236}">
                <a16:creationId xmlns:a16="http://schemas.microsoft.com/office/drawing/2014/main" id="{83700AE3-AC3C-9F47-2CB5-6D4249EE5BE7}"/>
              </a:ext>
            </a:extLst>
          </p:cNvPr>
          <p:cNvSpPr txBox="1"/>
          <p:nvPr/>
        </p:nvSpPr>
        <p:spPr>
          <a:xfrm>
            <a:off x="1581714" y="5763970"/>
            <a:ext cx="5880136" cy="604781"/>
          </a:xfrm>
          <a:prstGeom prst="rect">
            <a:avLst/>
          </a:prstGeom>
          <a:noFill/>
        </p:spPr>
        <p:txBody>
          <a:bodyPr wrap="none" rtlCol="0">
            <a:spAutoFit/>
          </a:bodyPr>
          <a:lstStyle/>
          <a:p>
            <a:pPr>
              <a:lnSpc>
                <a:spcPct val="90000"/>
              </a:lnSpc>
              <a:buClr>
                <a:schemeClr val="tx1"/>
              </a:buClr>
            </a:pPr>
            <a:r>
              <a:rPr lang="en-US" sz="3600" dirty="0">
                <a:latin typeface="Chalk Board" panose="02000500000000000000" pitchFamily="2" charset="0"/>
              </a:rPr>
              <a:t>- whether 1 byte or 100 petabyte or more</a:t>
            </a:r>
          </a:p>
        </p:txBody>
      </p:sp>
    </p:spTree>
    <p:extLst>
      <p:ext uri="{BB962C8B-B14F-4D97-AF65-F5344CB8AC3E}">
        <p14:creationId xmlns:p14="http://schemas.microsoft.com/office/powerpoint/2010/main" val="253203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938">
        <p159:morph option="byObject"/>
      </p:transition>
    </mc:Choice>
    <mc:Fallback xmlns="">
      <p:transition spd="slow" advTm="11938">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4AA8E6-0739-A6A2-2395-720F9D8F946C}"/>
              </a:ext>
            </a:extLst>
          </p:cNvPr>
          <p:cNvSpPr/>
          <p:nvPr/>
        </p:nvSpPr>
        <p:spPr>
          <a:xfrm>
            <a:off x="1877217" y="718363"/>
            <a:ext cx="4687502" cy="3770263"/>
          </a:xfrm>
          <a:prstGeom prst="rect">
            <a:avLst/>
          </a:prstGeom>
        </p:spPr>
        <p:txBody>
          <a:bodyPr wrap="none">
            <a:spAutoFit/>
          </a:bodyPr>
          <a:lstStyle/>
          <a:p>
            <a:r>
              <a:rPr lang="en-US" sz="23900" dirty="0">
                <a:latin typeface="Chalk Board" panose="02000500000000000000" pitchFamily="2" charset="0"/>
              </a:rPr>
              <a:t>short</a:t>
            </a:r>
          </a:p>
        </p:txBody>
      </p:sp>
      <p:sp>
        <p:nvSpPr>
          <p:cNvPr id="3" name="TextBox 2">
            <a:extLst>
              <a:ext uri="{FF2B5EF4-FFF2-40B4-BE49-F238E27FC236}">
                <a16:creationId xmlns:a16="http://schemas.microsoft.com/office/drawing/2014/main" id="{54B7047C-1F0D-9789-36A2-D5BE0A626519}"/>
              </a:ext>
            </a:extLst>
          </p:cNvPr>
          <p:cNvSpPr txBox="1"/>
          <p:nvPr/>
        </p:nvSpPr>
        <p:spPr>
          <a:xfrm>
            <a:off x="889863" y="4087698"/>
            <a:ext cx="8781207" cy="775597"/>
          </a:xfrm>
          <a:prstGeom prst="rect">
            <a:avLst/>
          </a:prstGeom>
          <a:noFill/>
        </p:spPr>
        <p:txBody>
          <a:bodyPr wrap="square" rtlCol="0">
            <a:spAutoFit/>
          </a:bodyPr>
          <a:lstStyle/>
          <a:p>
            <a:pPr>
              <a:lnSpc>
                <a:spcPct val="90000"/>
              </a:lnSpc>
              <a:buClr>
                <a:schemeClr val="tx1"/>
              </a:buClr>
            </a:pPr>
            <a:r>
              <a:rPr lang="en-US" sz="4800" dirty="0">
                <a:latin typeface="Chalk Board" panose="02000500000000000000" pitchFamily="2" charset="0"/>
              </a:rPr>
              <a:t>output is a string of some fixed length</a:t>
            </a:r>
          </a:p>
        </p:txBody>
      </p:sp>
      <p:sp>
        <p:nvSpPr>
          <p:cNvPr id="4" name="TextBox 3">
            <a:extLst>
              <a:ext uri="{FF2B5EF4-FFF2-40B4-BE49-F238E27FC236}">
                <a16:creationId xmlns:a16="http://schemas.microsoft.com/office/drawing/2014/main" id="{05F7AFA9-1A3A-E71D-296A-FEA6E4D235B6}"/>
              </a:ext>
            </a:extLst>
          </p:cNvPr>
          <p:cNvSpPr txBox="1"/>
          <p:nvPr/>
        </p:nvSpPr>
        <p:spPr>
          <a:xfrm>
            <a:off x="598822" y="5237965"/>
            <a:ext cx="7272969" cy="1446550"/>
          </a:xfrm>
          <a:prstGeom prst="rect">
            <a:avLst/>
          </a:prstGeom>
          <a:noFill/>
        </p:spPr>
        <p:txBody>
          <a:bodyPr wrap="square" rtlCol="0">
            <a:spAutoFit/>
          </a:bodyPr>
          <a:lstStyle/>
          <a:p>
            <a:pPr>
              <a:buClr>
                <a:schemeClr val="tx1"/>
              </a:buClr>
            </a:pPr>
            <a:r>
              <a:rPr lang="en-US" sz="4400" dirty="0">
                <a:latin typeface="Chalk Board" panose="02000500000000000000" pitchFamily="2" charset="0"/>
              </a:rPr>
              <a:t>- most commonly that’s 256 bits (32 bytes),</a:t>
            </a:r>
            <a:br>
              <a:rPr lang="en-US" sz="4400" dirty="0">
                <a:latin typeface="Chalk Board" panose="02000500000000000000" pitchFamily="2" charset="0"/>
              </a:rPr>
            </a:br>
            <a:r>
              <a:rPr lang="en-US" sz="4400" dirty="0">
                <a:latin typeface="Chalk Board" panose="02000500000000000000" pitchFamily="2" charset="0"/>
              </a:rPr>
              <a:t>  though 128, 192, 512… aren’t unheard of</a:t>
            </a:r>
          </a:p>
        </p:txBody>
      </p:sp>
    </p:spTree>
    <p:extLst>
      <p:ext uri="{BB962C8B-B14F-4D97-AF65-F5344CB8AC3E}">
        <p14:creationId xmlns:p14="http://schemas.microsoft.com/office/powerpoint/2010/main" val="4226392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266">
        <p159:morph option="byObject"/>
      </p:transition>
    </mc:Choice>
    <mc:Fallback xmlns="">
      <p:transition spd="slow" advTm="9266">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A8918A-CE87-CC78-5CA4-EDAF8355F594}"/>
              </a:ext>
            </a:extLst>
          </p:cNvPr>
          <p:cNvSpPr/>
          <p:nvPr/>
        </p:nvSpPr>
        <p:spPr>
          <a:xfrm>
            <a:off x="1733873" y="782122"/>
            <a:ext cx="3908442" cy="2646878"/>
          </a:xfrm>
          <a:prstGeom prst="rect">
            <a:avLst/>
          </a:prstGeom>
        </p:spPr>
        <p:txBody>
          <a:bodyPr wrap="none">
            <a:spAutoFit/>
          </a:bodyPr>
          <a:lstStyle/>
          <a:p>
            <a:r>
              <a:rPr lang="en-US" sz="16600" dirty="0">
                <a:latin typeface="Chalk Board" panose="02000500000000000000" pitchFamily="2" charset="0"/>
              </a:rPr>
              <a:t>unique</a:t>
            </a:r>
          </a:p>
        </p:txBody>
      </p:sp>
      <p:sp>
        <p:nvSpPr>
          <p:cNvPr id="3" name="TextBox 2">
            <a:extLst>
              <a:ext uri="{FF2B5EF4-FFF2-40B4-BE49-F238E27FC236}">
                <a16:creationId xmlns:a16="http://schemas.microsoft.com/office/drawing/2014/main" id="{04092A1F-B5B7-7271-9D9E-681C8E6070DD}"/>
              </a:ext>
            </a:extLst>
          </p:cNvPr>
          <p:cNvSpPr txBox="1"/>
          <p:nvPr/>
        </p:nvSpPr>
        <p:spPr>
          <a:xfrm>
            <a:off x="1527078" y="3578646"/>
            <a:ext cx="7418139" cy="661720"/>
          </a:xfrm>
          <a:prstGeom prst="rect">
            <a:avLst/>
          </a:prstGeom>
          <a:noFill/>
        </p:spPr>
        <p:txBody>
          <a:bodyPr wrap="square" rtlCol="0">
            <a:spAutoFit/>
          </a:bodyPr>
          <a:lstStyle/>
          <a:p>
            <a:pPr>
              <a:lnSpc>
                <a:spcPct val="90000"/>
              </a:lnSpc>
              <a:buClr>
                <a:schemeClr val="tx1"/>
              </a:buClr>
            </a:pPr>
            <a:r>
              <a:rPr lang="en-US" sz="4000" dirty="0">
                <a:latin typeface="Chalk Board" panose="02000500000000000000" pitchFamily="2" charset="0"/>
              </a:rPr>
              <a:t>two inputs “</a:t>
            </a:r>
            <a:r>
              <a:rPr lang="en-US" sz="4000" dirty="0">
                <a:solidFill>
                  <a:schemeClr val="accent4"/>
                </a:solidFill>
                <a:latin typeface="Chalk Board" panose="02000500000000000000" pitchFamily="2" charset="0"/>
              </a:rPr>
              <a:t>almost always</a:t>
            </a:r>
            <a:r>
              <a:rPr lang="en-US" sz="4000" dirty="0">
                <a:latin typeface="Chalk Board" panose="02000500000000000000" pitchFamily="2" charset="0"/>
              </a:rPr>
              <a:t>” map to two outputs</a:t>
            </a:r>
            <a:r>
              <a:rPr lang="en-US" sz="4000" baseline="50000" dirty="0">
                <a:solidFill>
                  <a:schemeClr val="accent5"/>
                </a:solidFill>
                <a:latin typeface="Chalk Board" panose="02000500000000000000" pitchFamily="2" charset="0"/>
              </a:rPr>
              <a:t>*</a:t>
            </a:r>
          </a:p>
        </p:txBody>
      </p:sp>
      <p:sp>
        <p:nvSpPr>
          <p:cNvPr id="4" name="TextBox 3">
            <a:extLst>
              <a:ext uri="{FF2B5EF4-FFF2-40B4-BE49-F238E27FC236}">
                <a16:creationId xmlns:a16="http://schemas.microsoft.com/office/drawing/2014/main" id="{78D9685E-FBBD-C27B-6752-DB676BE8FCBE}"/>
              </a:ext>
            </a:extLst>
          </p:cNvPr>
          <p:cNvSpPr txBox="1"/>
          <p:nvPr/>
        </p:nvSpPr>
        <p:spPr>
          <a:xfrm>
            <a:off x="1421199" y="4860161"/>
            <a:ext cx="6667210" cy="1215717"/>
          </a:xfrm>
          <a:prstGeom prst="rect">
            <a:avLst/>
          </a:prstGeom>
          <a:noFill/>
        </p:spPr>
        <p:txBody>
          <a:bodyPr wrap="none" rtlCol="0">
            <a:spAutoFit/>
          </a:bodyPr>
          <a:lstStyle/>
          <a:p>
            <a:pPr>
              <a:buClr>
                <a:schemeClr val="tx1"/>
              </a:buClr>
            </a:pPr>
            <a:r>
              <a:rPr lang="en-US" sz="3600" dirty="0">
                <a:latin typeface="Chalk Board" panose="02000500000000000000" pitchFamily="2" charset="0"/>
              </a:rPr>
              <a:t>- there are 2</a:t>
            </a:r>
            <a:r>
              <a:rPr lang="en-US" sz="3600" baseline="50000" dirty="0">
                <a:latin typeface="Chalk Board" panose="02000500000000000000" pitchFamily="2" charset="0"/>
              </a:rPr>
              <a:t>256</a:t>
            </a:r>
            <a:r>
              <a:rPr lang="en-US" sz="3600" dirty="0">
                <a:latin typeface="Chalk Board" panose="02000500000000000000" pitchFamily="2" charset="0"/>
              </a:rPr>
              <a:t> possible outputs</a:t>
            </a:r>
          </a:p>
          <a:p>
            <a:pPr>
              <a:spcBef>
                <a:spcPts val="600"/>
              </a:spcBef>
              <a:buClr>
                <a:schemeClr val="tx1"/>
              </a:buClr>
            </a:pPr>
            <a:r>
              <a:rPr lang="en-US" sz="3200" dirty="0">
                <a:latin typeface="Chalk Board" panose="02000500000000000000" pitchFamily="2" charset="0"/>
              </a:rPr>
              <a:t>  	 (2</a:t>
            </a:r>
            <a:r>
              <a:rPr lang="en-US" sz="3200" baseline="50000" dirty="0">
                <a:latin typeface="Chalk Board" panose="02000500000000000000" pitchFamily="2" charset="0"/>
              </a:rPr>
              <a:t>256  </a:t>
            </a:r>
            <a:r>
              <a:rPr lang="en-US" sz="3200" dirty="0">
                <a:latin typeface="Chalk Board" panose="02000500000000000000" pitchFamily="2" charset="0"/>
              </a:rPr>
              <a:t>is a really, really, </a:t>
            </a:r>
            <a:r>
              <a:rPr lang="en-US" sz="3200" i="1" dirty="0">
                <a:latin typeface="Chalk Board" panose="02000500000000000000" pitchFamily="2" charset="0"/>
              </a:rPr>
              <a:t>REALL</a:t>
            </a:r>
            <a:r>
              <a:rPr lang="en-US" sz="3200" i="1" spc="600" dirty="0">
                <a:latin typeface="Chalk Board" panose="02000500000000000000" pitchFamily="2" charset="0"/>
              </a:rPr>
              <a:t>Y</a:t>
            </a:r>
            <a:r>
              <a:rPr lang="en-US" sz="3200" dirty="0">
                <a:latin typeface="Chalk Board" panose="02000500000000000000" pitchFamily="2" charset="0"/>
              </a:rPr>
              <a:t> big number…)</a:t>
            </a:r>
            <a:endParaRPr lang="en-US" sz="3200" baseline="50000" dirty="0">
              <a:latin typeface="Chalk Board" panose="02000500000000000000" pitchFamily="2" charset="0"/>
            </a:endParaRPr>
          </a:p>
        </p:txBody>
      </p:sp>
    </p:spTree>
    <p:extLst>
      <p:ext uri="{BB962C8B-B14F-4D97-AF65-F5344CB8AC3E}">
        <p14:creationId xmlns:p14="http://schemas.microsoft.com/office/powerpoint/2010/main" val="40748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765">
        <p159:morph option="byObject"/>
      </p:transition>
    </mc:Choice>
    <mc:Fallback xmlns="">
      <p:transition spd="slow" advTm="1776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3562-161C-E373-57CF-1C077A8BEB12}"/>
              </a:ext>
            </a:extLst>
          </p:cNvPr>
          <p:cNvSpPr>
            <a:spLocks noGrp="1"/>
          </p:cNvSpPr>
          <p:nvPr>
            <p:ph type="title"/>
          </p:nvPr>
        </p:nvSpPr>
        <p:spPr/>
        <p:txBody>
          <a:bodyPr/>
          <a:lstStyle/>
          <a:p>
            <a:r>
              <a:rPr lang="en-US" dirty="0">
                <a:latin typeface="Chalk Board" panose="02000500000000000000" pitchFamily="2" charset="0"/>
              </a:rPr>
              <a:t>Cast of Characters</a:t>
            </a:r>
          </a:p>
        </p:txBody>
      </p:sp>
      <p:pic>
        <p:nvPicPr>
          <p:cNvPr id="3" name="Graphic 2" descr="Female Profile outline">
            <a:extLst>
              <a:ext uri="{FF2B5EF4-FFF2-40B4-BE49-F238E27FC236}">
                <a16:creationId xmlns:a16="http://schemas.microsoft.com/office/drawing/2014/main" id="{D1D3F44B-44AC-BD10-961E-B70F12E971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77" y="2765698"/>
            <a:ext cx="2527853" cy="2527853"/>
          </a:xfrm>
          <a:prstGeom prst="rect">
            <a:avLst/>
          </a:prstGeom>
        </p:spPr>
      </p:pic>
      <p:pic>
        <p:nvPicPr>
          <p:cNvPr id="4" name="Graphic 3" descr="Male profile outline">
            <a:extLst>
              <a:ext uri="{FF2B5EF4-FFF2-40B4-BE49-F238E27FC236}">
                <a16:creationId xmlns:a16="http://schemas.microsoft.com/office/drawing/2014/main" id="{39CEA2C2-BED9-096E-2270-06DFE2C5B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8217" y="2765699"/>
            <a:ext cx="2527853" cy="2527853"/>
          </a:xfrm>
          <a:prstGeom prst="rect">
            <a:avLst/>
          </a:prstGeom>
        </p:spPr>
      </p:pic>
      <p:sp>
        <p:nvSpPr>
          <p:cNvPr id="5" name="TextBox 4">
            <a:extLst>
              <a:ext uri="{FF2B5EF4-FFF2-40B4-BE49-F238E27FC236}">
                <a16:creationId xmlns:a16="http://schemas.microsoft.com/office/drawing/2014/main" id="{C45092A0-E07A-BE7F-5A99-B7FEF6BA4838}"/>
              </a:ext>
            </a:extLst>
          </p:cNvPr>
          <p:cNvSpPr txBox="1"/>
          <p:nvPr/>
        </p:nvSpPr>
        <p:spPr>
          <a:xfrm>
            <a:off x="476408" y="5465831"/>
            <a:ext cx="3983617" cy="646331"/>
          </a:xfrm>
          <a:prstGeom prst="rect">
            <a:avLst/>
          </a:prstGeom>
          <a:noFill/>
        </p:spPr>
        <p:txBody>
          <a:bodyPr wrap="square">
            <a:spAutoFit/>
          </a:bodyPr>
          <a:lstStyle/>
          <a:p>
            <a:r>
              <a:rPr lang="en-US" sz="3600" dirty="0">
                <a:latin typeface="Chalk Board" panose="02000500000000000000" pitchFamily="2" charset="0"/>
              </a:rPr>
              <a:t>The good guys: Alice and Bob</a:t>
            </a:r>
          </a:p>
        </p:txBody>
      </p:sp>
      <p:pic>
        <p:nvPicPr>
          <p:cNvPr id="6" name="Graphic 5" descr="Devil face outline outline">
            <a:extLst>
              <a:ext uri="{FF2B5EF4-FFF2-40B4-BE49-F238E27FC236}">
                <a16:creationId xmlns:a16="http://schemas.microsoft.com/office/drawing/2014/main" id="{EA5958C0-157F-DA47-C957-02BF39EEBA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1241" y="3059161"/>
            <a:ext cx="1667153" cy="1667153"/>
          </a:xfrm>
          <a:prstGeom prst="rect">
            <a:avLst/>
          </a:prstGeom>
        </p:spPr>
      </p:pic>
      <p:sp>
        <p:nvSpPr>
          <p:cNvPr id="7" name="TextBox 6">
            <a:extLst>
              <a:ext uri="{FF2B5EF4-FFF2-40B4-BE49-F238E27FC236}">
                <a16:creationId xmlns:a16="http://schemas.microsoft.com/office/drawing/2014/main" id="{EA3D2795-6EAC-D072-014B-EEBAA478F893}"/>
              </a:ext>
            </a:extLst>
          </p:cNvPr>
          <p:cNvSpPr txBox="1"/>
          <p:nvPr/>
        </p:nvSpPr>
        <p:spPr>
          <a:xfrm>
            <a:off x="8653669" y="5465831"/>
            <a:ext cx="3419061" cy="646331"/>
          </a:xfrm>
          <a:prstGeom prst="rect">
            <a:avLst/>
          </a:prstGeom>
          <a:noFill/>
        </p:spPr>
        <p:txBody>
          <a:bodyPr wrap="square">
            <a:spAutoFit/>
          </a:bodyPr>
          <a:lstStyle/>
          <a:p>
            <a:r>
              <a:rPr lang="en-US" sz="3600" dirty="0">
                <a:latin typeface="Chalk Board" panose="02000500000000000000" pitchFamily="2" charset="0"/>
              </a:rPr>
              <a:t>Bad Guys: Eve, Mallory</a:t>
            </a:r>
          </a:p>
        </p:txBody>
      </p:sp>
      <p:pic>
        <p:nvPicPr>
          <p:cNvPr id="9" name="Graphic 8" descr="Devil face with solid fill with solid fill">
            <a:extLst>
              <a:ext uri="{FF2B5EF4-FFF2-40B4-BE49-F238E27FC236}">
                <a16:creationId xmlns:a16="http://schemas.microsoft.com/office/drawing/2014/main" id="{BEF6C849-15B3-87BF-8E56-54BC1C77BD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1005" y="3196048"/>
            <a:ext cx="1667152" cy="1667152"/>
          </a:xfrm>
          <a:prstGeom prst="rect">
            <a:avLst/>
          </a:prstGeom>
        </p:spPr>
      </p:pic>
    </p:spTree>
    <p:extLst>
      <p:ext uri="{BB962C8B-B14F-4D97-AF65-F5344CB8AC3E}">
        <p14:creationId xmlns:p14="http://schemas.microsoft.com/office/powerpoint/2010/main" val="2466580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05">
        <p159:morph option="byObject"/>
      </p:transition>
    </mc:Choice>
    <mc:Fallback xmlns="">
      <p:transition spd="slow" advTm="330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BAC9-85BD-4F02-F2F4-534A32C0141B}"/>
              </a:ext>
            </a:extLst>
          </p:cNvPr>
          <p:cNvSpPr>
            <a:spLocks noGrp="1"/>
          </p:cNvSpPr>
          <p:nvPr>
            <p:ph type="title"/>
          </p:nvPr>
        </p:nvSpPr>
        <p:spPr/>
        <p:txBody>
          <a:bodyPr/>
          <a:lstStyle/>
          <a:p>
            <a:r>
              <a:rPr lang="en-US" dirty="0"/>
              <a:t>Authentication</a:t>
            </a:r>
          </a:p>
        </p:txBody>
      </p:sp>
      <p:sp>
        <p:nvSpPr>
          <p:cNvPr id="3" name="TextBox 2">
            <a:extLst>
              <a:ext uri="{FF2B5EF4-FFF2-40B4-BE49-F238E27FC236}">
                <a16:creationId xmlns:a16="http://schemas.microsoft.com/office/drawing/2014/main" id="{C37507F9-9FA1-4925-073C-8E3CD0188588}"/>
              </a:ext>
            </a:extLst>
          </p:cNvPr>
          <p:cNvSpPr txBox="1"/>
          <p:nvPr/>
        </p:nvSpPr>
        <p:spPr>
          <a:xfrm>
            <a:off x="1099226" y="2986834"/>
            <a:ext cx="9202366" cy="1215461"/>
          </a:xfrm>
          <a:prstGeom prst="rect">
            <a:avLst/>
          </a:prstGeom>
          <a:noFill/>
        </p:spPr>
        <p:txBody>
          <a:bodyPr wrap="square" rtlCol="0">
            <a:spAutoFit/>
          </a:bodyPr>
          <a:lstStyle/>
          <a:p>
            <a:pPr>
              <a:lnSpc>
                <a:spcPct val="90000"/>
              </a:lnSpc>
              <a:buClr>
                <a:schemeClr val="tx1"/>
              </a:buClr>
            </a:pPr>
            <a:r>
              <a:rPr lang="en-US" sz="3999" dirty="0">
                <a:latin typeface="Chalk Board" panose="02000500000000000000" pitchFamily="2" charset="0"/>
              </a:rPr>
              <a:t>We can use key has functions that are usually called Message Authentication Code</a:t>
            </a:r>
          </a:p>
        </p:txBody>
      </p:sp>
      <p:sp>
        <p:nvSpPr>
          <p:cNvPr id="4" name="TextBox 3">
            <a:extLst>
              <a:ext uri="{FF2B5EF4-FFF2-40B4-BE49-F238E27FC236}">
                <a16:creationId xmlns:a16="http://schemas.microsoft.com/office/drawing/2014/main" id="{698913D8-427B-491A-6FCC-B00FE3027699}"/>
              </a:ext>
            </a:extLst>
          </p:cNvPr>
          <p:cNvSpPr txBox="1"/>
          <p:nvPr/>
        </p:nvSpPr>
        <p:spPr>
          <a:xfrm>
            <a:off x="1219233" y="4613775"/>
            <a:ext cx="9889754" cy="1215461"/>
          </a:xfrm>
          <a:prstGeom prst="rect">
            <a:avLst/>
          </a:prstGeom>
          <a:noFill/>
        </p:spPr>
        <p:txBody>
          <a:bodyPr wrap="square" rtlCol="0">
            <a:spAutoFit/>
          </a:bodyPr>
          <a:lstStyle/>
          <a:p>
            <a:pPr>
              <a:lnSpc>
                <a:spcPct val="90000"/>
              </a:lnSpc>
              <a:buClr>
                <a:schemeClr val="tx1"/>
              </a:buClr>
            </a:pPr>
            <a:r>
              <a:rPr lang="en-US" sz="3999" dirty="0">
                <a:latin typeface="Chalk Board" panose="02000500000000000000" pitchFamily="2" charset="0"/>
              </a:rPr>
              <a:t>Only those who know the secret key can generate, on even check, the computed hash value (sometimes called a tag).</a:t>
            </a:r>
          </a:p>
        </p:txBody>
      </p:sp>
      <p:sp>
        <p:nvSpPr>
          <p:cNvPr id="5" name="TextBox 4">
            <a:extLst>
              <a:ext uri="{FF2B5EF4-FFF2-40B4-BE49-F238E27FC236}">
                <a16:creationId xmlns:a16="http://schemas.microsoft.com/office/drawing/2014/main" id="{FE91BE88-6D79-7F3E-190F-A7F2A70FD7D8}"/>
              </a:ext>
            </a:extLst>
          </p:cNvPr>
          <p:cNvSpPr txBox="1"/>
          <p:nvPr/>
        </p:nvSpPr>
        <p:spPr>
          <a:xfrm>
            <a:off x="1219233" y="1994115"/>
            <a:ext cx="8382000" cy="661591"/>
          </a:xfrm>
          <a:prstGeom prst="rect">
            <a:avLst/>
          </a:prstGeom>
          <a:noFill/>
        </p:spPr>
        <p:txBody>
          <a:bodyPr wrap="square" rtlCol="0">
            <a:spAutoFit/>
          </a:bodyPr>
          <a:lstStyle/>
          <a:p>
            <a:pPr>
              <a:lnSpc>
                <a:spcPct val="90000"/>
              </a:lnSpc>
              <a:buClr>
                <a:schemeClr val="tx1"/>
              </a:buClr>
            </a:pPr>
            <a:r>
              <a:rPr lang="en-US" sz="3999" dirty="0">
                <a:latin typeface="Chalk Board" panose="02000500000000000000" pitchFamily="2" charset="0"/>
              </a:rPr>
              <a:t>How can Alice be sure that she is talking to Bob?</a:t>
            </a:r>
          </a:p>
        </p:txBody>
      </p:sp>
    </p:spTree>
    <p:custDataLst>
      <p:tags r:id="rId1"/>
    </p:custDataLst>
    <p:extLst>
      <p:ext uri="{BB962C8B-B14F-4D97-AF65-F5344CB8AC3E}">
        <p14:creationId xmlns:p14="http://schemas.microsoft.com/office/powerpoint/2010/main" val="418491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5990">
        <p159:morph option="byObject"/>
      </p:transition>
    </mc:Choice>
    <mc:Fallback xmlns="">
      <p:transition spd="slow" advTm="459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86F7-2A1A-F4DF-DE29-7AD5B4EF4F25}"/>
              </a:ext>
            </a:extLst>
          </p:cNvPr>
          <p:cNvSpPr>
            <a:spLocks noGrp="1"/>
          </p:cNvSpPr>
          <p:nvPr>
            <p:ph type="title"/>
          </p:nvPr>
        </p:nvSpPr>
        <p:spPr/>
        <p:txBody>
          <a:bodyPr/>
          <a:lstStyle/>
          <a:p>
            <a:r>
              <a:rPr lang="en-US" dirty="0"/>
              <a:t>Authentication</a:t>
            </a:r>
          </a:p>
        </p:txBody>
      </p:sp>
      <p:grpSp>
        <p:nvGrpSpPr>
          <p:cNvPr id="3" name="Group 2">
            <a:extLst>
              <a:ext uri="{FF2B5EF4-FFF2-40B4-BE49-F238E27FC236}">
                <a16:creationId xmlns:a16="http://schemas.microsoft.com/office/drawing/2014/main" id="{B5A2C5C1-92C6-0E4C-6003-9A9004F80E77}"/>
              </a:ext>
            </a:extLst>
          </p:cNvPr>
          <p:cNvGrpSpPr/>
          <p:nvPr/>
        </p:nvGrpSpPr>
        <p:grpSpPr>
          <a:xfrm>
            <a:off x="2335042" y="2332470"/>
            <a:ext cx="863771" cy="666928"/>
            <a:chOff x="2208212" y="1970809"/>
            <a:chExt cx="914404" cy="876303"/>
          </a:xfrm>
        </p:grpSpPr>
        <p:sp>
          <p:nvSpPr>
            <p:cNvPr id="4" name="Freeform 62">
              <a:extLst>
                <a:ext uri="{FF2B5EF4-FFF2-40B4-BE49-F238E27FC236}">
                  <a16:creationId xmlns:a16="http://schemas.microsoft.com/office/drawing/2014/main" id="{C1C4C229-957B-A486-B601-62B42E179369}"/>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 name="Freeform 62">
              <a:extLst>
                <a:ext uri="{FF2B5EF4-FFF2-40B4-BE49-F238E27FC236}">
                  <a16:creationId xmlns:a16="http://schemas.microsoft.com/office/drawing/2014/main" id="{C9482A63-C309-9E7A-3D0F-FCEC16D26103}"/>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 name="Freeform 62">
              <a:extLst>
                <a:ext uri="{FF2B5EF4-FFF2-40B4-BE49-F238E27FC236}">
                  <a16:creationId xmlns:a16="http://schemas.microsoft.com/office/drawing/2014/main" id="{1A713486-B653-7E5E-B0C9-DF28E4F4950B}"/>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 name="Freeform 62">
              <a:extLst>
                <a:ext uri="{FF2B5EF4-FFF2-40B4-BE49-F238E27FC236}">
                  <a16:creationId xmlns:a16="http://schemas.microsoft.com/office/drawing/2014/main" id="{6B8695D2-3F2D-5AA4-E2DB-E10E5A89FF81}"/>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8" name="TextBox 7">
            <a:extLst>
              <a:ext uri="{FF2B5EF4-FFF2-40B4-BE49-F238E27FC236}">
                <a16:creationId xmlns:a16="http://schemas.microsoft.com/office/drawing/2014/main" id="{1193F01D-81E4-76D7-D5C9-824A7F4334A1}"/>
              </a:ext>
            </a:extLst>
          </p:cNvPr>
          <p:cNvSpPr txBox="1"/>
          <p:nvPr/>
        </p:nvSpPr>
        <p:spPr>
          <a:xfrm flipH="1">
            <a:off x="2486805" y="2358875"/>
            <a:ext cx="544157" cy="535531"/>
          </a:xfrm>
          <a:prstGeom prst="rect">
            <a:avLst/>
          </a:prstGeom>
          <a:noFill/>
        </p:spPr>
        <p:txBody>
          <a:bodyPr wrap="square" rtlCol="0">
            <a:spAutoFit/>
          </a:bodyPr>
          <a:lstStyle/>
          <a:p>
            <a:pPr>
              <a:lnSpc>
                <a:spcPct val="90000"/>
              </a:lnSpc>
            </a:pPr>
            <a:r>
              <a:rPr lang="en-US" sz="3200" dirty="0">
                <a:latin typeface="Eraser" panose="00000400000000000000" pitchFamily="2" charset="0"/>
              </a:rPr>
              <a:t>M</a:t>
            </a:r>
          </a:p>
        </p:txBody>
      </p:sp>
      <p:grpSp>
        <p:nvGrpSpPr>
          <p:cNvPr id="9" name="Group 8">
            <a:extLst>
              <a:ext uri="{FF2B5EF4-FFF2-40B4-BE49-F238E27FC236}">
                <a16:creationId xmlns:a16="http://schemas.microsoft.com/office/drawing/2014/main" id="{B7D2D1E1-C98D-E22C-C714-8DCC130016D9}"/>
              </a:ext>
            </a:extLst>
          </p:cNvPr>
          <p:cNvGrpSpPr/>
          <p:nvPr/>
        </p:nvGrpSpPr>
        <p:grpSpPr>
          <a:xfrm>
            <a:off x="3126831" y="2340377"/>
            <a:ext cx="1143000" cy="666928"/>
            <a:chOff x="2208212" y="1970809"/>
            <a:chExt cx="914404" cy="876303"/>
          </a:xfrm>
        </p:grpSpPr>
        <p:sp>
          <p:nvSpPr>
            <p:cNvPr id="10" name="Freeform 62">
              <a:extLst>
                <a:ext uri="{FF2B5EF4-FFF2-40B4-BE49-F238E27FC236}">
                  <a16:creationId xmlns:a16="http://schemas.microsoft.com/office/drawing/2014/main" id="{82158083-13E0-C414-4C26-75A7C0CB090B}"/>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62">
              <a:extLst>
                <a:ext uri="{FF2B5EF4-FFF2-40B4-BE49-F238E27FC236}">
                  <a16:creationId xmlns:a16="http://schemas.microsoft.com/office/drawing/2014/main" id="{3802FEBC-9A5E-F681-1627-8E58D1EFEA16}"/>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62">
              <a:extLst>
                <a:ext uri="{FF2B5EF4-FFF2-40B4-BE49-F238E27FC236}">
                  <a16:creationId xmlns:a16="http://schemas.microsoft.com/office/drawing/2014/main" id="{CFE16A3F-4A9D-5C75-35EC-A252B8A788EE}"/>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62">
              <a:extLst>
                <a:ext uri="{FF2B5EF4-FFF2-40B4-BE49-F238E27FC236}">
                  <a16:creationId xmlns:a16="http://schemas.microsoft.com/office/drawing/2014/main" id="{355FC5B8-70FF-6C80-0F23-79AF264DD9EC}"/>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14" name="TextBox 13">
            <a:extLst>
              <a:ext uri="{FF2B5EF4-FFF2-40B4-BE49-F238E27FC236}">
                <a16:creationId xmlns:a16="http://schemas.microsoft.com/office/drawing/2014/main" id="{69D8C0D7-85BD-378F-4117-F7390625A003}"/>
              </a:ext>
            </a:extLst>
          </p:cNvPr>
          <p:cNvSpPr txBox="1"/>
          <p:nvPr/>
        </p:nvSpPr>
        <p:spPr>
          <a:xfrm>
            <a:off x="3198812" y="2438400"/>
            <a:ext cx="1143000" cy="535531"/>
          </a:xfrm>
          <a:prstGeom prst="rect">
            <a:avLst/>
          </a:prstGeom>
          <a:noFill/>
        </p:spPr>
        <p:txBody>
          <a:bodyPr wrap="square">
            <a:spAutoFit/>
          </a:bodyPr>
          <a:lstStyle/>
          <a:p>
            <a:pPr>
              <a:lnSpc>
                <a:spcPct val="90000"/>
              </a:lnSpc>
            </a:pPr>
            <a:r>
              <a:rPr lang="en-US" sz="3200" dirty="0">
                <a:latin typeface="Eraser" panose="00000400000000000000" pitchFamily="2" charset="0"/>
              </a:rPr>
              <a:t>H(M)</a:t>
            </a:r>
          </a:p>
        </p:txBody>
      </p:sp>
      <p:sp>
        <p:nvSpPr>
          <p:cNvPr id="15" name="TextBox 14">
            <a:extLst>
              <a:ext uri="{FF2B5EF4-FFF2-40B4-BE49-F238E27FC236}">
                <a16:creationId xmlns:a16="http://schemas.microsoft.com/office/drawing/2014/main" id="{7E51961B-F9B9-8C72-DBB9-E722D4A0CCDC}"/>
              </a:ext>
            </a:extLst>
          </p:cNvPr>
          <p:cNvSpPr txBox="1"/>
          <p:nvPr/>
        </p:nvSpPr>
        <p:spPr>
          <a:xfrm>
            <a:off x="7079250" y="2460018"/>
            <a:ext cx="5057112" cy="775597"/>
          </a:xfrm>
          <a:prstGeom prst="rect">
            <a:avLst/>
          </a:prstGeom>
          <a:noFill/>
        </p:spPr>
        <p:txBody>
          <a:bodyPr wrap="square" rtlCol="0">
            <a:spAutoFit/>
          </a:bodyPr>
          <a:lstStyle/>
          <a:p>
            <a:pPr>
              <a:lnSpc>
                <a:spcPct val="90000"/>
              </a:lnSpc>
            </a:pPr>
            <a:r>
              <a:rPr lang="en-US" sz="4800" dirty="0">
                <a:latin typeface="Chalk Board" panose="02000500000000000000" pitchFamily="2" charset="0"/>
              </a:rPr>
              <a:t>What is wrong with this?</a:t>
            </a:r>
          </a:p>
        </p:txBody>
      </p:sp>
      <p:pic>
        <p:nvPicPr>
          <p:cNvPr id="16" name="Graphic 15" descr="Question Mark with solid fill">
            <a:extLst>
              <a:ext uri="{FF2B5EF4-FFF2-40B4-BE49-F238E27FC236}">
                <a16:creationId xmlns:a16="http://schemas.microsoft.com/office/drawing/2014/main" id="{A2A1A94D-BEB3-1F8C-961E-5F070B5B3D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1418" y="2214853"/>
            <a:ext cx="1020762" cy="1020762"/>
          </a:xfrm>
          <a:prstGeom prst="rect">
            <a:avLst/>
          </a:prstGeom>
        </p:spPr>
      </p:pic>
      <p:sp>
        <p:nvSpPr>
          <p:cNvPr id="17" name="TextBox 16">
            <a:extLst>
              <a:ext uri="{FF2B5EF4-FFF2-40B4-BE49-F238E27FC236}">
                <a16:creationId xmlns:a16="http://schemas.microsoft.com/office/drawing/2014/main" id="{F513779D-A606-BA22-9416-94F6B316A383}"/>
              </a:ext>
            </a:extLst>
          </p:cNvPr>
          <p:cNvSpPr txBox="1"/>
          <p:nvPr/>
        </p:nvSpPr>
        <p:spPr>
          <a:xfrm>
            <a:off x="1487568" y="5149622"/>
            <a:ext cx="4028179" cy="775597"/>
          </a:xfrm>
          <a:prstGeom prst="rect">
            <a:avLst/>
          </a:prstGeom>
          <a:noFill/>
        </p:spPr>
        <p:txBody>
          <a:bodyPr wrap="square" rtlCol="0">
            <a:spAutoFit/>
          </a:bodyPr>
          <a:lstStyle/>
          <a:p>
            <a:pPr>
              <a:lnSpc>
                <a:spcPct val="90000"/>
              </a:lnSpc>
            </a:pPr>
            <a:r>
              <a:rPr lang="en-US" sz="4800" dirty="0">
                <a:latin typeface="Chalk Board" panose="02000500000000000000" pitchFamily="2" charset="0"/>
              </a:rPr>
              <a:t>How can we fix it?</a:t>
            </a:r>
          </a:p>
        </p:txBody>
      </p:sp>
      <p:pic>
        <p:nvPicPr>
          <p:cNvPr id="18" name="Graphic 17" descr="Question Mark with solid fill">
            <a:extLst>
              <a:ext uri="{FF2B5EF4-FFF2-40B4-BE49-F238E27FC236}">
                <a16:creationId xmlns:a16="http://schemas.microsoft.com/office/drawing/2014/main" id="{F29351BC-7949-23FE-8A37-F35E68FCD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9736" y="4904457"/>
            <a:ext cx="1020762" cy="1020762"/>
          </a:xfrm>
          <a:prstGeom prst="rect">
            <a:avLst/>
          </a:prstGeom>
        </p:spPr>
      </p:pic>
      <p:grpSp>
        <p:nvGrpSpPr>
          <p:cNvPr id="19" name="Group 18">
            <a:extLst>
              <a:ext uri="{FF2B5EF4-FFF2-40B4-BE49-F238E27FC236}">
                <a16:creationId xmlns:a16="http://schemas.microsoft.com/office/drawing/2014/main" id="{BC87D9B5-EEA9-958A-A6EC-81EFA33EFAC5}"/>
              </a:ext>
            </a:extLst>
          </p:cNvPr>
          <p:cNvGrpSpPr/>
          <p:nvPr/>
        </p:nvGrpSpPr>
        <p:grpSpPr>
          <a:xfrm>
            <a:off x="1812572" y="5924513"/>
            <a:ext cx="863771" cy="666928"/>
            <a:chOff x="2208212" y="1970809"/>
            <a:chExt cx="914404" cy="876303"/>
          </a:xfrm>
        </p:grpSpPr>
        <p:sp>
          <p:nvSpPr>
            <p:cNvPr id="20" name="Freeform 62">
              <a:extLst>
                <a:ext uri="{FF2B5EF4-FFF2-40B4-BE49-F238E27FC236}">
                  <a16:creationId xmlns:a16="http://schemas.microsoft.com/office/drawing/2014/main" id="{33E3DFB2-0169-373D-D58D-F6A13A8F442D}"/>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62">
              <a:extLst>
                <a:ext uri="{FF2B5EF4-FFF2-40B4-BE49-F238E27FC236}">
                  <a16:creationId xmlns:a16="http://schemas.microsoft.com/office/drawing/2014/main" id="{A394FEBB-90D6-66CC-BBEE-7F40A6E1316E}"/>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62">
              <a:extLst>
                <a:ext uri="{FF2B5EF4-FFF2-40B4-BE49-F238E27FC236}">
                  <a16:creationId xmlns:a16="http://schemas.microsoft.com/office/drawing/2014/main" id="{2E2B1C8A-7EF9-9CF7-A242-85C471695BEA}"/>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62">
              <a:extLst>
                <a:ext uri="{FF2B5EF4-FFF2-40B4-BE49-F238E27FC236}">
                  <a16:creationId xmlns:a16="http://schemas.microsoft.com/office/drawing/2014/main" id="{45E9C580-8B83-7F58-1A27-EE318D3C27CD}"/>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24" name="TextBox 23">
            <a:extLst>
              <a:ext uri="{FF2B5EF4-FFF2-40B4-BE49-F238E27FC236}">
                <a16:creationId xmlns:a16="http://schemas.microsoft.com/office/drawing/2014/main" id="{96043E83-57F5-3DA4-5670-DBD57A5F6709}"/>
              </a:ext>
            </a:extLst>
          </p:cNvPr>
          <p:cNvSpPr txBox="1"/>
          <p:nvPr/>
        </p:nvSpPr>
        <p:spPr>
          <a:xfrm flipH="1">
            <a:off x="1964335" y="5950918"/>
            <a:ext cx="544157" cy="535531"/>
          </a:xfrm>
          <a:prstGeom prst="rect">
            <a:avLst/>
          </a:prstGeom>
          <a:noFill/>
        </p:spPr>
        <p:txBody>
          <a:bodyPr wrap="square" rtlCol="0">
            <a:spAutoFit/>
          </a:bodyPr>
          <a:lstStyle/>
          <a:p>
            <a:pPr>
              <a:lnSpc>
                <a:spcPct val="90000"/>
              </a:lnSpc>
            </a:pPr>
            <a:r>
              <a:rPr lang="en-US" sz="3200" dirty="0">
                <a:latin typeface="Eraser" panose="00000400000000000000" pitchFamily="2" charset="0"/>
              </a:rPr>
              <a:t>M</a:t>
            </a:r>
          </a:p>
        </p:txBody>
      </p:sp>
      <p:grpSp>
        <p:nvGrpSpPr>
          <p:cNvPr id="25" name="Group 24">
            <a:extLst>
              <a:ext uri="{FF2B5EF4-FFF2-40B4-BE49-F238E27FC236}">
                <a16:creationId xmlns:a16="http://schemas.microsoft.com/office/drawing/2014/main" id="{3D9FC815-929B-CE1C-7F1D-AF5F6720EC81}"/>
              </a:ext>
            </a:extLst>
          </p:cNvPr>
          <p:cNvGrpSpPr/>
          <p:nvPr/>
        </p:nvGrpSpPr>
        <p:grpSpPr>
          <a:xfrm>
            <a:off x="2604361" y="5932420"/>
            <a:ext cx="1478226" cy="666928"/>
            <a:chOff x="2208212" y="1970809"/>
            <a:chExt cx="914404" cy="876303"/>
          </a:xfrm>
        </p:grpSpPr>
        <p:sp>
          <p:nvSpPr>
            <p:cNvPr id="26" name="Freeform 62">
              <a:extLst>
                <a:ext uri="{FF2B5EF4-FFF2-40B4-BE49-F238E27FC236}">
                  <a16:creationId xmlns:a16="http://schemas.microsoft.com/office/drawing/2014/main" id="{65E634D6-48E8-502C-DA68-6ED675628445}"/>
                </a:ext>
              </a:extLst>
            </p:cNvPr>
            <p:cNvSpPr>
              <a:spLocks noEditPoints="1"/>
            </p:cNvSpPr>
            <p:nvPr/>
          </p:nvSpPr>
          <p:spPr bwMode="invGray">
            <a:xfrm rot="16200000" flipH="1">
              <a:off x="1827212" y="2362201"/>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62">
              <a:extLst>
                <a:ext uri="{FF2B5EF4-FFF2-40B4-BE49-F238E27FC236}">
                  <a16:creationId xmlns:a16="http://schemas.microsoft.com/office/drawing/2014/main" id="{487425F6-27EA-6E24-6483-D6FC1A430D63}"/>
                </a:ext>
              </a:extLst>
            </p:cNvPr>
            <p:cNvSpPr>
              <a:spLocks noEditPoints="1"/>
            </p:cNvSpPr>
            <p:nvPr/>
          </p:nvSpPr>
          <p:spPr bwMode="invGray">
            <a:xfrm rot="16200000" flipH="1">
              <a:off x="2665414" y="2351809"/>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62">
              <a:extLst>
                <a:ext uri="{FF2B5EF4-FFF2-40B4-BE49-F238E27FC236}">
                  <a16:creationId xmlns:a16="http://schemas.microsoft.com/office/drawing/2014/main" id="{FF2B919F-593B-5F88-FE07-7AF303290708}"/>
                </a:ext>
              </a:extLst>
            </p:cNvPr>
            <p:cNvSpPr>
              <a:spLocks noEditPoints="1"/>
            </p:cNvSpPr>
            <p:nvPr/>
          </p:nvSpPr>
          <p:spPr bwMode="invGray">
            <a:xfrm flipH="1">
              <a:off x="2237798" y="1981198"/>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62">
              <a:extLst>
                <a:ext uri="{FF2B5EF4-FFF2-40B4-BE49-F238E27FC236}">
                  <a16:creationId xmlns:a16="http://schemas.microsoft.com/office/drawing/2014/main" id="{6F3CF2C2-E057-C3C4-5497-49CAE00E836B}"/>
                </a:ext>
              </a:extLst>
            </p:cNvPr>
            <p:cNvSpPr>
              <a:spLocks noEditPoints="1"/>
            </p:cNvSpPr>
            <p:nvPr/>
          </p:nvSpPr>
          <p:spPr bwMode="invGray">
            <a:xfrm flipH="1">
              <a:off x="2246313" y="2770910"/>
              <a:ext cx="838202" cy="76202"/>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dirty="0">
                <a:ln>
                  <a:noFill/>
                </a:ln>
              </a:endParaRPr>
            </a:p>
          </p:txBody>
        </p:sp>
      </p:grpSp>
      <p:sp>
        <p:nvSpPr>
          <p:cNvPr id="30" name="TextBox 29">
            <a:extLst>
              <a:ext uri="{FF2B5EF4-FFF2-40B4-BE49-F238E27FC236}">
                <a16:creationId xmlns:a16="http://schemas.microsoft.com/office/drawing/2014/main" id="{C49B9A99-04C0-F0A5-1C15-F84C6CD7585E}"/>
              </a:ext>
            </a:extLst>
          </p:cNvPr>
          <p:cNvSpPr txBox="1"/>
          <p:nvPr/>
        </p:nvSpPr>
        <p:spPr>
          <a:xfrm>
            <a:off x="2676342" y="6030443"/>
            <a:ext cx="2123385" cy="535531"/>
          </a:xfrm>
          <a:prstGeom prst="rect">
            <a:avLst/>
          </a:prstGeom>
          <a:noFill/>
        </p:spPr>
        <p:txBody>
          <a:bodyPr wrap="square">
            <a:spAutoFit/>
          </a:bodyPr>
          <a:lstStyle/>
          <a:p>
            <a:pPr>
              <a:lnSpc>
                <a:spcPct val="90000"/>
              </a:lnSpc>
            </a:pPr>
            <a:r>
              <a:rPr lang="en-US" sz="3200" dirty="0">
                <a:latin typeface="Eraser" panose="00000400000000000000" pitchFamily="2" charset="0"/>
              </a:rPr>
              <a:t>H(     )</a:t>
            </a:r>
          </a:p>
        </p:txBody>
      </p:sp>
      <p:pic>
        <p:nvPicPr>
          <p:cNvPr id="31" name="Graphic 30" descr="Key outline">
            <a:extLst>
              <a:ext uri="{FF2B5EF4-FFF2-40B4-BE49-F238E27FC236}">
                <a16:creationId xmlns:a16="http://schemas.microsoft.com/office/drawing/2014/main" id="{C47099AD-5034-618A-5868-3F2997AC0B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3545" y="5998322"/>
            <a:ext cx="597189" cy="597189"/>
          </a:xfrm>
          <a:prstGeom prst="rect">
            <a:avLst/>
          </a:prstGeom>
        </p:spPr>
      </p:pic>
      <p:pic>
        <p:nvPicPr>
          <p:cNvPr id="32" name="Graphic 31" descr="Female Profile outline">
            <a:extLst>
              <a:ext uri="{FF2B5EF4-FFF2-40B4-BE49-F238E27FC236}">
                <a16:creationId xmlns:a16="http://schemas.microsoft.com/office/drawing/2014/main" id="{5BE60418-A5DC-7762-F7A1-A4CB4D598C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473" y="2494192"/>
            <a:ext cx="1622361" cy="1622361"/>
          </a:xfrm>
          <a:prstGeom prst="rect">
            <a:avLst/>
          </a:prstGeom>
        </p:spPr>
      </p:pic>
      <p:pic>
        <p:nvPicPr>
          <p:cNvPr id="33" name="Graphic 32" descr="Male profile outline">
            <a:extLst>
              <a:ext uri="{FF2B5EF4-FFF2-40B4-BE49-F238E27FC236}">
                <a16:creationId xmlns:a16="http://schemas.microsoft.com/office/drawing/2014/main" id="{86D6DFE3-8817-EFAA-F56A-8F5AEB70CF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51914" y="2494192"/>
            <a:ext cx="1622361" cy="1622361"/>
          </a:xfrm>
          <a:prstGeom prst="rect">
            <a:avLst/>
          </a:prstGeom>
        </p:spPr>
      </p:pic>
      <p:cxnSp>
        <p:nvCxnSpPr>
          <p:cNvPr id="34" name="Straight Arrow Connector 33">
            <a:extLst>
              <a:ext uri="{FF2B5EF4-FFF2-40B4-BE49-F238E27FC236}">
                <a16:creationId xmlns:a16="http://schemas.microsoft.com/office/drawing/2014/main" id="{5F323333-C856-1C6B-9E8E-319085026EFB}"/>
              </a:ext>
            </a:extLst>
          </p:cNvPr>
          <p:cNvCxnSpPr>
            <a:cxnSpLocks/>
          </p:cNvCxnSpPr>
          <p:nvPr/>
        </p:nvCxnSpPr>
        <p:spPr>
          <a:xfrm>
            <a:off x="1487568" y="3289773"/>
            <a:ext cx="3609021" cy="1559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253412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2465">
        <p159:morph option="byObject"/>
      </p:transition>
    </mc:Choice>
    <mc:Fallback xmlns="">
      <p:transition spd="slow" advTm="524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54625-C189-A6D8-6F4F-AE010284DB6A}"/>
              </a:ext>
            </a:extLst>
          </p:cNvPr>
          <p:cNvSpPr>
            <a:spLocks noGrp="1"/>
          </p:cNvSpPr>
          <p:nvPr>
            <p:ph type="title"/>
          </p:nvPr>
        </p:nvSpPr>
        <p:spPr/>
        <p:txBody>
          <a:bodyPr/>
          <a:lstStyle/>
          <a:p>
            <a:r>
              <a:rPr lang="en-US" dirty="0"/>
              <a:t>Message Authentication Codes </a:t>
            </a:r>
          </a:p>
        </p:txBody>
      </p:sp>
      <p:pic>
        <p:nvPicPr>
          <p:cNvPr id="3" name="Graphic 2" descr="Female Profile outline">
            <a:extLst>
              <a:ext uri="{FF2B5EF4-FFF2-40B4-BE49-F238E27FC236}">
                <a16:creationId xmlns:a16="http://schemas.microsoft.com/office/drawing/2014/main" id="{E9A2C407-2EC4-5E19-83BB-C50788234D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26" y="2937978"/>
            <a:ext cx="2527853" cy="2527853"/>
          </a:xfrm>
          <a:prstGeom prst="rect">
            <a:avLst/>
          </a:prstGeom>
        </p:spPr>
      </p:pic>
      <p:pic>
        <p:nvPicPr>
          <p:cNvPr id="4" name="Graphic 3" descr="Male profile outline">
            <a:extLst>
              <a:ext uri="{FF2B5EF4-FFF2-40B4-BE49-F238E27FC236}">
                <a16:creationId xmlns:a16="http://schemas.microsoft.com/office/drawing/2014/main" id="{A9D9037E-38C7-1823-3908-47F44ABCBA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5087" y="2937977"/>
            <a:ext cx="2527853" cy="2527853"/>
          </a:xfrm>
          <a:prstGeom prst="rect">
            <a:avLst/>
          </a:prstGeom>
        </p:spPr>
      </p:pic>
      <p:cxnSp>
        <p:nvCxnSpPr>
          <p:cNvPr id="5" name="Straight Arrow Connector 4">
            <a:extLst>
              <a:ext uri="{FF2B5EF4-FFF2-40B4-BE49-F238E27FC236}">
                <a16:creationId xmlns:a16="http://schemas.microsoft.com/office/drawing/2014/main" id="{931CA825-3D62-2855-7F43-BB69D33EB040}"/>
              </a:ext>
            </a:extLst>
          </p:cNvPr>
          <p:cNvCxnSpPr>
            <a:cxnSpLocks/>
          </p:cNvCxnSpPr>
          <p:nvPr/>
        </p:nvCxnSpPr>
        <p:spPr>
          <a:xfrm>
            <a:off x="2808156" y="3413401"/>
            <a:ext cx="5619545" cy="1559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5695125C-FC2D-B6FF-D779-1E1DA0499E84}"/>
              </a:ext>
            </a:extLst>
          </p:cNvPr>
          <p:cNvCxnSpPr>
            <a:cxnSpLocks/>
          </p:cNvCxnSpPr>
          <p:nvPr/>
        </p:nvCxnSpPr>
        <p:spPr>
          <a:xfrm>
            <a:off x="3317985" y="4229375"/>
            <a:ext cx="1166503"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F0547D85-780F-0F30-340B-A645888D507C}"/>
              </a:ext>
            </a:extLst>
          </p:cNvPr>
          <p:cNvSpPr/>
          <p:nvPr/>
        </p:nvSpPr>
        <p:spPr>
          <a:xfrm>
            <a:off x="4471917" y="3988821"/>
            <a:ext cx="1166504" cy="5735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a:t>
            </a:r>
          </a:p>
        </p:txBody>
      </p:sp>
      <p:cxnSp>
        <p:nvCxnSpPr>
          <p:cNvPr id="10" name="Straight Connector 9">
            <a:extLst>
              <a:ext uri="{FF2B5EF4-FFF2-40B4-BE49-F238E27FC236}">
                <a16:creationId xmlns:a16="http://schemas.microsoft.com/office/drawing/2014/main" id="{88DBB4E1-C789-2549-C328-E63A5E209EC2}"/>
              </a:ext>
            </a:extLst>
          </p:cNvPr>
          <p:cNvCxnSpPr>
            <a:cxnSpLocks/>
          </p:cNvCxnSpPr>
          <p:nvPr/>
        </p:nvCxnSpPr>
        <p:spPr>
          <a:xfrm flipV="1">
            <a:off x="3336860" y="3413401"/>
            <a:ext cx="0" cy="815974"/>
          </a:xfrm>
          <a:prstGeom prst="line">
            <a:avLst/>
          </a:prstGeom>
          <a:ln w="38100"/>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AC46C29F-7B30-C0D0-85E4-442F52C810F1}"/>
              </a:ext>
            </a:extLst>
          </p:cNvPr>
          <p:cNvCxnSpPr>
            <a:cxnSpLocks/>
          </p:cNvCxnSpPr>
          <p:nvPr/>
        </p:nvCxnSpPr>
        <p:spPr>
          <a:xfrm flipV="1">
            <a:off x="6590950" y="3438041"/>
            <a:ext cx="0" cy="1279733"/>
          </a:xfrm>
          <a:prstGeom prst="line">
            <a:avLst/>
          </a:prstGeom>
          <a:ln w="38100"/>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79A7C08F-7DB1-E4DB-FFEA-96BB832FFD0E}"/>
              </a:ext>
            </a:extLst>
          </p:cNvPr>
          <p:cNvCxnSpPr>
            <a:cxnSpLocks/>
          </p:cNvCxnSpPr>
          <p:nvPr/>
        </p:nvCxnSpPr>
        <p:spPr>
          <a:xfrm>
            <a:off x="6590950" y="4717774"/>
            <a:ext cx="737502"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Rectangle 19">
            <a:extLst>
              <a:ext uri="{FF2B5EF4-FFF2-40B4-BE49-F238E27FC236}">
                <a16:creationId xmlns:a16="http://schemas.microsoft.com/office/drawing/2014/main" id="{0EE99140-D793-632D-A915-A35064867022}"/>
              </a:ext>
            </a:extLst>
          </p:cNvPr>
          <p:cNvSpPr/>
          <p:nvPr/>
        </p:nvSpPr>
        <p:spPr>
          <a:xfrm>
            <a:off x="7328452" y="4431008"/>
            <a:ext cx="1166504" cy="5735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a:t>
            </a:r>
          </a:p>
        </p:txBody>
      </p:sp>
      <p:cxnSp>
        <p:nvCxnSpPr>
          <p:cNvPr id="21" name="Straight Arrow Connector 20">
            <a:extLst>
              <a:ext uri="{FF2B5EF4-FFF2-40B4-BE49-F238E27FC236}">
                <a16:creationId xmlns:a16="http://schemas.microsoft.com/office/drawing/2014/main" id="{A590A6D2-DA64-C4E1-08E0-640924595A1D}"/>
              </a:ext>
            </a:extLst>
          </p:cNvPr>
          <p:cNvCxnSpPr>
            <a:cxnSpLocks/>
          </p:cNvCxnSpPr>
          <p:nvPr/>
        </p:nvCxnSpPr>
        <p:spPr>
          <a:xfrm>
            <a:off x="5650992" y="4275587"/>
            <a:ext cx="3745423" cy="0"/>
          </a:xfrm>
          <a:prstGeom prst="straightConnector1">
            <a:avLst/>
          </a:prstGeom>
          <a:ln w="38100">
            <a:headEnd type="none" w="med" len="med"/>
            <a:tailEnd type="arrow" w="med" len="med"/>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4D97D854-DEBA-940C-B999-5CA6580B5CA9}"/>
              </a:ext>
            </a:extLst>
          </p:cNvPr>
          <p:cNvCxnSpPr>
            <a:cxnSpLocks/>
          </p:cNvCxnSpPr>
          <p:nvPr/>
        </p:nvCxnSpPr>
        <p:spPr>
          <a:xfrm>
            <a:off x="8494956" y="4717774"/>
            <a:ext cx="888888" cy="0"/>
          </a:xfrm>
          <a:prstGeom prst="straightConnector1">
            <a:avLst/>
          </a:prstGeom>
          <a:ln w="3810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6" name="TextBox 5">
            <a:extLst>
              <a:ext uri="{FF2B5EF4-FFF2-40B4-BE49-F238E27FC236}">
                <a16:creationId xmlns:a16="http://schemas.microsoft.com/office/drawing/2014/main" id="{B39C22FD-07F3-99F7-42CB-2A5AFD977EAD}"/>
              </a:ext>
            </a:extLst>
          </p:cNvPr>
          <p:cNvSpPr txBox="1"/>
          <p:nvPr/>
        </p:nvSpPr>
        <p:spPr>
          <a:xfrm>
            <a:off x="5141619" y="3035028"/>
            <a:ext cx="381836" cy="369332"/>
          </a:xfrm>
          <a:prstGeom prst="rect">
            <a:avLst/>
          </a:prstGeom>
          <a:noFill/>
        </p:spPr>
        <p:txBody>
          <a:bodyPr wrap="none" rtlCol="0">
            <a:spAutoFit/>
          </a:bodyPr>
          <a:lstStyle/>
          <a:p>
            <a:r>
              <a:rPr lang="en-US" dirty="0"/>
              <a:t>m</a:t>
            </a:r>
          </a:p>
        </p:txBody>
      </p:sp>
      <p:cxnSp>
        <p:nvCxnSpPr>
          <p:cNvPr id="8" name="Straight Arrow Connector 7">
            <a:extLst>
              <a:ext uri="{FF2B5EF4-FFF2-40B4-BE49-F238E27FC236}">
                <a16:creationId xmlns:a16="http://schemas.microsoft.com/office/drawing/2014/main" id="{72AA76D2-E908-8454-56DB-9F7EE0DA009B}"/>
              </a:ext>
            </a:extLst>
          </p:cNvPr>
          <p:cNvCxnSpPr>
            <a:cxnSpLocks/>
          </p:cNvCxnSpPr>
          <p:nvPr/>
        </p:nvCxnSpPr>
        <p:spPr>
          <a:xfrm flipV="1">
            <a:off x="5066544" y="4562353"/>
            <a:ext cx="0" cy="1439054"/>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494FA266-678A-8EEB-F0DD-F2C4DC4ED2A7}"/>
              </a:ext>
            </a:extLst>
          </p:cNvPr>
          <p:cNvCxnSpPr>
            <a:cxnSpLocks/>
          </p:cNvCxnSpPr>
          <p:nvPr/>
        </p:nvCxnSpPr>
        <p:spPr>
          <a:xfrm flipV="1">
            <a:off x="7718346" y="5004540"/>
            <a:ext cx="0" cy="996867"/>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70BFD885-438C-4B55-EA29-94DB11B6578C}"/>
              </a:ext>
            </a:extLst>
          </p:cNvPr>
          <p:cNvCxnSpPr>
            <a:cxnSpLocks/>
          </p:cNvCxnSpPr>
          <p:nvPr/>
        </p:nvCxnSpPr>
        <p:spPr>
          <a:xfrm flipH="1">
            <a:off x="5053973" y="6001407"/>
            <a:ext cx="1042027"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DEC3179-7E8D-DB3B-8AF0-BEF35B1FB4F1}"/>
              </a:ext>
            </a:extLst>
          </p:cNvPr>
          <p:cNvCxnSpPr>
            <a:cxnSpLocks/>
          </p:cNvCxnSpPr>
          <p:nvPr/>
        </p:nvCxnSpPr>
        <p:spPr>
          <a:xfrm flipH="1">
            <a:off x="6959701" y="6001407"/>
            <a:ext cx="758645" cy="12492"/>
          </a:xfrm>
          <a:prstGeom prst="line">
            <a:avLst/>
          </a:prstGeom>
          <a:ln w="38100"/>
        </p:spPr>
        <p:style>
          <a:lnRef idx="2">
            <a:schemeClr val="dk1"/>
          </a:lnRef>
          <a:fillRef idx="0">
            <a:schemeClr val="dk1"/>
          </a:fillRef>
          <a:effectRef idx="1">
            <a:schemeClr val="dk1"/>
          </a:effectRef>
          <a:fontRef idx="minor">
            <a:schemeClr val="tx1"/>
          </a:fontRef>
        </p:style>
      </p:cxnSp>
      <p:pic>
        <p:nvPicPr>
          <p:cNvPr id="26" name="Graphic 25" descr="Key outline">
            <a:extLst>
              <a:ext uri="{FF2B5EF4-FFF2-40B4-BE49-F238E27FC236}">
                <a16:creationId xmlns:a16="http://schemas.microsoft.com/office/drawing/2014/main" id="{3A549172-5A66-E042-7CFC-210FF56E34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6752" y="5750660"/>
            <a:ext cx="1107340" cy="1107340"/>
          </a:xfrm>
          <a:prstGeom prst="rect">
            <a:avLst/>
          </a:prstGeom>
        </p:spPr>
      </p:pic>
      <p:sp>
        <p:nvSpPr>
          <p:cNvPr id="27" name="TextBox 26">
            <a:extLst>
              <a:ext uri="{FF2B5EF4-FFF2-40B4-BE49-F238E27FC236}">
                <a16:creationId xmlns:a16="http://schemas.microsoft.com/office/drawing/2014/main" id="{9665CF30-E6CA-9C0E-7DCE-CFB222123E45}"/>
              </a:ext>
            </a:extLst>
          </p:cNvPr>
          <p:cNvSpPr txBox="1"/>
          <p:nvPr/>
        </p:nvSpPr>
        <p:spPr>
          <a:xfrm>
            <a:off x="9303830" y="4083051"/>
            <a:ext cx="715260" cy="707886"/>
          </a:xfrm>
          <a:prstGeom prst="rect">
            <a:avLst/>
          </a:prstGeom>
          <a:noFill/>
        </p:spPr>
        <p:txBody>
          <a:bodyPr wrap="none" rtlCol="0">
            <a:spAutoFit/>
          </a:bodyPr>
          <a:lstStyle/>
          <a:p>
            <a:r>
              <a:rPr lang="en-US" sz="4000" dirty="0"/>
              <a:t>=?</a:t>
            </a:r>
          </a:p>
        </p:txBody>
      </p:sp>
    </p:spTree>
    <p:custDataLst>
      <p:tags r:id="rId1"/>
    </p:custDataLst>
    <p:extLst>
      <p:ext uri="{BB962C8B-B14F-4D97-AF65-F5344CB8AC3E}">
        <p14:creationId xmlns:p14="http://schemas.microsoft.com/office/powerpoint/2010/main" val="244752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33">
        <p159:morph option="byObject"/>
      </p:transition>
    </mc:Choice>
    <mc:Fallback xmlns="">
      <p:transition spd="slow" advTm="24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p:bldP spid="2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57AE-8F96-560D-09EE-B4809D6C3C0C}"/>
              </a:ext>
            </a:extLst>
          </p:cNvPr>
          <p:cNvSpPr>
            <a:spLocks noGrp="1"/>
          </p:cNvSpPr>
          <p:nvPr>
            <p:ph type="title"/>
          </p:nvPr>
        </p:nvSpPr>
        <p:spPr/>
        <p:txBody>
          <a:bodyPr/>
          <a:lstStyle/>
          <a:p>
            <a:r>
              <a:rPr lang="en-US" dirty="0"/>
              <a:t>Message Authentication Codes</a:t>
            </a:r>
          </a:p>
        </p:txBody>
      </p:sp>
      <p:sp>
        <p:nvSpPr>
          <p:cNvPr id="3" name="TextBox 2">
            <a:extLst>
              <a:ext uri="{FF2B5EF4-FFF2-40B4-BE49-F238E27FC236}">
                <a16:creationId xmlns:a16="http://schemas.microsoft.com/office/drawing/2014/main" id="{DD3F32E8-4CBB-367A-06D1-1F03A757D40B}"/>
              </a:ext>
            </a:extLst>
          </p:cNvPr>
          <p:cNvSpPr txBox="1"/>
          <p:nvPr/>
        </p:nvSpPr>
        <p:spPr>
          <a:xfrm>
            <a:off x="243874" y="2410529"/>
            <a:ext cx="7847503" cy="1754326"/>
          </a:xfrm>
          <a:prstGeom prst="rect">
            <a:avLst/>
          </a:prstGeom>
          <a:noFill/>
        </p:spPr>
        <p:txBody>
          <a:bodyPr wrap="square" rtlCol="0">
            <a:spAutoFit/>
          </a:bodyPr>
          <a:lstStyle/>
          <a:p>
            <a:r>
              <a:rPr lang="en-US" sz="5400" dirty="0">
                <a:latin typeface="Chalk Board" panose="02000500000000000000" pitchFamily="2" charset="0"/>
              </a:rPr>
              <a:t>Is MAC a good way to authenticate financial transactions? </a:t>
            </a:r>
          </a:p>
        </p:txBody>
      </p:sp>
      <p:sp>
        <p:nvSpPr>
          <p:cNvPr id="4" name="TextBox 3">
            <a:extLst>
              <a:ext uri="{FF2B5EF4-FFF2-40B4-BE49-F238E27FC236}">
                <a16:creationId xmlns:a16="http://schemas.microsoft.com/office/drawing/2014/main" id="{2E17CB01-7535-D7BE-B00D-E9C90C4369A7}"/>
              </a:ext>
            </a:extLst>
          </p:cNvPr>
          <p:cNvSpPr txBox="1"/>
          <p:nvPr/>
        </p:nvSpPr>
        <p:spPr>
          <a:xfrm>
            <a:off x="243873" y="4487422"/>
            <a:ext cx="7847503" cy="923330"/>
          </a:xfrm>
          <a:prstGeom prst="rect">
            <a:avLst/>
          </a:prstGeom>
          <a:noFill/>
        </p:spPr>
        <p:txBody>
          <a:bodyPr wrap="square" rtlCol="0">
            <a:spAutoFit/>
          </a:bodyPr>
          <a:lstStyle/>
          <a:p>
            <a:r>
              <a:rPr lang="en-US" sz="5400" dirty="0">
                <a:latin typeface="Chalk Board" panose="02000500000000000000" pitchFamily="2" charset="0"/>
              </a:rPr>
              <a:t>NO!</a:t>
            </a:r>
          </a:p>
        </p:txBody>
      </p:sp>
    </p:spTree>
    <p:extLst>
      <p:ext uri="{BB962C8B-B14F-4D97-AF65-F5344CB8AC3E}">
        <p14:creationId xmlns:p14="http://schemas.microsoft.com/office/powerpoint/2010/main" val="3174505525"/>
      </p:ext>
    </p:extLst>
  </p:cSld>
  <p:clrMapOvr>
    <a:masterClrMapping/>
  </p:clrMapOvr>
  <mc:AlternateContent xmlns:mc="http://schemas.openxmlformats.org/markup-compatibility/2006" xmlns:p14="http://schemas.microsoft.com/office/powerpoint/2010/main">
    <mc:Choice Requires="p14">
      <p:transition spd="slow" p14:dur="2000" advTm="34680"/>
    </mc:Choice>
    <mc:Fallback xmlns="">
      <p:transition spd="slow" advTm="3468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F2FC3-5E7D-F8C1-4C5A-FB4AAEA842C5}"/>
              </a:ext>
            </a:extLst>
          </p:cNvPr>
          <p:cNvSpPr>
            <a:spLocks noGrp="1"/>
          </p:cNvSpPr>
          <p:nvPr>
            <p:ph type="title"/>
          </p:nvPr>
        </p:nvSpPr>
        <p:spPr/>
        <p:txBody>
          <a:bodyPr/>
          <a:lstStyle/>
          <a:p>
            <a:r>
              <a:rPr lang="en-US" dirty="0"/>
              <a:t>Digital Signatures</a:t>
            </a:r>
          </a:p>
        </p:txBody>
      </p:sp>
      <p:pic>
        <p:nvPicPr>
          <p:cNvPr id="3" name="Graphic 2" descr="Female Profile outline">
            <a:extLst>
              <a:ext uri="{FF2B5EF4-FFF2-40B4-BE49-F238E27FC236}">
                <a16:creationId xmlns:a16="http://schemas.microsoft.com/office/drawing/2014/main" id="{8013ADFF-A562-D6F9-BC64-4D21A27963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885" y="3024725"/>
            <a:ext cx="2527853" cy="2527853"/>
          </a:xfrm>
          <a:prstGeom prst="rect">
            <a:avLst/>
          </a:prstGeom>
        </p:spPr>
      </p:pic>
      <p:pic>
        <p:nvPicPr>
          <p:cNvPr id="4" name="Graphic 3" descr="Male profile outline">
            <a:extLst>
              <a:ext uri="{FF2B5EF4-FFF2-40B4-BE49-F238E27FC236}">
                <a16:creationId xmlns:a16="http://schemas.microsoft.com/office/drawing/2014/main" id="{6AE81279-B7CB-46BB-78AD-E8AA286F29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23282" y="2828905"/>
            <a:ext cx="2527853" cy="2527853"/>
          </a:xfrm>
          <a:prstGeom prst="rect">
            <a:avLst/>
          </a:prstGeom>
        </p:spPr>
      </p:pic>
      <p:cxnSp>
        <p:nvCxnSpPr>
          <p:cNvPr id="5" name="Straight Arrow Connector 4">
            <a:extLst>
              <a:ext uri="{FF2B5EF4-FFF2-40B4-BE49-F238E27FC236}">
                <a16:creationId xmlns:a16="http://schemas.microsoft.com/office/drawing/2014/main" id="{B7E9706A-8290-593A-C838-8C650DA006F8}"/>
              </a:ext>
            </a:extLst>
          </p:cNvPr>
          <p:cNvCxnSpPr>
            <a:cxnSpLocks/>
          </p:cNvCxnSpPr>
          <p:nvPr/>
        </p:nvCxnSpPr>
        <p:spPr>
          <a:xfrm>
            <a:off x="2501038" y="2821105"/>
            <a:ext cx="5619545" cy="1559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Rectangle 5">
            <a:extLst>
              <a:ext uri="{FF2B5EF4-FFF2-40B4-BE49-F238E27FC236}">
                <a16:creationId xmlns:a16="http://schemas.microsoft.com/office/drawing/2014/main" id="{B951954B-2256-D013-5B6D-FE0638C93439}"/>
              </a:ext>
            </a:extLst>
          </p:cNvPr>
          <p:cNvSpPr/>
          <p:nvPr/>
        </p:nvSpPr>
        <p:spPr>
          <a:xfrm>
            <a:off x="4173568" y="4230616"/>
            <a:ext cx="1166504" cy="5735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Sign</a:t>
            </a:r>
          </a:p>
        </p:txBody>
      </p:sp>
      <p:cxnSp>
        <p:nvCxnSpPr>
          <p:cNvPr id="7" name="Straight Connector 6">
            <a:extLst>
              <a:ext uri="{FF2B5EF4-FFF2-40B4-BE49-F238E27FC236}">
                <a16:creationId xmlns:a16="http://schemas.microsoft.com/office/drawing/2014/main" id="{CFD44A46-483E-F2F4-6011-2AAC1E9CA605}"/>
              </a:ext>
            </a:extLst>
          </p:cNvPr>
          <p:cNvCxnSpPr>
            <a:cxnSpLocks/>
          </p:cNvCxnSpPr>
          <p:nvPr/>
        </p:nvCxnSpPr>
        <p:spPr>
          <a:xfrm flipV="1">
            <a:off x="3040228" y="2836704"/>
            <a:ext cx="0" cy="1714775"/>
          </a:xfrm>
          <a:prstGeom prst="line">
            <a:avLst/>
          </a:prstGeom>
          <a:ln w="38100"/>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7598C478-AF6D-2AFF-28BC-7CFD320A5B80}"/>
              </a:ext>
            </a:extLst>
          </p:cNvPr>
          <p:cNvSpPr/>
          <p:nvPr/>
        </p:nvSpPr>
        <p:spPr>
          <a:xfrm>
            <a:off x="6612030" y="3714750"/>
            <a:ext cx="1377413" cy="10601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Verify</a:t>
            </a:r>
          </a:p>
        </p:txBody>
      </p:sp>
      <p:pic>
        <p:nvPicPr>
          <p:cNvPr id="9" name="Graphic 8" descr="Marketing outline">
            <a:extLst>
              <a:ext uri="{FF2B5EF4-FFF2-40B4-BE49-F238E27FC236}">
                <a16:creationId xmlns:a16="http://schemas.microsoft.com/office/drawing/2014/main" id="{6259C8D3-CBBF-CD0C-9AA6-BB8104A623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0763" y="5789432"/>
            <a:ext cx="733169" cy="733169"/>
          </a:xfrm>
          <a:prstGeom prst="rect">
            <a:avLst/>
          </a:prstGeom>
        </p:spPr>
      </p:pic>
      <p:cxnSp>
        <p:nvCxnSpPr>
          <p:cNvPr id="10" name="Straight Arrow Connector 9">
            <a:extLst>
              <a:ext uri="{FF2B5EF4-FFF2-40B4-BE49-F238E27FC236}">
                <a16:creationId xmlns:a16="http://schemas.microsoft.com/office/drawing/2014/main" id="{CEF11405-5D45-0965-61DB-26DBFC953C43}"/>
              </a:ext>
            </a:extLst>
          </p:cNvPr>
          <p:cNvCxnSpPr>
            <a:cxnSpLocks/>
          </p:cNvCxnSpPr>
          <p:nvPr/>
        </p:nvCxnSpPr>
        <p:spPr>
          <a:xfrm>
            <a:off x="3025940" y="4568868"/>
            <a:ext cx="1147628"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0A52CED9-8529-07A4-5BCB-341C136810C5}"/>
              </a:ext>
            </a:extLst>
          </p:cNvPr>
          <p:cNvCxnSpPr>
            <a:cxnSpLocks/>
          </p:cNvCxnSpPr>
          <p:nvPr/>
        </p:nvCxnSpPr>
        <p:spPr>
          <a:xfrm>
            <a:off x="7989443" y="4437005"/>
            <a:ext cx="1147628"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0A4C80BE-D7E2-0903-B1C9-5725ECBF7246}"/>
              </a:ext>
            </a:extLst>
          </p:cNvPr>
          <p:cNvCxnSpPr>
            <a:cxnSpLocks/>
          </p:cNvCxnSpPr>
          <p:nvPr/>
        </p:nvCxnSpPr>
        <p:spPr>
          <a:xfrm>
            <a:off x="5310811" y="4658149"/>
            <a:ext cx="1301219"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CA222241-EA41-FAFF-288D-9F50BA946369}"/>
              </a:ext>
            </a:extLst>
          </p:cNvPr>
          <p:cNvCxnSpPr>
            <a:cxnSpLocks/>
          </p:cNvCxnSpPr>
          <p:nvPr/>
        </p:nvCxnSpPr>
        <p:spPr>
          <a:xfrm flipV="1">
            <a:off x="5464402" y="2821105"/>
            <a:ext cx="0" cy="1149691"/>
          </a:xfrm>
          <a:prstGeom prst="line">
            <a:avLst/>
          </a:prstGeom>
          <a:ln w="38100"/>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75297174-ED35-8A0E-B963-24C8ABD2983F}"/>
              </a:ext>
            </a:extLst>
          </p:cNvPr>
          <p:cNvCxnSpPr>
            <a:cxnSpLocks/>
          </p:cNvCxnSpPr>
          <p:nvPr/>
        </p:nvCxnSpPr>
        <p:spPr>
          <a:xfrm>
            <a:off x="5464402" y="3936375"/>
            <a:ext cx="1147628"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Graphic 10" descr="Key outline">
            <a:extLst>
              <a:ext uri="{FF2B5EF4-FFF2-40B4-BE49-F238E27FC236}">
                <a16:creationId xmlns:a16="http://schemas.microsoft.com/office/drawing/2014/main" id="{4CC2347E-37B8-EE3B-8863-231BEC8B96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59778" y="4949496"/>
            <a:ext cx="733169" cy="733169"/>
          </a:xfrm>
          <a:prstGeom prst="rect">
            <a:avLst/>
          </a:prstGeom>
        </p:spPr>
      </p:pic>
      <p:pic>
        <p:nvPicPr>
          <p:cNvPr id="12" name="Graphic 11" descr="Key outline">
            <a:extLst>
              <a:ext uri="{FF2B5EF4-FFF2-40B4-BE49-F238E27FC236}">
                <a16:creationId xmlns:a16="http://schemas.microsoft.com/office/drawing/2014/main" id="{84302F43-9D69-F3C0-0EBD-8531D70716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82103" y="4682092"/>
            <a:ext cx="1107340" cy="110734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A77EFFE-78DE-0851-AAD5-D98C3799E7F7}"/>
                  </a:ext>
                </a:extLst>
              </p:cNvPr>
              <p:cNvSpPr txBox="1"/>
              <p:nvPr/>
            </p:nvSpPr>
            <p:spPr>
              <a:xfrm>
                <a:off x="5068780" y="2173387"/>
                <a:ext cx="54258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𝑚</m:t>
                      </m:r>
                    </m:oMath>
                  </m:oMathPara>
                </a14:m>
                <a:endParaRPr lang="en-US" sz="4000" dirty="0"/>
              </a:p>
            </p:txBody>
          </p:sp>
        </mc:Choice>
        <mc:Fallback xmlns="">
          <p:sp>
            <p:nvSpPr>
              <p:cNvPr id="13" name="TextBox 12">
                <a:extLst>
                  <a:ext uri="{FF2B5EF4-FFF2-40B4-BE49-F238E27FC236}">
                    <a16:creationId xmlns:a16="http://schemas.microsoft.com/office/drawing/2014/main" id="{4A77EFFE-78DE-0851-AAD5-D98C3799E7F7}"/>
                  </a:ext>
                </a:extLst>
              </p:cNvPr>
              <p:cNvSpPr txBox="1">
                <a:spLocks noRot="1" noChangeAspect="1" noMove="1" noResize="1" noEditPoints="1" noAdjustHandles="1" noChangeArrowheads="1" noChangeShapeType="1" noTextEdit="1"/>
              </p:cNvSpPr>
              <p:nvPr/>
            </p:nvSpPr>
            <p:spPr>
              <a:xfrm>
                <a:off x="5068780" y="2173387"/>
                <a:ext cx="542584" cy="615553"/>
              </a:xfrm>
              <a:prstGeom prst="rect">
                <a:avLst/>
              </a:prstGeom>
              <a:blipFill>
                <a:blip r:embed="rId15"/>
                <a:stretch>
                  <a:fillRect l="-11364" r="-1136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681E042-565E-FED9-BBCB-E0B284AC7BB6}"/>
              </a:ext>
            </a:extLst>
          </p:cNvPr>
          <p:cNvSpPr txBox="1"/>
          <p:nvPr/>
        </p:nvSpPr>
        <p:spPr>
          <a:xfrm>
            <a:off x="5612459" y="4300082"/>
            <a:ext cx="481222" cy="369332"/>
          </a:xfrm>
          <a:prstGeom prst="rect">
            <a:avLst/>
          </a:prstGeom>
          <a:noFill/>
        </p:spPr>
        <p:txBody>
          <a:bodyPr wrap="none" rtlCol="0">
            <a:spAutoFit/>
          </a:bodyPr>
          <a:lstStyle/>
          <a:p>
            <a:r>
              <a:rPr lang="en-US" dirty="0"/>
              <a:t>Sig</a:t>
            </a:r>
          </a:p>
        </p:txBody>
      </p:sp>
      <p:sp>
        <p:nvSpPr>
          <p:cNvPr id="16" name="TextBox 15">
            <a:extLst>
              <a:ext uri="{FF2B5EF4-FFF2-40B4-BE49-F238E27FC236}">
                <a16:creationId xmlns:a16="http://schemas.microsoft.com/office/drawing/2014/main" id="{C5B81EB1-A706-B1EB-5F38-79A7CF882C16}"/>
              </a:ext>
            </a:extLst>
          </p:cNvPr>
          <p:cNvSpPr txBox="1"/>
          <p:nvPr/>
        </p:nvSpPr>
        <p:spPr>
          <a:xfrm>
            <a:off x="8225140" y="4045950"/>
            <a:ext cx="485839" cy="369332"/>
          </a:xfrm>
          <a:prstGeom prst="rect">
            <a:avLst/>
          </a:prstGeom>
          <a:noFill/>
        </p:spPr>
        <p:txBody>
          <a:bodyPr wrap="none" rtlCol="0">
            <a:spAutoFit/>
          </a:bodyPr>
          <a:lstStyle/>
          <a:p>
            <a:r>
              <a:rPr lang="en-US" dirty="0"/>
              <a:t>T/F</a:t>
            </a:r>
          </a:p>
        </p:txBody>
      </p:sp>
      <p:sp>
        <p:nvSpPr>
          <p:cNvPr id="19" name="TextBox 18">
            <a:extLst>
              <a:ext uri="{FF2B5EF4-FFF2-40B4-BE49-F238E27FC236}">
                <a16:creationId xmlns:a16="http://schemas.microsoft.com/office/drawing/2014/main" id="{BBBDECAD-3BA5-C3F8-DB19-E28AB50D7962}"/>
              </a:ext>
            </a:extLst>
          </p:cNvPr>
          <p:cNvSpPr txBox="1"/>
          <p:nvPr/>
        </p:nvSpPr>
        <p:spPr>
          <a:xfrm>
            <a:off x="6867122" y="5497133"/>
            <a:ext cx="2250809" cy="369332"/>
          </a:xfrm>
          <a:prstGeom prst="rect">
            <a:avLst/>
          </a:prstGeom>
          <a:noFill/>
        </p:spPr>
        <p:txBody>
          <a:bodyPr wrap="none" rtlCol="0">
            <a:spAutoFit/>
          </a:bodyPr>
          <a:lstStyle/>
          <a:p>
            <a:r>
              <a:rPr lang="en-US" dirty="0"/>
              <a:t>Alice Verification Key</a:t>
            </a:r>
          </a:p>
        </p:txBody>
      </p:sp>
      <p:sp>
        <p:nvSpPr>
          <p:cNvPr id="22" name="TextBox 21">
            <a:extLst>
              <a:ext uri="{FF2B5EF4-FFF2-40B4-BE49-F238E27FC236}">
                <a16:creationId xmlns:a16="http://schemas.microsoft.com/office/drawing/2014/main" id="{C1E6AE0B-B5C9-8B55-CC14-4D3E147D160C}"/>
              </a:ext>
            </a:extLst>
          </p:cNvPr>
          <p:cNvSpPr txBox="1"/>
          <p:nvPr/>
        </p:nvSpPr>
        <p:spPr>
          <a:xfrm>
            <a:off x="3634635" y="5495306"/>
            <a:ext cx="1840825" cy="646331"/>
          </a:xfrm>
          <a:prstGeom prst="rect">
            <a:avLst/>
          </a:prstGeom>
          <a:noFill/>
        </p:spPr>
        <p:txBody>
          <a:bodyPr wrap="none" rtlCol="0">
            <a:spAutoFit/>
          </a:bodyPr>
          <a:lstStyle/>
          <a:p>
            <a:r>
              <a:rPr lang="en-US" dirty="0"/>
              <a:t>Alice Signing Key</a:t>
            </a:r>
          </a:p>
          <a:p>
            <a:r>
              <a:rPr lang="en-US" dirty="0"/>
              <a:t> (Private to Alice)</a:t>
            </a:r>
          </a:p>
        </p:txBody>
      </p:sp>
    </p:spTree>
    <p:custDataLst>
      <p:tags r:id="rId1"/>
    </p:custDataLst>
    <p:extLst>
      <p:ext uri="{BB962C8B-B14F-4D97-AF65-F5344CB8AC3E}">
        <p14:creationId xmlns:p14="http://schemas.microsoft.com/office/powerpoint/2010/main" val="1227221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2030">
        <p159:morph option="byObject"/>
      </p:transition>
    </mc:Choice>
    <mc:Fallback xmlns="">
      <p:transition spd="slow" advTm="320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p:bldP spid="15" grpId="0"/>
      <p:bldP spid="16" grpId="0"/>
      <p:bldP spid="19"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B004-3127-8252-8954-29A7A77B17E5}"/>
              </a:ext>
            </a:extLst>
          </p:cNvPr>
          <p:cNvSpPr>
            <a:spLocks noGrp="1"/>
          </p:cNvSpPr>
          <p:nvPr>
            <p:ph type="title"/>
          </p:nvPr>
        </p:nvSpPr>
        <p:spPr/>
        <p:txBody>
          <a:bodyPr/>
          <a:lstStyle/>
          <a:p>
            <a:r>
              <a:rPr lang="en-US" dirty="0"/>
              <a:t>Key Exchange</a:t>
            </a:r>
          </a:p>
        </p:txBody>
      </p:sp>
      <p:pic>
        <p:nvPicPr>
          <p:cNvPr id="4" name="Graphic 3" descr="Female Profile outline">
            <a:extLst>
              <a:ext uri="{FF2B5EF4-FFF2-40B4-BE49-F238E27FC236}">
                <a16:creationId xmlns:a16="http://schemas.microsoft.com/office/drawing/2014/main" id="{E3F39ADC-4C65-26B4-0F01-AFB7D3EF5F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026" y="2937978"/>
            <a:ext cx="2527853" cy="2527853"/>
          </a:xfrm>
          <a:prstGeom prst="rect">
            <a:avLst/>
          </a:prstGeom>
        </p:spPr>
      </p:pic>
      <p:pic>
        <p:nvPicPr>
          <p:cNvPr id="6" name="Graphic 5" descr="Male profile outline">
            <a:extLst>
              <a:ext uri="{FF2B5EF4-FFF2-40B4-BE49-F238E27FC236}">
                <a16:creationId xmlns:a16="http://schemas.microsoft.com/office/drawing/2014/main" id="{92B61C8C-1914-1C26-655B-C74A6A5B72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0809" y="2780816"/>
            <a:ext cx="2527853" cy="2527853"/>
          </a:xfrm>
          <a:prstGeom prst="rect">
            <a:avLst/>
          </a:prstGeom>
        </p:spPr>
      </p:pic>
      <p:pic>
        <p:nvPicPr>
          <p:cNvPr id="8" name="Graphic 7" descr="Devil face outline outline">
            <a:extLst>
              <a:ext uri="{FF2B5EF4-FFF2-40B4-BE49-F238E27FC236}">
                <a16:creationId xmlns:a16="http://schemas.microsoft.com/office/drawing/2014/main" id="{1C9D85CC-C00D-714C-B60D-A5FA640AFC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035" y="1519030"/>
            <a:ext cx="1564792" cy="1564792"/>
          </a:xfrm>
          <a:prstGeom prst="rect">
            <a:avLst/>
          </a:prstGeom>
        </p:spPr>
      </p:pic>
    </p:spTree>
    <p:extLst>
      <p:ext uri="{BB962C8B-B14F-4D97-AF65-F5344CB8AC3E}">
        <p14:creationId xmlns:p14="http://schemas.microsoft.com/office/powerpoint/2010/main" val="1403037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160">
        <p159:morph option="byObject"/>
      </p:transition>
    </mc:Choice>
    <mc:Fallback xmlns="">
      <p:transition spd="slow" advTm="916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7D894-F6D4-3CD9-6BF3-60C3E96AD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9448F-9829-9DAE-45D5-6738875D2046}"/>
              </a:ext>
            </a:extLst>
          </p:cNvPr>
          <p:cNvSpPr>
            <a:spLocks noGrp="1"/>
          </p:cNvSpPr>
          <p:nvPr>
            <p:ph type="title"/>
          </p:nvPr>
        </p:nvSpPr>
        <p:spPr/>
        <p:txBody>
          <a:bodyPr/>
          <a:lstStyle/>
          <a:p>
            <a:r>
              <a:rPr lang="en-US" dirty="0"/>
              <a:t>Key Exchange</a:t>
            </a:r>
          </a:p>
        </p:txBody>
      </p:sp>
      <p:pic>
        <p:nvPicPr>
          <p:cNvPr id="4" name="Graphic 3" descr="Female Profile outline">
            <a:extLst>
              <a:ext uri="{FF2B5EF4-FFF2-40B4-BE49-F238E27FC236}">
                <a16:creationId xmlns:a16="http://schemas.microsoft.com/office/drawing/2014/main" id="{0E4FD400-B158-1C9F-70B0-679B25D64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26" y="2937978"/>
            <a:ext cx="2527853" cy="2527853"/>
          </a:xfrm>
          <a:prstGeom prst="rect">
            <a:avLst/>
          </a:prstGeom>
        </p:spPr>
      </p:pic>
      <p:pic>
        <p:nvPicPr>
          <p:cNvPr id="6" name="Graphic 5" descr="Male profile outline">
            <a:extLst>
              <a:ext uri="{FF2B5EF4-FFF2-40B4-BE49-F238E27FC236}">
                <a16:creationId xmlns:a16="http://schemas.microsoft.com/office/drawing/2014/main" id="{27159339-5AAA-6AAD-2ABC-542EA5C9DE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0809" y="2780816"/>
            <a:ext cx="2527853" cy="2527853"/>
          </a:xfrm>
          <a:prstGeom prst="rect">
            <a:avLst/>
          </a:prstGeom>
        </p:spPr>
      </p:pic>
      <p:pic>
        <p:nvPicPr>
          <p:cNvPr id="8" name="Graphic 7" descr="Devil face outline outline">
            <a:extLst>
              <a:ext uri="{FF2B5EF4-FFF2-40B4-BE49-F238E27FC236}">
                <a16:creationId xmlns:a16="http://schemas.microsoft.com/office/drawing/2014/main" id="{5A36D81E-D80A-3013-FE84-FDDF98CCEA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0354" y="1287327"/>
            <a:ext cx="1200877" cy="1200877"/>
          </a:xfrm>
          <a:prstGeom prst="rect">
            <a:avLst/>
          </a:prstGeom>
        </p:spPr>
      </p:pic>
      <p:cxnSp>
        <p:nvCxnSpPr>
          <p:cNvPr id="3" name="Straight Arrow Connector 2">
            <a:extLst>
              <a:ext uri="{FF2B5EF4-FFF2-40B4-BE49-F238E27FC236}">
                <a16:creationId xmlns:a16="http://schemas.microsoft.com/office/drawing/2014/main" id="{A584FC75-9263-437C-E8BF-34A8525D5DF6}"/>
              </a:ext>
            </a:extLst>
          </p:cNvPr>
          <p:cNvCxnSpPr>
            <a:cxnSpLocks/>
          </p:cNvCxnSpPr>
          <p:nvPr/>
        </p:nvCxnSpPr>
        <p:spPr>
          <a:xfrm>
            <a:off x="2895597" y="3758580"/>
            <a:ext cx="5619545" cy="1559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9B48E982-962E-0A6F-036F-D583CEDD2DEB}"/>
              </a:ext>
            </a:extLst>
          </p:cNvPr>
          <p:cNvCxnSpPr>
            <a:cxnSpLocks/>
          </p:cNvCxnSpPr>
          <p:nvPr/>
        </p:nvCxnSpPr>
        <p:spPr>
          <a:xfrm flipH="1">
            <a:off x="2721474" y="5121482"/>
            <a:ext cx="5637760"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F7ADD2-F758-6043-3903-B58DA7AB29DC}"/>
                  </a:ext>
                </a:extLst>
              </p:cNvPr>
              <p:cNvSpPr txBox="1"/>
              <p:nvPr/>
            </p:nvSpPr>
            <p:spPr>
              <a:xfrm>
                <a:off x="4639994" y="3888667"/>
                <a:ext cx="2612776" cy="12158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6600" b="0" i="1" smtClean="0">
                              <a:latin typeface="Cambria Math" panose="02040503050406030204" pitchFamily="18" charset="0"/>
                            </a:rPr>
                          </m:ctrlPr>
                        </m:sSupPr>
                        <m:e>
                          <m:r>
                            <m:rPr>
                              <m:nor/>
                            </m:rPr>
                            <a:rPr lang="en-US" sz="6600" b="0" i="0" smtClean="0">
                              <a:latin typeface="Cambria Math" panose="02040503050406030204" pitchFamily="18" charset="0"/>
                            </a:rPr>
                            <m:t> </m:t>
                          </m:r>
                          <m:r>
                            <m:rPr>
                              <m:nor/>
                            </m:rPr>
                            <a:rPr lang="en-US" sz="6600" b="0" i="0" smtClean="0">
                              <a:latin typeface="Chalk Board" panose="02000500000000000000" pitchFamily="2" charset="0"/>
                            </a:rPr>
                            <m:t>g</m:t>
                          </m:r>
                        </m:e>
                        <m:sup>
                          <m:r>
                            <m:rPr>
                              <m:nor/>
                            </m:rPr>
                            <a:rPr lang="en-US" sz="6600" b="0" i="0" smtClean="0">
                              <a:latin typeface="Chalk Board" panose="02000500000000000000" pitchFamily="2" charset="0"/>
                            </a:rPr>
                            <m:t>y</m:t>
                          </m:r>
                        </m:sup>
                      </m:sSup>
                    </m:oMath>
                  </m:oMathPara>
                </a14:m>
                <a:endParaRPr lang="en-US" sz="6600" dirty="0">
                  <a:latin typeface="Chalk Board" panose="02000500000000000000" pitchFamily="2" charset="0"/>
                </a:endParaRPr>
              </a:p>
            </p:txBody>
          </p:sp>
        </mc:Choice>
        <mc:Fallback xmlns="">
          <p:sp>
            <p:nvSpPr>
              <p:cNvPr id="11" name="TextBox 10">
                <a:extLst>
                  <a:ext uri="{FF2B5EF4-FFF2-40B4-BE49-F238E27FC236}">
                    <a16:creationId xmlns:a16="http://schemas.microsoft.com/office/drawing/2014/main" id="{E9F7ADD2-F758-6043-3903-B58DA7AB29DC}"/>
                  </a:ext>
                </a:extLst>
              </p:cNvPr>
              <p:cNvSpPr txBox="1">
                <a:spLocks noRot="1" noChangeAspect="1" noMove="1" noResize="1" noEditPoints="1" noAdjustHandles="1" noChangeArrowheads="1" noChangeShapeType="1" noTextEdit="1"/>
              </p:cNvSpPr>
              <p:nvPr/>
            </p:nvSpPr>
            <p:spPr>
              <a:xfrm>
                <a:off x="4639994" y="3888667"/>
                <a:ext cx="2612776" cy="1215846"/>
              </a:xfrm>
              <a:prstGeom prst="rect">
                <a:avLst/>
              </a:prstGeom>
              <a:blipFill>
                <a:blip r:embed="rId11"/>
                <a:stretch>
                  <a:fillRect t="-11458"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2B9A10-C52C-5EDB-7565-289D24B258D3}"/>
                  </a:ext>
                </a:extLst>
              </p:cNvPr>
              <p:cNvSpPr txBox="1"/>
              <p:nvPr/>
            </p:nvSpPr>
            <p:spPr>
              <a:xfrm>
                <a:off x="-82096" y="5393920"/>
                <a:ext cx="2612776" cy="12158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6600" b="0" i="1" smtClean="0">
                              <a:latin typeface="Cambria Math" panose="02040503050406030204" pitchFamily="18" charset="0"/>
                            </a:rPr>
                          </m:ctrlPr>
                        </m:sSupPr>
                        <m:e>
                          <m:r>
                            <m:rPr>
                              <m:nor/>
                            </m:rPr>
                            <a:rPr lang="en-US" sz="6600" b="0" i="0" smtClean="0">
                              <a:latin typeface="Cambria Math" panose="02040503050406030204" pitchFamily="18" charset="0"/>
                            </a:rPr>
                            <m:t> </m:t>
                          </m:r>
                          <m:r>
                            <m:rPr>
                              <m:nor/>
                            </m:rPr>
                            <a:rPr lang="en-US" sz="6600" b="0" i="0" smtClean="0">
                              <a:latin typeface="Chalk Board" panose="02000500000000000000" pitchFamily="2" charset="0"/>
                            </a:rPr>
                            <m:t>g</m:t>
                          </m:r>
                        </m:e>
                        <m:sup>
                          <m:r>
                            <m:rPr>
                              <m:nor/>
                            </m:rPr>
                            <a:rPr lang="en-US" sz="6600" b="0" i="0" smtClean="0">
                              <a:latin typeface="Chalk Board" panose="02000500000000000000" pitchFamily="2" charset="0"/>
                            </a:rPr>
                            <m:t>xy</m:t>
                          </m:r>
                        </m:sup>
                      </m:sSup>
                      <m:r>
                        <a:rPr lang="en-US" sz="6600" b="0" i="1" smtClean="0">
                          <a:latin typeface="Cambria Math" panose="02040503050406030204" pitchFamily="18" charset="0"/>
                        </a:rPr>
                        <m:t> </m:t>
                      </m:r>
                    </m:oMath>
                  </m:oMathPara>
                </a14:m>
                <a:endParaRPr lang="en-US" sz="6600" dirty="0">
                  <a:latin typeface="Chalk Board" panose="02000500000000000000" pitchFamily="2" charset="0"/>
                </a:endParaRPr>
              </a:p>
            </p:txBody>
          </p:sp>
        </mc:Choice>
        <mc:Fallback xmlns="">
          <p:sp>
            <p:nvSpPr>
              <p:cNvPr id="12" name="TextBox 11">
                <a:extLst>
                  <a:ext uri="{FF2B5EF4-FFF2-40B4-BE49-F238E27FC236}">
                    <a16:creationId xmlns:a16="http://schemas.microsoft.com/office/drawing/2014/main" id="{BC2B9A10-C52C-5EDB-7565-289D24B258D3}"/>
                  </a:ext>
                </a:extLst>
              </p:cNvPr>
              <p:cNvSpPr txBox="1">
                <a:spLocks noRot="1" noChangeAspect="1" noMove="1" noResize="1" noEditPoints="1" noAdjustHandles="1" noChangeArrowheads="1" noChangeShapeType="1" noTextEdit="1"/>
              </p:cNvSpPr>
              <p:nvPr/>
            </p:nvSpPr>
            <p:spPr>
              <a:xfrm>
                <a:off x="-82096" y="5393920"/>
                <a:ext cx="2612776" cy="1215846"/>
              </a:xfrm>
              <a:prstGeom prst="rect">
                <a:avLst/>
              </a:prstGeom>
              <a:blipFill>
                <a:blip r:embed="rId12"/>
                <a:stretch>
                  <a:fillRect t="-11340" b="-20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FE2E2C-1D23-74E1-0570-74DED2E7DBE7}"/>
                  </a:ext>
                </a:extLst>
              </p:cNvPr>
              <p:cNvSpPr txBox="1"/>
              <p:nvPr/>
            </p:nvSpPr>
            <p:spPr>
              <a:xfrm>
                <a:off x="4639994" y="2634630"/>
                <a:ext cx="2612776"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6600" b="0" i="1" smtClean="0">
                              <a:latin typeface="Cambria Math" panose="02040503050406030204" pitchFamily="18" charset="0"/>
                            </a:rPr>
                          </m:ctrlPr>
                        </m:sSupPr>
                        <m:e>
                          <m:r>
                            <m:rPr>
                              <m:nor/>
                            </m:rPr>
                            <a:rPr lang="en-US" sz="6600" b="0" i="0" smtClean="0">
                              <a:latin typeface="Cambria Math" panose="02040503050406030204" pitchFamily="18" charset="0"/>
                            </a:rPr>
                            <m:t> </m:t>
                          </m:r>
                          <m:r>
                            <m:rPr>
                              <m:nor/>
                            </m:rPr>
                            <a:rPr lang="en-US" sz="6600" b="0" i="0" smtClean="0">
                              <a:latin typeface="Chalk Board" panose="02000500000000000000" pitchFamily="2" charset="0"/>
                            </a:rPr>
                            <m:t>g</m:t>
                          </m:r>
                        </m:e>
                        <m:sup>
                          <m:r>
                            <m:rPr>
                              <m:nor/>
                            </m:rPr>
                            <a:rPr lang="en-US" sz="6600" b="0" i="0" smtClean="0">
                              <a:latin typeface="Chalk Board" panose="02000500000000000000" pitchFamily="2" charset="0"/>
                            </a:rPr>
                            <m:t>x</m:t>
                          </m:r>
                        </m:sup>
                      </m:sSup>
                    </m:oMath>
                  </m:oMathPara>
                </a14:m>
                <a:endParaRPr lang="en-US" sz="66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99FE2E2C-1D23-74E1-0570-74DED2E7DBE7}"/>
                  </a:ext>
                </a:extLst>
              </p:cNvPr>
              <p:cNvSpPr txBox="1">
                <a:spLocks noRot="1" noChangeAspect="1" noMove="1" noResize="1" noEditPoints="1" noAdjustHandles="1" noChangeArrowheads="1" noChangeShapeType="1" noTextEdit="1"/>
              </p:cNvSpPr>
              <p:nvPr/>
            </p:nvSpPr>
            <p:spPr>
              <a:xfrm>
                <a:off x="4639994" y="2634630"/>
                <a:ext cx="2612776" cy="1107996"/>
              </a:xfrm>
              <a:prstGeom prst="rect">
                <a:avLst/>
              </a:prstGeom>
              <a:blipFill>
                <a:blip r:embed="rId13"/>
                <a:stretch>
                  <a:fillRect t="-9091" b="-23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40170C8-4BBF-C1CF-875D-5319584F33B2}"/>
                  </a:ext>
                </a:extLst>
              </p:cNvPr>
              <p:cNvSpPr txBox="1"/>
              <p:nvPr/>
            </p:nvSpPr>
            <p:spPr>
              <a:xfrm>
                <a:off x="9205886" y="5344776"/>
                <a:ext cx="2612776" cy="12158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6600" b="0" i="1" smtClean="0">
                              <a:latin typeface="Cambria Math" panose="02040503050406030204" pitchFamily="18" charset="0"/>
                            </a:rPr>
                          </m:ctrlPr>
                        </m:sSupPr>
                        <m:e>
                          <m:r>
                            <m:rPr>
                              <m:nor/>
                            </m:rPr>
                            <a:rPr lang="en-US" sz="6600" b="0" i="0" smtClean="0">
                              <a:latin typeface="Cambria Math" panose="02040503050406030204" pitchFamily="18" charset="0"/>
                            </a:rPr>
                            <m:t> </m:t>
                          </m:r>
                          <m:r>
                            <m:rPr>
                              <m:nor/>
                            </m:rPr>
                            <a:rPr lang="en-US" sz="6600" b="0" i="0" smtClean="0">
                              <a:latin typeface="Chalk Board" panose="02000500000000000000" pitchFamily="2" charset="0"/>
                            </a:rPr>
                            <m:t>g</m:t>
                          </m:r>
                        </m:e>
                        <m:sup>
                          <m:r>
                            <m:rPr>
                              <m:nor/>
                            </m:rPr>
                            <a:rPr lang="en-US" sz="6600" b="0" i="0" smtClean="0">
                              <a:latin typeface="Chalk Board" panose="02000500000000000000" pitchFamily="2" charset="0"/>
                            </a:rPr>
                            <m:t>xy</m:t>
                          </m:r>
                        </m:sup>
                      </m:sSup>
                    </m:oMath>
                  </m:oMathPara>
                </a14:m>
                <a:endParaRPr lang="en-US" sz="66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940170C8-4BBF-C1CF-875D-5319584F33B2}"/>
                  </a:ext>
                </a:extLst>
              </p:cNvPr>
              <p:cNvSpPr txBox="1">
                <a:spLocks noRot="1" noChangeAspect="1" noMove="1" noResize="1" noEditPoints="1" noAdjustHandles="1" noChangeArrowheads="1" noChangeShapeType="1" noTextEdit="1"/>
              </p:cNvSpPr>
              <p:nvPr/>
            </p:nvSpPr>
            <p:spPr>
              <a:xfrm>
                <a:off x="9205886" y="5344776"/>
                <a:ext cx="2612776" cy="1215846"/>
              </a:xfrm>
              <a:prstGeom prst="rect">
                <a:avLst/>
              </a:prstGeom>
              <a:blipFill>
                <a:blip r:embed="rId14"/>
                <a:stretch>
                  <a:fillRect t="-11340" b="-2061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E7E5BED-AF88-3548-3F06-C618695F39DE}"/>
              </a:ext>
            </a:extLst>
          </p:cNvPr>
          <p:cNvSpPr txBox="1"/>
          <p:nvPr/>
        </p:nvSpPr>
        <p:spPr>
          <a:xfrm>
            <a:off x="373338" y="2311464"/>
            <a:ext cx="2860078" cy="646331"/>
          </a:xfrm>
          <a:prstGeom prst="rect">
            <a:avLst/>
          </a:prstGeom>
          <a:noFill/>
        </p:spPr>
        <p:txBody>
          <a:bodyPr wrap="none" rtlCol="0">
            <a:spAutoFit/>
          </a:bodyPr>
          <a:lstStyle/>
          <a:p>
            <a:r>
              <a:rPr lang="en-US" sz="3600" dirty="0">
                <a:latin typeface="Chalk Board" panose="02000500000000000000" pitchFamily="2" charset="0"/>
              </a:rPr>
              <a:t>x is Private to Alice</a:t>
            </a:r>
          </a:p>
        </p:txBody>
      </p:sp>
      <p:sp>
        <p:nvSpPr>
          <p:cNvPr id="9" name="TextBox 8">
            <a:extLst>
              <a:ext uri="{FF2B5EF4-FFF2-40B4-BE49-F238E27FC236}">
                <a16:creationId xmlns:a16="http://schemas.microsoft.com/office/drawing/2014/main" id="{3B9555E2-7A77-B128-8C5A-E59465A65864}"/>
              </a:ext>
            </a:extLst>
          </p:cNvPr>
          <p:cNvSpPr txBox="1"/>
          <p:nvPr/>
        </p:nvSpPr>
        <p:spPr>
          <a:xfrm>
            <a:off x="8898582" y="2311463"/>
            <a:ext cx="2624436" cy="646331"/>
          </a:xfrm>
          <a:prstGeom prst="rect">
            <a:avLst/>
          </a:prstGeom>
          <a:noFill/>
        </p:spPr>
        <p:txBody>
          <a:bodyPr wrap="none" rtlCol="0">
            <a:spAutoFit/>
          </a:bodyPr>
          <a:lstStyle/>
          <a:p>
            <a:r>
              <a:rPr lang="en-US" sz="3600" dirty="0">
                <a:latin typeface="Chalk Board" panose="02000500000000000000" pitchFamily="2" charset="0"/>
              </a:rPr>
              <a:t>y is Private to Bob</a:t>
            </a:r>
          </a:p>
        </p:txBody>
      </p:sp>
    </p:spTree>
    <p:custDataLst>
      <p:tags r:id="rId1"/>
    </p:custDataLst>
    <p:extLst>
      <p:ext uri="{BB962C8B-B14F-4D97-AF65-F5344CB8AC3E}">
        <p14:creationId xmlns:p14="http://schemas.microsoft.com/office/powerpoint/2010/main" val="148842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3081">
        <p159:morph option="byObject"/>
      </p:transition>
    </mc:Choice>
    <mc:Fallback xmlns="">
      <p:transition spd="slow" advTm="630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D1B56-667E-B131-5B69-A608F6B51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C95D5B-9993-F80A-8A33-C9B15A9DD245}"/>
              </a:ext>
            </a:extLst>
          </p:cNvPr>
          <p:cNvSpPr>
            <a:spLocks noGrp="1"/>
          </p:cNvSpPr>
          <p:nvPr>
            <p:ph type="title"/>
          </p:nvPr>
        </p:nvSpPr>
        <p:spPr/>
        <p:txBody>
          <a:bodyPr/>
          <a:lstStyle/>
          <a:p>
            <a:r>
              <a:rPr lang="en-US" dirty="0"/>
              <a:t>Key Exchange</a:t>
            </a:r>
          </a:p>
        </p:txBody>
      </p:sp>
      <p:pic>
        <p:nvPicPr>
          <p:cNvPr id="4" name="Graphic 3" descr="Female Profile outline">
            <a:extLst>
              <a:ext uri="{FF2B5EF4-FFF2-40B4-BE49-F238E27FC236}">
                <a16:creationId xmlns:a16="http://schemas.microsoft.com/office/drawing/2014/main" id="{4D06CE6C-7EC9-5089-FAEE-64E7591524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26" y="2937978"/>
            <a:ext cx="2527853" cy="2527853"/>
          </a:xfrm>
          <a:prstGeom prst="rect">
            <a:avLst/>
          </a:prstGeom>
        </p:spPr>
      </p:pic>
      <p:pic>
        <p:nvPicPr>
          <p:cNvPr id="6" name="Graphic 5" descr="Male profile outline">
            <a:extLst>
              <a:ext uri="{FF2B5EF4-FFF2-40B4-BE49-F238E27FC236}">
                <a16:creationId xmlns:a16="http://schemas.microsoft.com/office/drawing/2014/main" id="{F197F473-C049-A4F0-E556-2A2B5630B9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0809" y="2780816"/>
            <a:ext cx="2527853" cy="2527853"/>
          </a:xfrm>
          <a:prstGeom prst="rect">
            <a:avLst/>
          </a:prstGeom>
        </p:spPr>
      </p:pic>
      <p:pic>
        <p:nvPicPr>
          <p:cNvPr id="8" name="Graphic 7" descr="Devil face outline outline">
            <a:extLst>
              <a:ext uri="{FF2B5EF4-FFF2-40B4-BE49-F238E27FC236}">
                <a16:creationId xmlns:a16="http://schemas.microsoft.com/office/drawing/2014/main" id="{52BE4536-39D1-C5B9-0B6E-BF85DFC6A4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6382" y="1376509"/>
            <a:ext cx="1200877" cy="1200877"/>
          </a:xfrm>
          <a:prstGeom prst="rect">
            <a:avLst/>
          </a:prstGeom>
        </p:spPr>
      </p:pic>
      <p:cxnSp>
        <p:nvCxnSpPr>
          <p:cNvPr id="3" name="Straight Arrow Connector 2">
            <a:extLst>
              <a:ext uri="{FF2B5EF4-FFF2-40B4-BE49-F238E27FC236}">
                <a16:creationId xmlns:a16="http://schemas.microsoft.com/office/drawing/2014/main" id="{A0E098EB-9459-EF85-20A4-760A83F98E2B}"/>
              </a:ext>
            </a:extLst>
          </p:cNvPr>
          <p:cNvCxnSpPr>
            <a:cxnSpLocks/>
          </p:cNvCxnSpPr>
          <p:nvPr/>
        </p:nvCxnSpPr>
        <p:spPr>
          <a:xfrm flipV="1">
            <a:off x="2895597" y="2227952"/>
            <a:ext cx="3050785" cy="1530628"/>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8866C027-A8A5-930E-DC3F-84C6AF868D9F}"/>
              </a:ext>
            </a:extLst>
          </p:cNvPr>
          <p:cNvCxnSpPr>
            <a:cxnSpLocks/>
          </p:cNvCxnSpPr>
          <p:nvPr/>
        </p:nvCxnSpPr>
        <p:spPr>
          <a:xfrm flipH="1" flipV="1">
            <a:off x="7415213" y="2227952"/>
            <a:ext cx="2328862" cy="1201048"/>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F5D05BB-18DC-6C0C-FB06-C0852D779E3A}"/>
                  </a:ext>
                </a:extLst>
              </p:cNvPr>
              <p:cNvSpPr txBox="1"/>
              <p:nvPr/>
            </p:nvSpPr>
            <p:spPr>
              <a:xfrm rot="1502544">
                <a:off x="7474317" y="2216446"/>
                <a:ext cx="2612776" cy="6631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m:rPr>
                              <m:nor/>
                            </m:rPr>
                            <a:rPr lang="en-US" sz="3600" b="0" i="0" smtClean="0">
                              <a:latin typeface="Cambria Math" panose="02040503050406030204" pitchFamily="18" charset="0"/>
                            </a:rPr>
                            <m:t> </m:t>
                          </m:r>
                          <m:r>
                            <m:rPr>
                              <m:nor/>
                            </m:rPr>
                            <a:rPr lang="en-US" sz="3600" b="0" i="0" smtClean="0">
                              <a:latin typeface="Chalk Board" panose="02000500000000000000" pitchFamily="2" charset="0"/>
                            </a:rPr>
                            <m:t>g</m:t>
                          </m:r>
                        </m:e>
                        <m:sup>
                          <m:r>
                            <m:rPr>
                              <m:nor/>
                            </m:rPr>
                            <a:rPr lang="en-US" sz="3600" b="0" i="0" smtClean="0">
                              <a:latin typeface="Chalk Board" panose="02000500000000000000" pitchFamily="2" charset="0"/>
                            </a:rPr>
                            <m:t>y</m:t>
                          </m:r>
                        </m:sup>
                      </m:sSup>
                    </m:oMath>
                  </m:oMathPara>
                </a14:m>
                <a:endParaRPr lang="en-US" sz="3600" dirty="0">
                  <a:latin typeface="Chalk Board" panose="02000500000000000000" pitchFamily="2" charset="0"/>
                </a:endParaRPr>
              </a:p>
            </p:txBody>
          </p:sp>
        </mc:Choice>
        <mc:Fallback xmlns="">
          <p:sp>
            <p:nvSpPr>
              <p:cNvPr id="11" name="TextBox 10">
                <a:extLst>
                  <a:ext uri="{FF2B5EF4-FFF2-40B4-BE49-F238E27FC236}">
                    <a16:creationId xmlns:a16="http://schemas.microsoft.com/office/drawing/2014/main" id="{CF5D05BB-18DC-6C0C-FB06-C0852D779E3A}"/>
                  </a:ext>
                </a:extLst>
              </p:cNvPr>
              <p:cNvSpPr txBox="1">
                <a:spLocks noRot="1" noChangeAspect="1" noMove="1" noResize="1" noEditPoints="1" noAdjustHandles="1" noChangeArrowheads="1" noChangeShapeType="1" noTextEdit="1"/>
              </p:cNvSpPr>
              <p:nvPr/>
            </p:nvSpPr>
            <p:spPr>
              <a:xfrm rot="1502544">
                <a:off x="7474317" y="2216446"/>
                <a:ext cx="2612776" cy="66319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0CA1B5-8F2A-5D9C-CED2-C6D59DC48649}"/>
                  </a:ext>
                </a:extLst>
              </p:cNvPr>
              <p:cNvSpPr txBox="1"/>
              <p:nvPr/>
            </p:nvSpPr>
            <p:spPr>
              <a:xfrm>
                <a:off x="-82096" y="5393920"/>
                <a:ext cx="2612776" cy="8225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b="0" i="1" smtClean="0">
                              <a:latin typeface="Cambria Math" panose="02040503050406030204" pitchFamily="18" charset="0"/>
                            </a:rPr>
                          </m:ctrlPr>
                        </m:sSupPr>
                        <m:e>
                          <m:r>
                            <m:rPr>
                              <m:nor/>
                            </m:rPr>
                            <a:rPr lang="en-US" sz="4400" b="0" i="0" smtClean="0">
                              <a:latin typeface="Cambria Math" panose="02040503050406030204" pitchFamily="18" charset="0"/>
                            </a:rPr>
                            <m:t> </m:t>
                          </m:r>
                          <m:r>
                            <m:rPr>
                              <m:nor/>
                            </m:rPr>
                            <a:rPr lang="en-US" sz="4400" b="0" i="0" smtClean="0">
                              <a:latin typeface="Chalk Board" panose="02000500000000000000" pitchFamily="2" charset="0"/>
                            </a:rPr>
                            <m:t>g</m:t>
                          </m:r>
                        </m:e>
                        <m:sup>
                          <m:r>
                            <m:rPr>
                              <m:nor/>
                            </m:rPr>
                            <a:rPr lang="en-US" sz="4400" b="0" i="0" smtClean="0">
                              <a:latin typeface="Chalk Board" panose="02000500000000000000" pitchFamily="2" charset="0"/>
                            </a:rPr>
                            <m:t>xy</m:t>
                          </m:r>
                          <m:r>
                            <a:rPr lang="en-US" sz="4400" b="0" i="1" smtClean="0">
                              <a:latin typeface="Cambria Math" panose="02040503050406030204" pitchFamily="18" charset="0"/>
                            </a:rPr>
                            <m:t>’</m:t>
                          </m:r>
                        </m:sup>
                      </m:sSup>
                    </m:oMath>
                  </m:oMathPara>
                </a14:m>
                <a:endParaRPr lang="en-US" sz="4400" dirty="0">
                  <a:latin typeface="Chalk Board" panose="02000500000000000000" pitchFamily="2" charset="0"/>
                </a:endParaRPr>
              </a:p>
            </p:txBody>
          </p:sp>
        </mc:Choice>
        <mc:Fallback xmlns="">
          <p:sp>
            <p:nvSpPr>
              <p:cNvPr id="12" name="TextBox 11">
                <a:extLst>
                  <a:ext uri="{FF2B5EF4-FFF2-40B4-BE49-F238E27FC236}">
                    <a16:creationId xmlns:a16="http://schemas.microsoft.com/office/drawing/2014/main" id="{650CA1B5-8F2A-5D9C-CED2-C6D59DC48649}"/>
                  </a:ext>
                </a:extLst>
              </p:cNvPr>
              <p:cNvSpPr txBox="1">
                <a:spLocks noRot="1" noChangeAspect="1" noMove="1" noResize="1" noEditPoints="1" noAdjustHandles="1" noChangeArrowheads="1" noChangeShapeType="1" noTextEdit="1"/>
              </p:cNvSpPr>
              <p:nvPr/>
            </p:nvSpPr>
            <p:spPr>
              <a:xfrm>
                <a:off x="-82096" y="5393920"/>
                <a:ext cx="2612776" cy="822597"/>
              </a:xfrm>
              <a:prstGeom prst="rect">
                <a:avLst/>
              </a:prstGeom>
              <a:blipFill>
                <a:blip r:embed="rId12"/>
                <a:stretch>
                  <a:fillRect t="-7576"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4C15C39-1924-690B-996C-3FECA80F8548}"/>
                  </a:ext>
                </a:extLst>
              </p:cNvPr>
              <p:cNvSpPr txBox="1"/>
              <p:nvPr/>
            </p:nvSpPr>
            <p:spPr>
              <a:xfrm rot="19896053">
                <a:off x="2757981" y="2435297"/>
                <a:ext cx="2612776" cy="604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m:rPr>
                              <m:nor/>
                            </m:rPr>
                            <a:rPr lang="en-US" sz="3600" b="0" i="0" smtClean="0">
                              <a:latin typeface="Cambria Math" panose="02040503050406030204" pitchFamily="18" charset="0"/>
                            </a:rPr>
                            <m:t> </m:t>
                          </m:r>
                          <m:r>
                            <m:rPr>
                              <m:nor/>
                            </m:rPr>
                            <a:rPr lang="en-US" sz="3600" b="0" i="0" smtClean="0">
                              <a:latin typeface="Chalk Board" panose="02000500000000000000" pitchFamily="2" charset="0"/>
                            </a:rPr>
                            <m:t>g</m:t>
                          </m:r>
                        </m:e>
                        <m:sup>
                          <m:r>
                            <m:rPr>
                              <m:nor/>
                            </m:rPr>
                            <a:rPr lang="en-US" sz="3600" b="0" i="0" smtClean="0">
                              <a:latin typeface="Chalk Board" panose="02000500000000000000" pitchFamily="2" charset="0"/>
                            </a:rPr>
                            <m:t>x</m:t>
                          </m:r>
                        </m:sup>
                      </m:sSup>
                    </m:oMath>
                  </m:oMathPara>
                </a14:m>
                <a:endParaRPr lang="en-US" sz="36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74C15C39-1924-690B-996C-3FECA80F8548}"/>
                  </a:ext>
                </a:extLst>
              </p:cNvPr>
              <p:cNvSpPr txBox="1">
                <a:spLocks noRot="1" noChangeAspect="1" noMove="1" noResize="1" noEditPoints="1" noAdjustHandles="1" noChangeArrowheads="1" noChangeShapeType="1" noTextEdit="1"/>
              </p:cNvSpPr>
              <p:nvPr/>
            </p:nvSpPr>
            <p:spPr>
              <a:xfrm rot="19896053">
                <a:off x="2757981" y="2435297"/>
                <a:ext cx="2612776" cy="60439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3216776-80B4-8DC5-2793-7F1F45CCD1DB}"/>
                  </a:ext>
                </a:extLst>
              </p:cNvPr>
              <p:cNvSpPr txBox="1"/>
              <p:nvPr/>
            </p:nvSpPr>
            <p:spPr>
              <a:xfrm>
                <a:off x="9205886" y="5344776"/>
                <a:ext cx="2612776" cy="8225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b="0" i="1" smtClean="0">
                              <a:latin typeface="Cambria Math" panose="02040503050406030204" pitchFamily="18" charset="0"/>
                            </a:rPr>
                          </m:ctrlPr>
                        </m:sSupPr>
                        <m:e>
                          <m:r>
                            <m:rPr>
                              <m:nor/>
                            </m:rPr>
                            <a:rPr lang="en-US" sz="4400" b="0" i="0" smtClean="0">
                              <a:latin typeface="Cambria Math" panose="02040503050406030204" pitchFamily="18" charset="0"/>
                            </a:rPr>
                            <m:t> </m:t>
                          </m:r>
                          <m:r>
                            <m:rPr>
                              <m:nor/>
                            </m:rPr>
                            <a:rPr lang="en-US" sz="4400" b="0" i="0" smtClean="0">
                              <a:latin typeface="Chalk Board" panose="02000500000000000000" pitchFamily="2" charset="0"/>
                            </a:rPr>
                            <m:t>g</m:t>
                          </m:r>
                        </m:e>
                        <m:sup>
                          <m:r>
                            <m:rPr>
                              <m:nor/>
                            </m:rPr>
                            <a:rPr lang="en-US" sz="4400" b="0" i="0" smtClean="0">
                              <a:latin typeface="Chalk Board" panose="02000500000000000000" pitchFamily="2" charset="0"/>
                            </a:rPr>
                            <m:t>x</m:t>
                          </m:r>
                          <m:r>
                            <a:rPr lang="en-US" sz="4400" b="0" i="1" smtClean="0">
                              <a:latin typeface="Cambria Math" panose="02040503050406030204" pitchFamily="18" charset="0"/>
                            </a:rPr>
                            <m:t>’</m:t>
                          </m:r>
                          <m:r>
                            <m:rPr>
                              <m:nor/>
                            </m:rPr>
                            <a:rPr lang="en-US" sz="4400" b="0" i="0" smtClean="0">
                              <a:latin typeface="Chalk Board" panose="02000500000000000000" pitchFamily="2" charset="0"/>
                            </a:rPr>
                            <m:t>y</m:t>
                          </m:r>
                        </m:sup>
                      </m:sSup>
                    </m:oMath>
                  </m:oMathPara>
                </a14:m>
                <a:endParaRPr lang="en-US" sz="44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23216776-80B4-8DC5-2793-7F1F45CCD1DB}"/>
                  </a:ext>
                </a:extLst>
              </p:cNvPr>
              <p:cNvSpPr txBox="1">
                <a:spLocks noRot="1" noChangeAspect="1" noMove="1" noResize="1" noEditPoints="1" noAdjustHandles="1" noChangeArrowheads="1" noChangeShapeType="1" noTextEdit="1"/>
              </p:cNvSpPr>
              <p:nvPr/>
            </p:nvSpPr>
            <p:spPr>
              <a:xfrm>
                <a:off x="9205886" y="5344776"/>
                <a:ext cx="2612776" cy="822597"/>
              </a:xfrm>
              <a:prstGeom prst="rect">
                <a:avLst/>
              </a:prstGeom>
              <a:blipFill>
                <a:blip r:embed="rId14"/>
                <a:stretch>
                  <a:fillRect t="-7576" b="-1969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2D60D35-4D8D-1E90-B40B-6441B2C6047C}"/>
              </a:ext>
            </a:extLst>
          </p:cNvPr>
          <p:cNvCxnSpPr>
            <a:cxnSpLocks/>
          </p:cNvCxnSpPr>
          <p:nvPr/>
        </p:nvCxnSpPr>
        <p:spPr>
          <a:xfrm>
            <a:off x="6660004" y="2943494"/>
            <a:ext cx="2748716" cy="150825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C844AE-A3D0-4E15-96D2-4127FE6423AA}"/>
                  </a:ext>
                </a:extLst>
              </p:cNvPr>
              <p:cNvSpPr txBox="1"/>
              <p:nvPr/>
            </p:nvSpPr>
            <p:spPr>
              <a:xfrm rot="1728837">
                <a:off x="6886267" y="3096586"/>
                <a:ext cx="2612776" cy="6212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m:rPr>
                              <m:nor/>
                            </m:rPr>
                            <a:rPr lang="en-US" sz="3600" b="0" i="0" smtClean="0">
                              <a:latin typeface="Cambria Math" panose="02040503050406030204" pitchFamily="18" charset="0"/>
                            </a:rPr>
                            <m:t> </m:t>
                          </m:r>
                          <m:r>
                            <m:rPr>
                              <m:nor/>
                            </m:rPr>
                            <a:rPr lang="en-US" sz="3600" b="0" i="0" smtClean="0">
                              <a:latin typeface="Chalk Board" panose="02000500000000000000" pitchFamily="2" charset="0"/>
                            </a:rPr>
                            <m:t>g</m:t>
                          </m:r>
                        </m:e>
                        <m:sup>
                          <m:r>
                            <m:rPr>
                              <m:nor/>
                            </m:rPr>
                            <a:rPr lang="en-US" sz="3600" b="0" i="0" smtClean="0">
                              <a:latin typeface="Chalk Board" panose="02000500000000000000" pitchFamily="2" charset="0"/>
                            </a:rPr>
                            <m:t>x</m:t>
                          </m:r>
                          <m:r>
                            <a:rPr lang="en-US" sz="3600" b="0" i="1" smtClean="0">
                              <a:latin typeface="Cambria Math" panose="02040503050406030204" pitchFamily="18" charset="0"/>
                            </a:rPr>
                            <m:t>’</m:t>
                          </m:r>
                        </m:sup>
                      </m:sSup>
                    </m:oMath>
                  </m:oMathPara>
                </a14:m>
                <a:endParaRPr lang="en-US" sz="3600" dirty="0">
                  <a:latin typeface="Chalk Board" panose="02000500000000000000" pitchFamily="2" charset="0"/>
                </a:endParaRPr>
              </a:p>
            </p:txBody>
          </p:sp>
        </mc:Choice>
        <mc:Fallback xmlns="">
          <p:sp>
            <p:nvSpPr>
              <p:cNvPr id="16" name="TextBox 15">
                <a:extLst>
                  <a:ext uri="{FF2B5EF4-FFF2-40B4-BE49-F238E27FC236}">
                    <a16:creationId xmlns:a16="http://schemas.microsoft.com/office/drawing/2014/main" id="{CFC844AE-A3D0-4E15-96D2-4127FE6423AA}"/>
                  </a:ext>
                </a:extLst>
              </p:cNvPr>
              <p:cNvSpPr txBox="1">
                <a:spLocks noRot="1" noChangeAspect="1" noMove="1" noResize="1" noEditPoints="1" noAdjustHandles="1" noChangeArrowheads="1" noChangeShapeType="1" noTextEdit="1"/>
              </p:cNvSpPr>
              <p:nvPr/>
            </p:nvSpPr>
            <p:spPr>
              <a:xfrm rot="1728837">
                <a:off x="6886267" y="3096586"/>
                <a:ext cx="2612776" cy="621260"/>
              </a:xfrm>
              <a:prstGeom prst="rect">
                <a:avLst/>
              </a:prstGeom>
              <a:blipFill>
                <a:blip r:embed="rId15"/>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BEC49FA7-5193-B0DB-3101-D96E67608BB7}"/>
              </a:ext>
            </a:extLst>
          </p:cNvPr>
          <p:cNvCxnSpPr>
            <a:cxnSpLocks/>
          </p:cNvCxnSpPr>
          <p:nvPr/>
        </p:nvCxnSpPr>
        <p:spPr>
          <a:xfrm flipH="1">
            <a:off x="3302798" y="2979214"/>
            <a:ext cx="3041826" cy="1584536"/>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7D90E08-BF37-59F6-1BBE-F351A567B8A6}"/>
                  </a:ext>
                </a:extLst>
              </p:cNvPr>
              <p:cNvSpPr txBox="1"/>
              <p:nvPr/>
            </p:nvSpPr>
            <p:spPr>
              <a:xfrm rot="20719497">
                <a:off x="3304172" y="3210687"/>
                <a:ext cx="2612776" cy="6730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m:rPr>
                              <m:nor/>
                            </m:rPr>
                            <a:rPr lang="en-US" sz="3600" b="0" i="0" smtClean="0">
                              <a:latin typeface="Cambria Math" panose="02040503050406030204" pitchFamily="18" charset="0"/>
                            </a:rPr>
                            <m:t> </m:t>
                          </m:r>
                          <m:r>
                            <m:rPr>
                              <m:nor/>
                            </m:rPr>
                            <a:rPr lang="en-US" sz="3600" b="0" i="0" smtClean="0">
                              <a:latin typeface="Chalk Board" panose="02000500000000000000" pitchFamily="2" charset="0"/>
                            </a:rPr>
                            <m:t>g</m:t>
                          </m:r>
                        </m:e>
                        <m:sup>
                          <m:r>
                            <m:rPr>
                              <m:nor/>
                            </m:rPr>
                            <a:rPr lang="en-US" sz="3600" b="0" i="0" smtClean="0">
                              <a:latin typeface="Chalk Board" panose="02000500000000000000" pitchFamily="2" charset="0"/>
                            </a:rPr>
                            <m:t>y</m:t>
                          </m:r>
                          <m:r>
                            <a:rPr lang="en-US" sz="3600" b="0" i="1" smtClean="0">
                              <a:latin typeface="Cambria Math" panose="02040503050406030204" pitchFamily="18" charset="0"/>
                            </a:rPr>
                            <m:t>’</m:t>
                          </m:r>
                        </m:sup>
                      </m:sSup>
                    </m:oMath>
                  </m:oMathPara>
                </a14:m>
                <a:endParaRPr lang="en-US" sz="3600" dirty="0">
                  <a:latin typeface="Chalk Board" panose="02000500000000000000" pitchFamily="2" charset="0"/>
                </a:endParaRPr>
              </a:p>
            </p:txBody>
          </p:sp>
        </mc:Choice>
        <mc:Fallback xmlns="">
          <p:sp>
            <p:nvSpPr>
              <p:cNvPr id="22" name="TextBox 21">
                <a:extLst>
                  <a:ext uri="{FF2B5EF4-FFF2-40B4-BE49-F238E27FC236}">
                    <a16:creationId xmlns:a16="http://schemas.microsoft.com/office/drawing/2014/main" id="{97D90E08-BF37-59F6-1BBE-F351A567B8A6}"/>
                  </a:ext>
                </a:extLst>
              </p:cNvPr>
              <p:cNvSpPr txBox="1">
                <a:spLocks noRot="1" noChangeAspect="1" noMove="1" noResize="1" noEditPoints="1" noAdjustHandles="1" noChangeArrowheads="1" noChangeShapeType="1" noTextEdit="1"/>
              </p:cNvSpPr>
              <p:nvPr/>
            </p:nvSpPr>
            <p:spPr>
              <a:xfrm rot="20719497">
                <a:off x="3304172" y="3210687"/>
                <a:ext cx="2612776" cy="67306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24C91C-0A32-C1C0-DE91-0ED09545FC6C}"/>
                  </a:ext>
                </a:extLst>
              </p:cNvPr>
              <p:cNvSpPr txBox="1"/>
              <p:nvPr/>
            </p:nvSpPr>
            <p:spPr>
              <a:xfrm>
                <a:off x="5728322" y="415183"/>
                <a:ext cx="1169976" cy="8225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b="0" i="1" smtClean="0">
                              <a:latin typeface="Cambria Math" panose="02040503050406030204" pitchFamily="18" charset="0"/>
                            </a:rPr>
                          </m:ctrlPr>
                        </m:sSupPr>
                        <m:e>
                          <m:r>
                            <m:rPr>
                              <m:nor/>
                            </m:rPr>
                            <a:rPr lang="en-US" sz="4400" b="0" i="0" smtClean="0">
                              <a:latin typeface="Cambria Math" panose="02040503050406030204" pitchFamily="18" charset="0"/>
                            </a:rPr>
                            <m:t> </m:t>
                          </m:r>
                          <m:r>
                            <m:rPr>
                              <m:nor/>
                            </m:rPr>
                            <a:rPr lang="en-US" sz="4400" b="0" i="0" smtClean="0">
                              <a:latin typeface="Chalk Board" panose="02000500000000000000" pitchFamily="2" charset="0"/>
                            </a:rPr>
                            <m:t>g</m:t>
                          </m:r>
                        </m:e>
                        <m:sup>
                          <m:r>
                            <m:rPr>
                              <m:nor/>
                            </m:rPr>
                            <a:rPr lang="en-US" sz="4400" b="0" i="0" smtClean="0">
                              <a:latin typeface="Chalk Board" panose="02000500000000000000" pitchFamily="2" charset="0"/>
                            </a:rPr>
                            <m:t>xy</m:t>
                          </m:r>
                          <m:r>
                            <a:rPr lang="en-US" sz="4400" b="0" i="1" smtClean="0">
                              <a:latin typeface="Cambria Math" panose="02040503050406030204" pitchFamily="18" charset="0"/>
                            </a:rPr>
                            <m:t>’</m:t>
                          </m:r>
                        </m:sup>
                      </m:sSup>
                    </m:oMath>
                  </m:oMathPara>
                </a14:m>
                <a:endParaRPr lang="en-US" sz="4400" dirty="0">
                  <a:latin typeface="Chalk Board" panose="02000500000000000000" pitchFamily="2" charset="0"/>
                </a:endParaRPr>
              </a:p>
            </p:txBody>
          </p:sp>
        </mc:Choice>
        <mc:Fallback xmlns="">
          <p:sp>
            <p:nvSpPr>
              <p:cNvPr id="25" name="TextBox 24">
                <a:extLst>
                  <a:ext uri="{FF2B5EF4-FFF2-40B4-BE49-F238E27FC236}">
                    <a16:creationId xmlns:a16="http://schemas.microsoft.com/office/drawing/2014/main" id="{1824C91C-0A32-C1C0-DE91-0ED09545FC6C}"/>
                  </a:ext>
                </a:extLst>
              </p:cNvPr>
              <p:cNvSpPr txBox="1">
                <a:spLocks noRot="1" noChangeAspect="1" noMove="1" noResize="1" noEditPoints="1" noAdjustHandles="1" noChangeArrowheads="1" noChangeShapeType="1" noTextEdit="1"/>
              </p:cNvSpPr>
              <p:nvPr/>
            </p:nvSpPr>
            <p:spPr>
              <a:xfrm>
                <a:off x="5728322" y="415183"/>
                <a:ext cx="1169976" cy="822597"/>
              </a:xfrm>
              <a:prstGeom prst="rect">
                <a:avLst/>
              </a:prstGeom>
              <a:blipFill>
                <a:blip r:embed="rId17"/>
                <a:stretch>
                  <a:fillRect l="-8602" t="-7576"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9A2579D-B777-F88D-5CD2-2312481F6ECB}"/>
                  </a:ext>
                </a:extLst>
              </p:cNvPr>
              <p:cNvSpPr txBox="1"/>
              <p:nvPr/>
            </p:nvSpPr>
            <p:spPr>
              <a:xfrm>
                <a:off x="6660004" y="376863"/>
                <a:ext cx="1294357" cy="8225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b="0" i="1" smtClean="0">
                              <a:latin typeface="Cambria Math" panose="02040503050406030204" pitchFamily="18" charset="0"/>
                            </a:rPr>
                          </m:ctrlPr>
                        </m:sSupPr>
                        <m:e>
                          <m:r>
                            <m:rPr>
                              <m:nor/>
                            </m:rPr>
                            <a:rPr lang="en-US" sz="4400" b="0" i="0" smtClean="0">
                              <a:latin typeface="Cambria Math" panose="02040503050406030204" pitchFamily="18" charset="0"/>
                            </a:rPr>
                            <m:t> </m:t>
                          </m:r>
                          <m:r>
                            <m:rPr>
                              <m:nor/>
                            </m:rPr>
                            <a:rPr lang="en-US" sz="4400" b="0" i="0" smtClean="0">
                              <a:latin typeface="Chalk Board" panose="02000500000000000000" pitchFamily="2" charset="0"/>
                            </a:rPr>
                            <m:t>g</m:t>
                          </m:r>
                        </m:e>
                        <m:sup>
                          <m:r>
                            <m:rPr>
                              <m:nor/>
                            </m:rPr>
                            <a:rPr lang="en-US" sz="4400" b="0" i="0" smtClean="0">
                              <a:latin typeface="Chalk Board" panose="02000500000000000000" pitchFamily="2" charset="0"/>
                            </a:rPr>
                            <m:t>x</m:t>
                          </m:r>
                          <m:r>
                            <a:rPr lang="en-US" sz="4400" b="0" i="1" smtClean="0">
                              <a:latin typeface="Cambria Math" panose="02040503050406030204" pitchFamily="18" charset="0"/>
                            </a:rPr>
                            <m:t>’</m:t>
                          </m:r>
                          <m:r>
                            <m:rPr>
                              <m:nor/>
                            </m:rPr>
                            <a:rPr lang="en-US" sz="4400" b="0" i="0" smtClean="0">
                              <a:latin typeface="Chalk Board" panose="02000500000000000000" pitchFamily="2" charset="0"/>
                            </a:rPr>
                            <m:t>y</m:t>
                          </m:r>
                        </m:sup>
                      </m:sSup>
                    </m:oMath>
                  </m:oMathPara>
                </a14:m>
                <a:endParaRPr lang="en-US" sz="4400" dirty="0">
                  <a:latin typeface="Chalk Board" panose="02000500000000000000" pitchFamily="2" charset="0"/>
                </a:endParaRPr>
              </a:p>
            </p:txBody>
          </p:sp>
        </mc:Choice>
        <mc:Fallback xmlns="">
          <p:sp>
            <p:nvSpPr>
              <p:cNvPr id="26" name="TextBox 25">
                <a:extLst>
                  <a:ext uri="{FF2B5EF4-FFF2-40B4-BE49-F238E27FC236}">
                    <a16:creationId xmlns:a16="http://schemas.microsoft.com/office/drawing/2014/main" id="{F9A2579D-B777-F88D-5CD2-2312481F6ECB}"/>
                  </a:ext>
                </a:extLst>
              </p:cNvPr>
              <p:cNvSpPr txBox="1">
                <a:spLocks noRot="1" noChangeAspect="1" noMove="1" noResize="1" noEditPoints="1" noAdjustHandles="1" noChangeArrowheads="1" noChangeShapeType="1" noTextEdit="1"/>
              </p:cNvSpPr>
              <p:nvPr/>
            </p:nvSpPr>
            <p:spPr>
              <a:xfrm>
                <a:off x="6660004" y="376863"/>
                <a:ext cx="1294357" cy="822597"/>
              </a:xfrm>
              <a:prstGeom prst="rect">
                <a:avLst/>
              </a:prstGeom>
              <a:blipFill>
                <a:blip r:embed="rId18"/>
                <a:stretch>
                  <a:fillRect l="-2913" t="-7576" b="-1969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970589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852">
        <p159:morph option="byObject"/>
      </p:transition>
    </mc:Choice>
    <mc:Fallback xmlns="">
      <p:transition spd="slow" advTm="248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22" grpId="0"/>
      <p:bldP spid="25" grpId="0"/>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1D886-3F1E-249F-4317-71B3E2E1C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469EB-466A-71E6-1AB6-80DB976F6D16}"/>
              </a:ext>
            </a:extLst>
          </p:cNvPr>
          <p:cNvSpPr>
            <a:spLocks noGrp="1"/>
          </p:cNvSpPr>
          <p:nvPr>
            <p:ph type="title"/>
          </p:nvPr>
        </p:nvSpPr>
        <p:spPr/>
        <p:txBody>
          <a:bodyPr/>
          <a:lstStyle/>
          <a:p>
            <a:r>
              <a:rPr lang="en-US" dirty="0">
                <a:latin typeface="Chalk Board" panose="02000500000000000000" pitchFamily="2" charset="0"/>
              </a:rPr>
              <a:t>Key Exchange</a:t>
            </a:r>
          </a:p>
        </p:txBody>
      </p:sp>
      <p:pic>
        <p:nvPicPr>
          <p:cNvPr id="4" name="Graphic 3" descr="Female Profile outline">
            <a:extLst>
              <a:ext uri="{FF2B5EF4-FFF2-40B4-BE49-F238E27FC236}">
                <a16:creationId xmlns:a16="http://schemas.microsoft.com/office/drawing/2014/main" id="{2922BB8E-863B-F372-EFED-415C82AB50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026" y="2937978"/>
            <a:ext cx="2527853" cy="2527853"/>
          </a:xfrm>
          <a:prstGeom prst="rect">
            <a:avLst/>
          </a:prstGeom>
        </p:spPr>
      </p:pic>
      <p:pic>
        <p:nvPicPr>
          <p:cNvPr id="6" name="Graphic 5" descr="Male profile outline">
            <a:extLst>
              <a:ext uri="{FF2B5EF4-FFF2-40B4-BE49-F238E27FC236}">
                <a16:creationId xmlns:a16="http://schemas.microsoft.com/office/drawing/2014/main" id="{A61AE30D-DDF5-62B3-81D8-9E4FB58E6A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0809" y="2780816"/>
            <a:ext cx="2527853" cy="2527853"/>
          </a:xfrm>
          <a:prstGeom prst="rect">
            <a:avLst/>
          </a:prstGeom>
        </p:spPr>
      </p:pic>
      <p:pic>
        <p:nvPicPr>
          <p:cNvPr id="8" name="Graphic 7" descr="Devil face outline outline">
            <a:extLst>
              <a:ext uri="{FF2B5EF4-FFF2-40B4-BE49-F238E27FC236}">
                <a16:creationId xmlns:a16="http://schemas.microsoft.com/office/drawing/2014/main" id="{408ECD89-5F03-7C51-A652-2839DDBE2C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6382" y="1376509"/>
            <a:ext cx="1200877" cy="1200877"/>
          </a:xfrm>
          <a:prstGeom prst="rect">
            <a:avLst/>
          </a:prstGeom>
        </p:spPr>
      </p:pic>
      <p:cxnSp>
        <p:nvCxnSpPr>
          <p:cNvPr id="3" name="Straight Arrow Connector 2">
            <a:extLst>
              <a:ext uri="{FF2B5EF4-FFF2-40B4-BE49-F238E27FC236}">
                <a16:creationId xmlns:a16="http://schemas.microsoft.com/office/drawing/2014/main" id="{B8DB9883-DB8C-368F-5D38-70F872388594}"/>
              </a:ext>
            </a:extLst>
          </p:cNvPr>
          <p:cNvCxnSpPr>
            <a:cxnSpLocks/>
          </p:cNvCxnSpPr>
          <p:nvPr/>
        </p:nvCxnSpPr>
        <p:spPr>
          <a:xfrm flipV="1">
            <a:off x="2895597" y="2227952"/>
            <a:ext cx="3050785" cy="1530628"/>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1E02855F-B5ED-9AEF-BD48-D09C0088E4E4}"/>
              </a:ext>
            </a:extLst>
          </p:cNvPr>
          <p:cNvCxnSpPr>
            <a:cxnSpLocks/>
          </p:cNvCxnSpPr>
          <p:nvPr/>
        </p:nvCxnSpPr>
        <p:spPr>
          <a:xfrm flipH="1" flipV="1">
            <a:off x="7415213" y="2227952"/>
            <a:ext cx="2328862" cy="1201048"/>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6558F3E-D90B-E92D-A8D4-C964E661D53A}"/>
                  </a:ext>
                </a:extLst>
              </p:cNvPr>
              <p:cNvSpPr txBox="1"/>
              <p:nvPr/>
            </p:nvSpPr>
            <p:spPr>
              <a:xfrm rot="1502544">
                <a:off x="7981389" y="1833327"/>
                <a:ext cx="879174" cy="6631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m:rPr>
                              <m:nor/>
                            </m:rPr>
                            <a:rPr lang="en-US" sz="3600" b="0" i="0" smtClean="0">
                              <a:latin typeface="Chalk Board" panose="02000500000000000000" pitchFamily="2" charset="0"/>
                            </a:rPr>
                            <m:t> </m:t>
                          </m:r>
                          <m:r>
                            <m:rPr>
                              <m:nor/>
                            </m:rPr>
                            <a:rPr lang="en-US" sz="3600" b="0" i="0" smtClean="0">
                              <a:latin typeface="Chalk Board" panose="02000500000000000000" pitchFamily="2" charset="0"/>
                            </a:rPr>
                            <m:t>g</m:t>
                          </m:r>
                        </m:e>
                        <m:sup>
                          <m:r>
                            <m:rPr>
                              <m:nor/>
                            </m:rPr>
                            <a:rPr lang="en-US" sz="3600" b="0" i="0" smtClean="0">
                              <a:latin typeface="Chalk Board" panose="02000500000000000000" pitchFamily="2" charset="0"/>
                            </a:rPr>
                            <m:t>y</m:t>
                          </m:r>
                        </m:sup>
                      </m:sSup>
                    </m:oMath>
                  </m:oMathPara>
                </a14:m>
                <a:endParaRPr lang="en-US" sz="3600" dirty="0">
                  <a:latin typeface="Chalk Board" panose="02000500000000000000" pitchFamily="2" charset="0"/>
                </a:endParaRPr>
              </a:p>
            </p:txBody>
          </p:sp>
        </mc:Choice>
        <mc:Fallback xmlns="">
          <p:sp>
            <p:nvSpPr>
              <p:cNvPr id="11" name="TextBox 10">
                <a:extLst>
                  <a:ext uri="{FF2B5EF4-FFF2-40B4-BE49-F238E27FC236}">
                    <a16:creationId xmlns:a16="http://schemas.microsoft.com/office/drawing/2014/main" id="{06558F3E-D90B-E92D-A8D4-C964E661D53A}"/>
                  </a:ext>
                </a:extLst>
              </p:cNvPr>
              <p:cNvSpPr txBox="1">
                <a:spLocks noRot="1" noChangeAspect="1" noMove="1" noResize="1" noEditPoints="1" noAdjustHandles="1" noChangeArrowheads="1" noChangeShapeType="1" noTextEdit="1"/>
              </p:cNvSpPr>
              <p:nvPr/>
            </p:nvSpPr>
            <p:spPr>
              <a:xfrm rot="1502544">
                <a:off x="7981389" y="1833327"/>
                <a:ext cx="879174" cy="663195"/>
              </a:xfrm>
              <a:prstGeom prst="rect">
                <a:avLst/>
              </a:prstGeom>
              <a:blipFill>
                <a:blip r:embed="rId10"/>
                <a:stretch>
                  <a:fillRect l="-10465" t="-5195" b="-129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CFF591-7CE9-FBCF-DE00-9B715A50C1CB}"/>
                  </a:ext>
                </a:extLst>
              </p:cNvPr>
              <p:cNvSpPr txBox="1"/>
              <p:nvPr/>
            </p:nvSpPr>
            <p:spPr>
              <a:xfrm rot="19896053">
                <a:off x="2975007" y="2723365"/>
                <a:ext cx="963139" cy="604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m:rPr>
                              <m:nor/>
                            </m:rPr>
                            <a:rPr lang="en-US" sz="3600" b="0" i="0" smtClean="0">
                              <a:latin typeface="Chalk Board" panose="02000500000000000000" pitchFamily="2" charset="0"/>
                            </a:rPr>
                            <m:t> </m:t>
                          </m:r>
                          <m:r>
                            <m:rPr>
                              <m:nor/>
                            </m:rPr>
                            <a:rPr lang="en-US" sz="3600" b="0" i="0" smtClean="0">
                              <a:latin typeface="Chalk Board" panose="02000500000000000000" pitchFamily="2" charset="0"/>
                            </a:rPr>
                            <m:t>g</m:t>
                          </m:r>
                        </m:e>
                        <m:sup>
                          <m:r>
                            <m:rPr>
                              <m:nor/>
                            </m:rPr>
                            <a:rPr lang="en-US" sz="3600" b="0" i="0" smtClean="0">
                              <a:latin typeface="Chalk Board" panose="02000500000000000000" pitchFamily="2" charset="0"/>
                            </a:rPr>
                            <m:t>x</m:t>
                          </m:r>
                        </m:sup>
                      </m:sSup>
                    </m:oMath>
                  </m:oMathPara>
                </a14:m>
                <a:endParaRPr lang="en-US" sz="36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8ACFF591-7CE9-FBCF-DE00-9B715A50C1CB}"/>
                  </a:ext>
                </a:extLst>
              </p:cNvPr>
              <p:cNvSpPr txBox="1">
                <a:spLocks noRot="1" noChangeAspect="1" noMove="1" noResize="1" noEditPoints="1" noAdjustHandles="1" noChangeArrowheads="1" noChangeShapeType="1" noTextEdit="1"/>
              </p:cNvSpPr>
              <p:nvPr/>
            </p:nvSpPr>
            <p:spPr>
              <a:xfrm rot="19896053">
                <a:off x="2975007" y="2723365"/>
                <a:ext cx="963139" cy="604396"/>
              </a:xfrm>
              <a:prstGeom prst="rect">
                <a:avLst/>
              </a:prstGeom>
              <a:blipFill>
                <a:blip r:embed="rId11"/>
                <a:stretch>
                  <a:fillRect l="-2198" b="-22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2AC1397-2CA2-60A4-682C-7B27A875546F}"/>
                  </a:ext>
                </a:extLst>
              </p:cNvPr>
              <p:cNvSpPr txBox="1"/>
              <p:nvPr/>
            </p:nvSpPr>
            <p:spPr>
              <a:xfrm rot="1502544">
                <a:off x="8700475" y="2342542"/>
                <a:ext cx="1213604" cy="6631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m:rPr>
                              <m:nor/>
                            </m:rPr>
                            <a:rPr lang="en-US" sz="3600" b="0" i="0" smtClean="0">
                              <a:latin typeface="Chalk Board" panose="02000500000000000000" pitchFamily="2" charset="0"/>
                            </a:rPr>
                            <m:t> </m:t>
                          </m:r>
                          <m:r>
                            <m:rPr>
                              <m:sty m:val="p"/>
                            </m:rPr>
                            <a:rPr lang="en-US" sz="3600" b="0" i="1" smtClean="0">
                              <a:latin typeface="Cambria Math" panose="02040503050406030204" pitchFamily="18" charset="0"/>
                            </a:rPr>
                            <m:t>σ</m:t>
                          </m:r>
                          <m:r>
                            <a:rPr lang="en-US" sz="3600" b="0" i="1" smtClean="0">
                              <a:latin typeface="Cambria Math" panose="02040503050406030204" pitchFamily="18" charset="0"/>
                            </a:rPr>
                            <m:t>(</m:t>
                          </m:r>
                          <m:r>
                            <m:rPr>
                              <m:nor/>
                            </m:rPr>
                            <a:rPr lang="en-US" sz="3600" b="0" i="0" smtClean="0">
                              <a:latin typeface="Chalk Board" panose="02000500000000000000" pitchFamily="2" charset="0"/>
                            </a:rPr>
                            <m:t>g</m:t>
                          </m:r>
                        </m:e>
                        <m:sup>
                          <m:r>
                            <m:rPr>
                              <m:nor/>
                            </m:rPr>
                            <a:rPr lang="en-US" sz="3600" b="0" i="0" smtClean="0">
                              <a:latin typeface="Chalk Board" panose="02000500000000000000" pitchFamily="2" charset="0"/>
                            </a:rPr>
                            <m:t>y</m:t>
                          </m:r>
                        </m:sup>
                      </m:sSup>
                      <m:r>
                        <a:rPr lang="en-US" sz="3600" b="0" i="1" smtClean="0">
                          <a:latin typeface="Cambria Math" panose="02040503050406030204" pitchFamily="18" charset="0"/>
                        </a:rPr>
                        <m:t>)</m:t>
                      </m:r>
                    </m:oMath>
                  </m:oMathPara>
                </a14:m>
                <a:endParaRPr lang="en-US" sz="3600" dirty="0">
                  <a:latin typeface="Chalk Board" panose="02000500000000000000" pitchFamily="2" charset="0"/>
                </a:endParaRPr>
              </a:p>
            </p:txBody>
          </p:sp>
        </mc:Choice>
        <mc:Fallback xmlns="">
          <p:sp>
            <p:nvSpPr>
              <p:cNvPr id="7" name="TextBox 6">
                <a:extLst>
                  <a:ext uri="{FF2B5EF4-FFF2-40B4-BE49-F238E27FC236}">
                    <a16:creationId xmlns:a16="http://schemas.microsoft.com/office/drawing/2014/main" id="{42AC1397-2CA2-60A4-682C-7B27A875546F}"/>
                  </a:ext>
                </a:extLst>
              </p:cNvPr>
              <p:cNvSpPr txBox="1">
                <a:spLocks noRot="1" noChangeAspect="1" noMove="1" noResize="1" noEditPoints="1" noAdjustHandles="1" noChangeArrowheads="1" noChangeShapeType="1" noTextEdit="1"/>
              </p:cNvSpPr>
              <p:nvPr/>
            </p:nvSpPr>
            <p:spPr>
              <a:xfrm rot="1502544">
                <a:off x="8700475" y="2342542"/>
                <a:ext cx="1213604" cy="663195"/>
              </a:xfrm>
              <a:prstGeom prst="rect">
                <a:avLst/>
              </a:prstGeom>
              <a:blipFill>
                <a:blip r:embed="rId12"/>
                <a:stretch>
                  <a:fillRect l="-18182" t="-10112" r="-7273" b="-14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F62F372-640B-9E4E-7E0B-E902A18482E0}"/>
                  </a:ext>
                </a:extLst>
              </p:cNvPr>
              <p:cNvSpPr txBox="1"/>
              <p:nvPr/>
            </p:nvSpPr>
            <p:spPr>
              <a:xfrm rot="19997086">
                <a:off x="3826126" y="2265698"/>
                <a:ext cx="1213604" cy="604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m:rPr>
                              <m:nor/>
                            </m:rPr>
                            <a:rPr lang="en-US" sz="3600" b="0" i="0" smtClean="0">
                              <a:latin typeface="Chalk Board" panose="02000500000000000000" pitchFamily="2" charset="0"/>
                            </a:rPr>
                            <m:t> </m:t>
                          </m:r>
                          <m:r>
                            <m:rPr>
                              <m:sty m:val="p"/>
                            </m:rPr>
                            <a:rPr lang="en-US" sz="3600" b="0" i="1" smtClean="0">
                              <a:latin typeface="Cambria Math" panose="02040503050406030204" pitchFamily="18" charset="0"/>
                            </a:rPr>
                            <m:t>σ</m:t>
                          </m:r>
                          <m:r>
                            <a:rPr lang="en-US" sz="3600" b="0" i="1" smtClean="0">
                              <a:latin typeface="Cambria Math" panose="02040503050406030204" pitchFamily="18" charset="0"/>
                            </a:rPr>
                            <m:t>(</m:t>
                          </m:r>
                          <m:r>
                            <m:rPr>
                              <m:nor/>
                            </m:rPr>
                            <a:rPr lang="en-US" sz="3600" b="0" i="0" smtClean="0">
                              <a:latin typeface="Chalk Board" panose="02000500000000000000" pitchFamily="2" charset="0"/>
                            </a:rPr>
                            <m:t>g</m:t>
                          </m:r>
                        </m:e>
                        <m:sup>
                          <m:r>
                            <m:rPr>
                              <m:nor/>
                            </m:rPr>
                            <a:rPr lang="en-US" sz="3600" b="0" i="0" smtClean="0">
                              <a:latin typeface="Chalk Board" panose="02000500000000000000" pitchFamily="2" charset="0"/>
                            </a:rPr>
                            <m:t>x</m:t>
                          </m:r>
                        </m:sup>
                      </m:sSup>
                      <m:r>
                        <a:rPr lang="en-US" sz="3600" b="0" i="1" smtClean="0">
                          <a:latin typeface="Cambria Math" panose="02040503050406030204" pitchFamily="18" charset="0"/>
                        </a:rPr>
                        <m:t>)</m:t>
                      </m:r>
                    </m:oMath>
                  </m:oMathPara>
                </a14:m>
                <a:endParaRPr lang="en-US" sz="3600" dirty="0">
                  <a:latin typeface="Chalk Board" panose="02000500000000000000" pitchFamily="2" charset="0"/>
                </a:endParaRPr>
              </a:p>
            </p:txBody>
          </p:sp>
        </mc:Choice>
        <mc:Fallback xmlns="">
          <p:sp>
            <p:nvSpPr>
              <p:cNvPr id="9" name="TextBox 8">
                <a:extLst>
                  <a:ext uri="{FF2B5EF4-FFF2-40B4-BE49-F238E27FC236}">
                    <a16:creationId xmlns:a16="http://schemas.microsoft.com/office/drawing/2014/main" id="{5F62F372-640B-9E4E-7E0B-E902A18482E0}"/>
                  </a:ext>
                </a:extLst>
              </p:cNvPr>
              <p:cNvSpPr txBox="1">
                <a:spLocks noRot="1" noChangeAspect="1" noMove="1" noResize="1" noEditPoints="1" noAdjustHandles="1" noChangeArrowheads="1" noChangeShapeType="1" noTextEdit="1"/>
              </p:cNvSpPr>
              <p:nvPr/>
            </p:nvSpPr>
            <p:spPr>
              <a:xfrm rot="19997086">
                <a:off x="3826126" y="2265698"/>
                <a:ext cx="1213604" cy="604396"/>
              </a:xfrm>
              <a:prstGeom prst="rect">
                <a:avLst/>
              </a:prstGeom>
              <a:blipFill>
                <a:blip r:embed="rId13"/>
                <a:stretch>
                  <a:fillRect l="-14815" t="-8046" r="-13889" b="-2873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25A66B-225C-51FA-5E3A-5D2E3B3F06F4}"/>
              </a:ext>
            </a:extLst>
          </p:cNvPr>
          <p:cNvSpPr txBox="1"/>
          <p:nvPr/>
        </p:nvSpPr>
        <p:spPr>
          <a:xfrm>
            <a:off x="159026" y="5464042"/>
            <a:ext cx="3082895" cy="369332"/>
          </a:xfrm>
          <a:prstGeom prst="rect">
            <a:avLst/>
          </a:prstGeom>
          <a:noFill/>
        </p:spPr>
        <p:txBody>
          <a:bodyPr wrap="none" rtlCol="0">
            <a:spAutoFit/>
          </a:bodyPr>
          <a:lstStyle/>
          <a:p>
            <a:r>
              <a:rPr lang="en-US" dirty="0">
                <a:latin typeface="Chalk Board" panose="02000500000000000000" pitchFamily="2" charset="0"/>
              </a:rPr>
              <a:t>Verifies the signature using Bob’s Public Key</a:t>
            </a:r>
          </a:p>
        </p:txBody>
      </p:sp>
      <p:sp>
        <p:nvSpPr>
          <p:cNvPr id="17" name="TextBox 16">
            <a:extLst>
              <a:ext uri="{FF2B5EF4-FFF2-40B4-BE49-F238E27FC236}">
                <a16:creationId xmlns:a16="http://schemas.microsoft.com/office/drawing/2014/main" id="{EDE4D3FA-25D5-BABA-A9DA-89FE92E4876A}"/>
              </a:ext>
            </a:extLst>
          </p:cNvPr>
          <p:cNvSpPr txBox="1"/>
          <p:nvPr/>
        </p:nvSpPr>
        <p:spPr>
          <a:xfrm>
            <a:off x="7522318" y="5492201"/>
            <a:ext cx="3249608" cy="369332"/>
          </a:xfrm>
          <a:prstGeom prst="rect">
            <a:avLst/>
          </a:prstGeom>
          <a:noFill/>
        </p:spPr>
        <p:txBody>
          <a:bodyPr wrap="none" rtlCol="0">
            <a:spAutoFit/>
          </a:bodyPr>
          <a:lstStyle/>
          <a:p>
            <a:r>
              <a:rPr lang="en-US" dirty="0">
                <a:latin typeface="Chalk Board" panose="02000500000000000000" pitchFamily="2" charset="0"/>
              </a:rPr>
              <a:t>Verifies the signature using </a:t>
            </a:r>
            <a:r>
              <a:rPr lang="en-US" dirty="0" err="1">
                <a:latin typeface="Chalk Board" panose="02000500000000000000" pitchFamily="2" charset="0"/>
              </a:rPr>
              <a:t>Alices’s</a:t>
            </a:r>
            <a:r>
              <a:rPr lang="en-US" dirty="0">
                <a:latin typeface="Chalk Board" panose="02000500000000000000" pitchFamily="2" charset="0"/>
              </a:rPr>
              <a:t> Public Key</a:t>
            </a:r>
          </a:p>
        </p:txBody>
      </p:sp>
    </p:spTree>
    <p:extLst>
      <p:ext uri="{BB962C8B-B14F-4D97-AF65-F5344CB8AC3E}">
        <p14:creationId xmlns:p14="http://schemas.microsoft.com/office/powerpoint/2010/main" val="378762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4620">
        <p159:morph option="byObject"/>
      </p:transition>
    </mc:Choice>
    <mc:Fallback xmlns="">
      <p:transition spd="slow" advTm="13462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8AAC2-0669-66F0-C87F-00A5C176F482}"/>
              </a:ext>
            </a:extLst>
          </p:cNvPr>
          <p:cNvSpPr>
            <a:spLocks noGrp="1"/>
          </p:cNvSpPr>
          <p:nvPr>
            <p:ph type="title"/>
          </p:nvPr>
        </p:nvSpPr>
        <p:spPr/>
        <p:txBody>
          <a:bodyPr/>
          <a:lstStyle/>
          <a:p>
            <a:r>
              <a:rPr lang="en-US" dirty="0">
                <a:latin typeface="Chalk Board" panose="02000500000000000000" pitchFamily="2" charset="0"/>
              </a:rPr>
              <a:t>Key Management</a:t>
            </a:r>
          </a:p>
        </p:txBody>
      </p:sp>
      <p:sp>
        <p:nvSpPr>
          <p:cNvPr id="3" name="TextBox 2">
            <a:extLst>
              <a:ext uri="{FF2B5EF4-FFF2-40B4-BE49-F238E27FC236}">
                <a16:creationId xmlns:a16="http://schemas.microsoft.com/office/drawing/2014/main" id="{D09A3EF1-74A1-9108-C022-C7F552472CC5}"/>
              </a:ext>
            </a:extLst>
          </p:cNvPr>
          <p:cNvSpPr txBox="1"/>
          <p:nvPr/>
        </p:nvSpPr>
        <p:spPr>
          <a:xfrm>
            <a:off x="838200" y="2020784"/>
            <a:ext cx="6131807" cy="707886"/>
          </a:xfrm>
          <a:prstGeom prst="rect">
            <a:avLst/>
          </a:prstGeom>
          <a:noFill/>
        </p:spPr>
        <p:txBody>
          <a:bodyPr wrap="none" rtlCol="0">
            <a:spAutoFit/>
          </a:bodyPr>
          <a:lstStyle/>
          <a:p>
            <a:r>
              <a:rPr lang="en-US" sz="4000" dirty="0">
                <a:latin typeface="Chalk Board" panose="02000500000000000000" pitchFamily="2" charset="0"/>
              </a:rPr>
              <a:t>But how does Alice get Bob’s public key?</a:t>
            </a:r>
          </a:p>
        </p:txBody>
      </p:sp>
      <p:pic>
        <p:nvPicPr>
          <p:cNvPr id="5" name="Graphic 4" descr="Female Profile outline">
            <a:extLst>
              <a:ext uri="{FF2B5EF4-FFF2-40B4-BE49-F238E27FC236}">
                <a16:creationId xmlns:a16="http://schemas.microsoft.com/office/drawing/2014/main" id="{BAF4EDDB-315F-8E33-BE53-88CBADE019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63" y="3766653"/>
            <a:ext cx="2527853" cy="2527853"/>
          </a:xfrm>
          <a:prstGeom prst="rect">
            <a:avLst/>
          </a:prstGeom>
        </p:spPr>
      </p:pic>
      <p:pic>
        <p:nvPicPr>
          <p:cNvPr id="6" name="Graphic 5" descr="Male profile outline">
            <a:extLst>
              <a:ext uri="{FF2B5EF4-FFF2-40B4-BE49-F238E27FC236}">
                <a16:creationId xmlns:a16="http://schemas.microsoft.com/office/drawing/2014/main" id="{E4BE5722-1F76-A1A5-96D0-4555960732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6020" y="3609491"/>
            <a:ext cx="2527853" cy="2527853"/>
          </a:xfrm>
          <a:prstGeom prst="rect">
            <a:avLst/>
          </a:prstGeom>
        </p:spPr>
      </p:pic>
      <p:cxnSp>
        <p:nvCxnSpPr>
          <p:cNvPr id="7" name="Straight Arrow Connector 6">
            <a:extLst>
              <a:ext uri="{FF2B5EF4-FFF2-40B4-BE49-F238E27FC236}">
                <a16:creationId xmlns:a16="http://schemas.microsoft.com/office/drawing/2014/main" id="{A19074EE-79B9-01A1-AABE-E5776D68A8E7}"/>
              </a:ext>
            </a:extLst>
          </p:cNvPr>
          <p:cNvCxnSpPr>
            <a:cxnSpLocks/>
          </p:cNvCxnSpPr>
          <p:nvPr/>
        </p:nvCxnSpPr>
        <p:spPr>
          <a:xfrm flipH="1">
            <a:off x="2185988" y="4873417"/>
            <a:ext cx="6786562"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7BC0B6-A120-EB07-B547-8A90A319AD46}"/>
                  </a:ext>
                </a:extLst>
              </p:cNvPr>
              <p:cNvSpPr txBox="1"/>
              <p:nvPr/>
            </p:nvSpPr>
            <p:spPr>
              <a:xfrm>
                <a:off x="4883948" y="4129331"/>
                <a:ext cx="86260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𝑏</m:t>
                          </m:r>
                        </m:sub>
                      </m:sSub>
                    </m:oMath>
                  </m:oMathPara>
                </a14:m>
                <a:endParaRPr lang="en-US" sz="3600" dirty="0">
                  <a:latin typeface="Chalk Board" panose="02000500000000000000" pitchFamily="2" charset="0"/>
                </a:endParaRPr>
              </a:p>
            </p:txBody>
          </p:sp>
        </mc:Choice>
        <mc:Fallback xmlns="">
          <p:sp>
            <p:nvSpPr>
              <p:cNvPr id="11" name="TextBox 10">
                <a:extLst>
                  <a:ext uri="{FF2B5EF4-FFF2-40B4-BE49-F238E27FC236}">
                    <a16:creationId xmlns:a16="http://schemas.microsoft.com/office/drawing/2014/main" id="{297BC0B6-A120-EB07-B547-8A90A319AD46}"/>
                  </a:ext>
                </a:extLst>
              </p:cNvPr>
              <p:cNvSpPr txBox="1">
                <a:spLocks noRot="1" noChangeAspect="1" noMove="1" noResize="1" noEditPoints="1" noAdjustHandles="1" noChangeArrowheads="1" noChangeShapeType="1" noTextEdit="1"/>
              </p:cNvSpPr>
              <p:nvPr/>
            </p:nvSpPr>
            <p:spPr>
              <a:xfrm>
                <a:off x="4883948" y="4129331"/>
                <a:ext cx="862608" cy="553998"/>
              </a:xfrm>
              <a:prstGeom prst="rect">
                <a:avLst/>
              </a:prstGeom>
              <a:blipFill>
                <a:blip r:embed="rId8"/>
                <a:stretch>
                  <a:fillRect l="-11594" t="-4444" r="-2899" b="-13333"/>
                </a:stretch>
              </a:blipFill>
            </p:spPr>
            <p:txBody>
              <a:bodyPr/>
              <a:lstStyle/>
              <a:p>
                <a:r>
                  <a:rPr lang="en-US">
                    <a:noFill/>
                  </a:rPr>
                  <a:t> </a:t>
                </a:r>
              </a:p>
            </p:txBody>
          </p:sp>
        </mc:Fallback>
      </mc:AlternateContent>
    </p:spTree>
    <p:extLst>
      <p:ext uri="{BB962C8B-B14F-4D97-AF65-F5344CB8AC3E}">
        <p14:creationId xmlns:p14="http://schemas.microsoft.com/office/powerpoint/2010/main" val="1985651150"/>
      </p:ext>
    </p:extLst>
  </p:cSld>
  <p:clrMapOvr>
    <a:masterClrMapping/>
  </p:clrMapOvr>
  <mc:AlternateContent xmlns:mc="http://schemas.openxmlformats.org/markup-compatibility/2006" xmlns:p14="http://schemas.microsoft.com/office/powerpoint/2010/main">
    <mc:Choice Requires="p14">
      <p:transition spd="slow" p14:dur="2000" advTm="2233"/>
    </mc:Choice>
    <mc:Fallback xmlns="">
      <p:transition spd="slow" advTm="223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5710-61DF-EA26-3645-67C03AAD9EEA}"/>
              </a:ext>
            </a:extLst>
          </p:cNvPr>
          <p:cNvSpPr>
            <a:spLocks noGrp="1"/>
          </p:cNvSpPr>
          <p:nvPr>
            <p:ph type="title"/>
          </p:nvPr>
        </p:nvSpPr>
        <p:spPr/>
        <p:txBody>
          <a:bodyPr/>
          <a:lstStyle/>
          <a:p>
            <a:r>
              <a:rPr lang="en-US" dirty="0">
                <a:latin typeface="Chalk Board" panose="02000500000000000000" pitchFamily="2" charset="0"/>
              </a:rPr>
              <a:t>Building Blocks</a:t>
            </a:r>
          </a:p>
        </p:txBody>
      </p:sp>
      <p:sp>
        <p:nvSpPr>
          <p:cNvPr id="3" name="TextBox 2">
            <a:extLst>
              <a:ext uri="{FF2B5EF4-FFF2-40B4-BE49-F238E27FC236}">
                <a16:creationId xmlns:a16="http://schemas.microsoft.com/office/drawing/2014/main" id="{4B2FFFE3-10F7-21A5-C87A-2721B00175EC}"/>
              </a:ext>
            </a:extLst>
          </p:cNvPr>
          <p:cNvSpPr txBox="1"/>
          <p:nvPr/>
        </p:nvSpPr>
        <p:spPr>
          <a:xfrm>
            <a:off x="159587" y="2023559"/>
            <a:ext cx="3496470" cy="646331"/>
          </a:xfrm>
          <a:prstGeom prst="rect">
            <a:avLst/>
          </a:prstGeom>
          <a:noFill/>
        </p:spPr>
        <p:txBody>
          <a:bodyPr wrap="none" rtlCol="0">
            <a:spAutoFit/>
          </a:bodyPr>
          <a:lstStyle/>
          <a:p>
            <a:r>
              <a:rPr lang="en-US" sz="3600" dirty="0">
                <a:latin typeface="Chalk Board" panose="02000500000000000000" pitchFamily="2" charset="0"/>
              </a:rPr>
              <a:t>Three main components: </a:t>
            </a:r>
          </a:p>
        </p:txBody>
      </p:sp>
      <p:sp>
        <p:nvSpPr>
          <p:cNvPr id="4" name="TextBox 3">
            <a:extLst>
              <a:ext uri="{FF2B5EF4-FFF2-40B4-BE49-F238E27FC236}">
                <a16:creationId xmlns:a16="http://schemas.microsoft.com/office/drawing/2014/main" id="{6A157693-102F-EBD4-BCDA-202A5872EA6F}"/>
              </a:ext>
            </a:extLst>
          </p:cNvPr>
          <p:cNvSpPr txBox="1"/>
          <p:nvPr/>
        </p:nvSpPr>
        <p:spPr>
          <a:xfrm>
            <a:off x="46401" y="3071587"/>
            <a:ext cx="2149948" cy="707886"/>
          </a:xfrm>
          <a:prstGeom prst="rect">
            <a:avLst/>
          </a:prstGeom>
          <a:noFill/>
        </p:spPr>
        <p:txBody>
          <a:bodyPr wrap="none" rtlCol="0">
            <a:spAutoFit/>
          </a:bodyPr>
          <a:lstStyle/>
          <a:p>
            <a:r>
              <a:rPr lang="en-US" sz="4000" dirty="0">
                <a:latin typeface="Chalk Board" panose="02000500000000000000" pitchFamily="2" charset="0"/>
              </a:rPr>
              <a:t>Confidentiality</a:t>
            </a:r>
          </a:p>
        </p:txBody>
      </p:sp>
      <p:sp>
        <p:nvSpPr>
          <p:cNvPr id="5" name="TextBox 4">
            <a:extLst>
              <a:ext uri="{FF2B5EF4-FFF2-40B4-BE49-F238E27FC236}">
                <a16:creationId xmlns:a16="http://schemas.microsoft.com/office/drawing/2014/main" id="{58F383B7-C7B8-6F7F-ED11-D0E14DBEE706}"/>
              </a:ext>
            </a:extLst>
          </p:cNvPr>
          <p:cNvSpPr txBox="1"/>
          <p:nvPr/>
        </p:nvSpPr>
        <p:spPr>
          <a:xfrm>
            <a:off x="4420113" y="3020037"/>
            <a:ext cx="1361270" cy="707886"/>
          </a:xfrm>
          <a:prstGeom prst="rect">
            <a:avLst/>
          </a:prstGeom>
          <a:noFill/>
        </p:spPr>
        <p:txBody>
          <a:bodyPr wrap="none" rtlCol="0">
            <a:spAutoFit/>
          </a:bodyPr>
          <a:lstStyle/>
          <a:p>
            <a:r>
              <a:rPr lang="en-US" sz="4000" dirty="0">
                <a:latin typeface="Chalk Board" panose="02000500000000000000" pitchFamily="2" charset="0"/>
              </a:rPr>
              <a:t>Integrity</a:t>
            </a:r>
          </a:p>
        </p:txBody>
      </p:sp>
      <p:sp>
        <p:nvSpPr>
          <p:cNvPr id="6" name="TextBox 5">
            <a:extLst>
              <a:ext uri="{FF2B5EF4-FFF2-40B4-BE49-F238E27FC236}">
                <a16:creationId xmlns:a16="http://schemas.microsoft.com/office/drawing/2014/main" id="{0A84208B-CB0B-3EEB-C1DE-76AED588158D}"/>
              </a:ext>
            </a:extLst>
          </p:cNvPr>
          <p:cNvSpPr txBox="1"/>
          <p:nvPr/>
        </p:nvSpPr>
        <p:spPr>
          <a:xfrm>
            <a:off x="8222995" y="3033286"/>
            <a:ext cx="1919115" cy="707886"/>
          </a:xfrm>
          <a:prstGeom prst="rect">
            <a:avLst/>
          </a:prstGeom>
          <a:noFill/>
        </p:spPr>
        <p:txBody>
          <a:bodyPr wrap="none" rtlCol="0">
            <a:spAutoFit/>
          </a:bodyPr>
          <a:lstStyle/>
          <a:p>
            <a:r>
              <a:rPr lang="en-US" sz="4000" dirty="0">
                <a:latin typeface="Chalk Board" panose="02000500000000000000" pitchFamily="2" charset="0"/>
              </a:rPr>
              <a:t>Authenticity</a:t>
            </a:r>
          </a:p>
        </p:txBody>
      </p:sp>
      <p:sp>
        <p:nvSpPr>
          <p:cNvPr id="7" name="Oval 6">
            <a:extLst>
              <a:ext uri="{FF2B5EF4-FFF2-40B4-BE49-F238E27FC236}">
                <a16:creationId xmlns:a16="http://schemas.microsoft.com/office/drawing/2014/main" id="{2836709B-8267-8BFA-3B7C-1F5322432C92}"/>
              </a:ext>
            </a:extLst>
          </p:cNvPr>
          <p:cNvSpPr/>
          <p:nvPr/>
        </p:nvSpPr>
        <p:spPr>
          <a:xfrm>
            <a:off x="3765818" y="3347476"/>
            <a:ext cx="165524" cy="17227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AF1AC3-54F9-F6FE-0D29-A657552B7910}"/>
              </a:ext>
            </a:extLst>
          </p:cNvPr>
          <p:cNvSpPr/>
          <p:nvPr/>
        </p:nvSpPr>
        <p:spPr>
          <a:xfrm>
            <a:off x="7151754" y="3301090"/>
            <a:ext cx="165524" cy="17227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5B6E16-5473-D3DB-81AA-E9BA8A7B2D98}"/>
              </a:ext>
            </a:extLst>
          </p:cNvPr>
          <p:cNvSpPr txBox="1"/>
          <p:nvPr/>
        </p:nvSpPr>
        <p:spPr>
          <a:xfrm>
            <a:off x="204069" y="4124227"/>
            <a:ext cx="3266148" cy="1754326"/>
          </a:xfrm>
          <a:prstGeom prst="rect">
            <a:avLst/>
          </a:prstGeom>
          <a:noFill/>
        </p:spPr>
        <p:txBody>
          <a:bodyPr wrap="square">
            <a:spAutoFit/>
          </a:bodyPr>
          <a:lstStyle/>
          <a:p>
            <a:r>
              <a:rPr lang="en-US" sz="3600" dirty="0">
                <a:latin typeface="Chalk Board" panose="02000500000000000000" pitchFamily="2" charset="0"/>
              </a:rPr>
              <a:t>Preventing Eve from reading Alice’s messages</a:t>
            </a:r>
          </a:p>
        </p:txBody>
      </p:sp>
      <p:sp>
        <p:nvSpPr>
          <p:cNvPr id="12" name="TextBox 11">
            <a:extLst>
              <a:ext uri="{FF2B5EF4-FFF2-40B4-BE49-F238E27FC236}">
                <a16:creationId xmlns:a16="http://schemas.microsoft.com/office/drawing/2014/main" id="{4B7C709D-83AB-7763-3B54-00CDE0AE53AA}"/>
              </a:ext>
            </a:extLst>
          </p:cNvPr>
          <p:cNvSpPr txBox="1"/>
          <p:nvPr/>
        </p:nvSpPr>
        <p:spPr>
          <a:xfrm>
            <a:off x="4299671" y="3999239"/>
            <a:ext cx="3266148" cy="2308324"/>
          </a:xfrm>
          <a:prstGeom prst="rect">
            <a:avLst/>
          </a:prstGeom>
          <a:noFill/>
        </p:spPr>
        <p:txBody>
          <a:bodyPr wrap="square">
            <a:spAutoFit/>
          </a:bodyPr>
          <a:lstStyle/>
          <a:p>
            <a:r>
              <a:rPr lang="en-US" sz="3600" dirty="0">
                <a:latin typeface="Chalk Board" panose="02000500000000000000" pitchFamily="2" charset="0"/>
              </a:rPr>
              <a:t>Preventing Eve from Modifying Alice’s messages without being detected</a:t>
            </a:r>
          </a:p>
        </p:txBody>
      </p:sp>
      <p:sp>
        <p:nvSpPr>
          <p:cNvPr id="14" name="TextBox 13">
            <a:extLst>
              <a:ext uri="{FF2B5EF4-FFF2-40B4-BE49-F238E27FC236}">
                <a16:creationId xmlns:a16="http://schemas.microsoft.com/office/drawing/2014/main" id="{D1BFFA8C-59F3-2C1B-D926-744E2A8DBF6D}"/>
              </a:ext>
            </a:extLst>
          </p:cNvPr>
          <p:cNvSpPr txBox="1"/>
          <p:nvPr/>
        </p:nvSpPr>
        <p:spPr>
          <a:xfrm>
            <a:off x="8395273" y="4149331"/>
            <a:ext cx="3461304" cy="1323439"/>
          </a:xfrm>
          <a:prstGeom prst="rect">
            <a:avLst/>
          </a:prstGeom>
          <a:noFill/>
        </p:spPr>
        <p:txBody>
          <a:bodyPr wrap="square">
            <a:spAutoFit/>
          </a:bodyPr>
          <a:lstStyle/>
          <a:p>
            <a:r>
              <a:rPr lang="en-US" sz="4000" dirty="0">
                <a:latin typeface="Chalk Board" panose="02000500000000000000" pitchFamily="2" charset="0"/>
              </a:rPr>
              <a:t>Preventing Eve from impersonating Alice</a:t>
            </a:r>
          </a:p>
        </p:txBody>
      </p:sp>
    </p:spTree>
    <p:custDataLst>
      <p:tags r:id="rId1"/>
    </p:custDataLst>
    <p:extLst>
      <p:ext uri="{BB962C8B-B14F-4D97-AF65-F5344CB8AC3E}">
        <p14:creationId xmlns:p14="http://schemas.microsoft.com/office/powerpoint/2010/main" val="3415458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864">
        <p159:morph option="byObject"/>
      </p:transition>
    </mc:Choice>
    <mc:Fallback xmlns="">
      <p:transition spd="slow" advTm="708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D033C-1775-F967-4E10-3962C836B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5833C-8309-9C22-C7ED-19D7EB26CC11}"/>
              </a:ext>
            </a:extLst>
          </p:cNvPr>
          <p:cNvSpPr>
            <a:spLocks noGrp="1"/>
          </p:cNvSpPr>
          <p:nvPr>
            <p:ph type="title"/>
          </p:nvPr>
        </p:nvSpPr>
        <p:spPr/>
        <p:txBody>
          <a:bodyPr/>
          <a:lstStyle/>
          <a:p>
            <a:r>
              <a:rPr lang="en-US" dirty="0"/>
              <a:t>Key Management</a:t>
            </a:r>
          </a:p>
        </p:txBody>
      </p:sp>
      <p:sp>
        <p:nvSpPr>
          <p:cNvPr id="3" name="TextBox 2">
            <a:extLst>
              <a:ext uri="{FF2B5EF4-FFF2-40B4-BE49-F238E27FC236}">
                <a16:creationId xmlns:a16="http://schemas.microsoft.com/office/drawing/2014/main" id="{D586125C-8828-E2E0-AE60-AF94F5DD886C}"/>
              </a:ext>
            </a:extLst>
          </p:cNvPr>
          <p:cNvSpPr txBox="1"/>
          <p:nvPr/>
        </p:nvSpPr>
        <p:spPr>
          <a:xfrm>
            <a:off x="838200" y="2020784"/>
            <a:ext cx="9093900" cy="707886"/>
          </a:xfrm>
          <a:prstGeom prst="rect">
            <a:avLst/>
          </a:prstGeom>
          <a:noFill/>
        </p:spPr>
        <p:txBody>
          <a:bodyPr wrap="none" rtlCol="0">
            <a:spAutoFit/>
          </a:bodyPr>
          <a:lstStyle/>
          <a:p>
            <a:r>
              <a:rPr lang="en-US" sz="4000" dirty="0"/>
              <a:t>But how does Alice get Bob’s public key?</a:t>
            </a:r>
          </a:p>
        </p:txBody>
      </p:sp>
      <p:pic>
        <p:nvPicPr>
          <p:cNvPr id="5" name="Graphic 4" descr="Female Profile outline">
            <a:extLst>
              <a:ext uri="{FF2B5EF4-FFF2-40B4-BE49-F238E27FC236}">
                <a16:creationId xmlns:a16="http://schemas.microsoft.com/office/drawing/2014/main" id="{0C8A1E36-0989-E316-057C-3FABBE7AA1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63" y="3766653"/>
            <a:ext cx="2527853" cy="2527853"/>
          </a:xfrm>
          <a:prstGeom prst="rect">
            <a:avLst/>
          </a:prstGeom>
        </p:spPr>
      </p:pic>
      <p:pic>
        <p:nvPicPr>
          <p:cNvPr id="6" name="Graphic 5" descr="Male profile outline">
            <a:extLst>
              <a:ext uri="{FF2B5EF4-FFF2-40B4-BE49-F238E27FC236}">
                <a16:creationId xmlns:a16="http://schemas.microsoft.com/office/drawing/2014/main" id="{0873B038-502B-36DD-2ABF-F1FE6E98E5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6020" y="3609491"/>
            <a:ext cx="2527853" cy="2527853"/>
          </a:xfrm>
          <a:prstGeom prst="rect">
            <a:avLst/>
          </a:prstGeom>
        </p:spPr>
      </p:pic>
      <p:cxnSp>
        <p:nvCxnSpPr>
          <p:cNvPr id="7" name="Straight Arrow Connector 6">
            <a:extLst>
              <a:ext uri="{FF2B5EF4-FFF2-40B4-BE49-F238E27FC236}">
                <a16:creationId xmlns:a16="http://schemas.microsoft.com/office/drawing/2014/main" id="{98FE0E52-D853-FA1F-92D6-94838C748F54}"/>
              </a:ext>
            </a:extLst>
          </p:cNvPr>
          <p:cNvCxnSpPr>
            <a:cxnSpLocks/>
            <a:endCxn id="4" idx="3"/>
          </p:cNvCxnSpPr>
          <p:nvPr/>
        </p:nvCxnSpPr>
        <p:spPr>
          <a:xfrm flipH="1" flipV="1">
            <a:off x="6084825" y="3519197"/>
            <a:ext cx="3358700" cy="135422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7F3F2F-A72E-F7C8-90AF-031F9743B03D}"/>
                  </a:ext>
                </a:extLst>
              </p:cNvPr>
              <p:cNvSpPr txBox="1"/>
              <p:nvPr/>
            </p:nvSpPr>
            <p:spPr>
              <a:xfrm>
                <a:off x="7642210" y="3565637"/>
                <a:ext cx="8433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𝑏</m:t>
                          </m:r>
                        </m:sub>
                      </m:sSub>
                    </m:oMath>
                  </m:oMathPara>
                </a14:m>
                <a:endParaRPr lang="en-US" sz="3600" dirty="0"/>
              </a:p>
            </p:txBody>
          </p:sp>
        </mc:Choice>
        <mc:Fallback xmlns="">
          <p:sp>
            <p:nvSpPr>
              <p:cNvPr id="11" name="TextBox 10">
                <a:extLst>
                  <a:ext uri="{FF2B5EF4-FFF2-40B4-BE49-F238E27FC236}">
                    <a16:creationId xmlns:a16="http://schemas.microsoft.com/office/drawing/2014/main" id="{6D7F3F2F-A72E-F7C8-90AF-031F9743B03D}"/>
                  </a:ext>
                </a:extLst>
              </p:cNvPr>
              <p:cNvSpPr txBox="1">
                <a:spLocks noRot="1" noChangeAspect="1" noMove="1" noResize="1" noEditPoints="1" noAdjustHandles="1" noChangeArrowheads="1" noChangeShapeType="1" noTextEdit="1"/>
              </p:cNvSpPr>
              <p:nvPr/>
            </p:nvSpPr>
            <p:spPr>
              <a:xfrm>
                <a:off x="7642210" y="3565637"/>
                <a:ext cx="843372" cy="553998"/>
              </a:xfrm>
              <a:prstGeom prst="rect">
                <a:avLst/>
              </a:prstGeom>
              <a:blipFill>
                <a:blip r:embed="rId8"/>
                <a:stretch>
                  <a:fillRect l="-13235" r="-4412" b="-22222"/>
                </a:stretch>
              </a:blipFill>
            </p:spPr>
            <p:txBody>
              <a:bodyPr/>
              <a:lstStyle/>
              <a:p>
                <a:r>
                  <a:rPr lang="en-US">
                    <a:noFill/>
                  </a:rPr>
                  <a:t> </a:t>
                </a:r>
              </a:p>
            </p:txBody>
          </p:sp>
        </mc:Fallback>
      </mc:AlternateContent>
      <p:pic>
        <p:nvPicPr>
          <p:cNvPr id="4" name="Graphic 3" descr="Devil face outline outline">
            <a:extLst>
              <a:ext uri="{FF2B5EF4-FFF2-40B4-BE49-F238E27FC236}">
                <a16:creationId xmlns:a16="http://schemas.microsoft.com/office/drawing/2014/main" id="{22ABEEC6-AD1E-3531-2C1E-D0F86BB35B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3948" y="2918758"/>
            <a:ext cx="1200877" cy="1200877"/>
          </a:xfrm>
          <a:prstGeom prst="rect">
            <a:avLst/>
          </a:prstGeom>
        </p:spPr>
      </p:pic>
      <p:cxnSp>
        <p:nvCxnSpPr>
          <p:cNvPr id="10" name="Straight Arrow Connector 9">
            <a:extLst>
              <a:ext uri="{FF2B5EF4-FFF2-40B4-BE49-F238E27FC236}">
                <a16:creationId xmlns:a16="http://schemas.microsoft.com/office/drawing/2014/main" id="{C672785B-4A94-050E-9F54-C31B4C1EBD2B}"/>
              </a:ext>
            </a:extLst>
          </p:cNvPr>
          <p:cNvCxnSpPr>
            <a:cxnSpLocks/>
          </p:cNvCxnSpPr>
          <p:nvPr/>
        </p:nvCxnSpPr>
        <p:spPr>
          <a:xfrm flipH="1">
            <a:off x="2030994" y="3646815"/>
            <a:ext cx="2898609" cy="124993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F831462-D9B7-E441-0B66-EE6DAA47F7C9}"/>
                  </a:ext>
                </a:extLst>
              </p:cNvPr>
              <p:cNvSpPr txBox="1"/>
              <p:nvPr/>
            </p:nvSpPr>
            <p:spPr>
              <a:xfrm>
                <a:off x="2923764" y="3609491"/>
                <a:ext cx="82529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𝑒</m:t>
                          </m:r>
                        </m:sub>
                      </m:sSub>
                    </m:oMath>
                  </m:oMathPara>
                </a14:m>
                <a:endParaRPr lang="en-US" sz="3600" dirty="0"/>
              </a:p>
            </p:txBody>
          </p:sp>
        </mc:Choice>
        <mc:Fallback xmlns="">
          <p:sp>
            <p:nvSpPr>
              <p:cNvPr id="13" name="TextBox 12">
                <a:extLst>
                  <a:ext uri="{FF2B5EF4-FFF2-40B4-BE49-F238E27FC236}">
                    <a16:creationId xmlns:a16="http://schemas.microsoft.com/office/drawing/2014/main" id="{6F831462-D9B7-E441-0B66-EE6DAA47F7C9}"/>
                  </a:ext>
                </a:extLst>
              </p:cNvPr>
              <p:cNvSpPr txBox="1">
                <a:spLocks noRot="1" noChangeAspect="1" noMove="1" noResize="1" noEditPoints="1" noAdjustHandles="1" noChangeArrowheads="1" noChangeShapeType="1" noTextEdit="1"/>
              </p:cNvSpPr>
              <p:nvPr/>
            </p:nvSpPr>
            <p:spPr>
              <a:xfrm>
                <a:off x="2923764" y="3609491"/>
                <a:ext cx="825291" cy="553998"/>
              </a:xfrm>
              <a:prstGeom prst="rect">
                <a:avLst/>
              </a:prstGeom>
              <a:blipFill>
                <a:blip r:embed="rId11"/>
                <a:stretch>
                  <a:fillRect l="-13636" b="-22727"/>
                </a:stretch>
              </a:blipFill>
            </p:spPr>
            <p:txBody>
              <a:bodyPr/>
              <a:lstStyle/>
              <a:p>
                <a:r>
                  <a:rPr lang="en-US">
                    <a:noFill/>
                  </a:rPr>
                  <a:t> </a:t>
                </a:r>
              </a:p>
            </p:txBody>
          </p:sp>
        </mc:Fallback>
      </mc:AlternateContent>
    </p:spTree>
    <p:extLst>
      <p:ext uri="{BB962C8B-B14F-4D97-AF65-F5344CB8AC3E}">
        <p14:creationId xmlns:p14="http://schemas.microsoft.com/office/powerpoint/2010/main" val="3595839669"/>
      </p:ext>
    </p:extLst>
  </p:cSld>
  <p:clrMapOvr>
    <a:masterClrMapping/>
  </p:clrMapOvr>
  <mc:AlternateContent xmlns:mc="http://schemas.openxmlformats.org/markup-compatibility/2006" xmlns:p14="http://schemas.microsoft.com/office/powerpoint/2010/main">
    <mc:Choice Requires="p14">
      <p:transition spd="slow" p14:dur="2000" advTm="20203"/>
    </mc:Choice>
    <mc:Fallback xmlns="">
      <p:transition spd="slow" advTm="2020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BF782-682C-69FD-1E72-65C6855F48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64C1F4-B8CF-633B-1E7E-7A5F03194D4B}"/>
              </a:ext>
            </a:extLst>
          </p:cNvPr>
          <p:cNvSpPr>
            <a:spLocks noGrp="1"/>
          </p:cNvSpPr>
          <p:nvPr>
            <p:ph type="title"/>
          </p:nvPr>
        </p:nvSpPr>
        <p:spPr/>
        <p:txBody>
          <a:bodyPr/>
          <a:lstStyle/>
          <a:p>
            <a:r>
              <a:rPr lang="en-US" dirty="0">
                <a:latin typeface="Chalk Board" panose="02000500000000000000" pitchFamily="2" charset="0"/>
              </a:rPr>
              <a:t>Key Management</a:t>
            </a:r>
          </a:p>
        </p:txBody>
      </p:sp>
      <p:sp>
        <p:nvSpPr>
          <p:cNvPr id="3" name="TextBox 2">
            <a:extLst>
              <a:ext uri="{FF2B5EF4-FFF2-40B4-BE49-F238E27FC236}">
                <a16:creationId xmlns:a16="http://schemas.microsoft.com/office/drawing/2014/main" id="{B9EE32B4-C843-D051-09D2-484C6CC97193}"/>
              </a:ext>
            </a:extLst>
          </p:cNvPr>
          <p:cNvSpPr txBox="1"/>
          <p:nvPr/>
        </p:nvSpPr>
        <p:spPr>
          <a:xfrm>
            <a:off x="838200" y="2020784"/>
            <a:ext cx="6131807" cy="707886"/>
          </a:xfrm>
          <a:prstGeom prst="rect">
            <a:avLst/>
          </a:prstGeom>
          <a:noFill/>
        </p:spPr>
        <p:txBody>
          <a:bodyPr wrap="none" rtlCol="0">
            <a:spAutoFit/>
          </a:bodyPr>
          <a:lstStyle/>
          <a:p>
            <a:r>
              <a:rPr lang="en-US" sz="4000" dirty="0">
                <a:latin typeface="Chalk Board" panose="02000500000000000000" pitchFamily="2" charset="0"/>
              </a:rPr>
              <a:t>But how does Alice get Bob’s public key?</a:t>
            </a:r>
          </a:p>
        </p:txBody>
      </p:sp>
      <p:pic>
        <p:nvPicPr>
          <p:cNvPr id="5" name="Graphic 4" descr="Female Profile outline">
            <a:extLst>
              <a:ext uri="{FF2B5EF4-FFF2-40B4-BE49-F238E27FC236}">
                <a16:creationId xmlns:a16="http://schemas.microsoft.com/office/drawing/2014/main" id="{9D96D91E-A60B-1880-3519-2C6EEE92FF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118" y="3842636"/>
            <a:ext cx="1751081" cy="1751081"/>
          </a:xfrm>
          <a:prstGeom prst="rect">
            <a:avLst/>
          </a:prstGeom>
        </p:spPr>
      </p:pic>
      <p:pic>
        <p:nvPicPr>
          <p:cNvPr id="6" name="Graphic 5" descr="Male profile outline">
            <a:extLst>
              <a:ext uri="{FF2B5EF4-FFF2-40B4-BE49-F238E27FC236}">
                <a16:creationId xmlns:a16="http://schemas.microsoft.com/office/drawing/2014/main" id="{6694F92E-6D38-4687-BE81-15B62D574E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30922" y="3552606"/>
            <a:ext cx="2026960" cy="2026960"/>
          </a:xfrm>
          <a:prstGeom prst="rect">
            <a:avLst/>
          </a:prstGeom>
        </p:spPr>
      </p:pic>
      <p:cxnSp>
        <p:nvCxnSpPr>
          <p:cNvPr id="7" name="Straight Arrow Connector 6">
            <a:extLst>
              <a:ext uri="{FF2B5EF4-FFF2-40B4-BE49-F238E27FC236}">
                <a16:creationId xmlns:a16="http://schemas.microsoft.com/office/drawing/2014/main" id="{4383366D-8D50-E928-D634-85326DC3BEC2}"/>
              </a:ext>
            </a:extLst>
          </p:cNvPr>
          <p:cNvCxnSpPr>
            <a:cxnSpLocks/>
            <a:endCxn id="4" idx="3"/>
          </p:cNvCxnSpPr>
          <p:nvPr/>
        </p:nvCxnSpPr>
        <p:spPr>
          <a:xfrm flipH="1" flipV="1">
            <a:off x="6084825" y="3519197"/>
            <a:ext cx="3659250" cy="909928"/>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6CF62E-3535-0B9D-9084-07CE80C3C652}"/>
                  </a:ext>
                </a:extLst>
              </p:cNvPr>
              <p:cNvSpPr txBox="1"/>
              <p:nvPr/>
            </p:nvSpPr>
            <p:spPr>
              <a:xfrm>
                <a:off x="7691652" y="3211185"/>
                <a:ext cx="8433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𝑏</m:t>
                          </m:r>
                        </m:sub>
                      </m:sSub>
                    </m:oMath>
                  </m:oMathPara>
                </a14:m>
                <a:endParaRPr lang="en-US" sz="3600" dirty="0"/>
              </a:p>
            </p:txBody>
          </p:sp>
        </mc:Choice>
        <mc:Fallback xmlns="">
          <p:sp>
            <p:nvSpPr>
              <p:cNvPr id="11" name="TextBox 10">
                <a:extLst>
                  <a:ext uri="{FF2B5EF4-FFF2-40B4-BE49-F238E27FC236}">
                    <a16:creationId xmlns:a16="http://schemas.microsoft.com/office/drawing/2014/main" id="{2D6CF62E-3535-0B9D-9084-07CE80C3C652}"/>
                  </a:ext>
                </a:extLst>
              </p:cNvPr>
              <p:cNvSpPr txBox="1">
                <a:spLocks noRot="1" noChangeAspect="1" noMove="1" noResize="1" noEditPoints="1" noAdjustHandles="1" noChangeArrowheads="1" noChangeShapeType="1" noTextEdit="1"/>
              </p:cNvSpPr>
              <p:nvPr/>
            </p:nvSpPr>
            <p:spPr>
              <a:xfrm>
                <a:off x="7691652" y="3211185"/>
                <a:ext cx="843372" cy="553998"/>
              </a:xfrm>
              <a:prstGeom prst="rect">
                <a:avLst/>
              </a:prstGeom>
              <a:blipFill>
                <a:blip r:embed="rId8"/>
                <a:stretch>
                  <a:fillRect l="-11940" r="-4478" b="-22222"/>
                </a:stretch>
              </a:blipFill>
            </p:spPr>
            <p:txBody>
              <a:bodyPr/>
              <a:lstStyle/>
              <a:p>
                <a:r>
                  <a:rPr lang="en-US">
                    <a:noFill/>
                  </a:rPr>
                  <a:t> </a:t>
                </a:r>
              </a:p>
            </p:txBody>
          </p:sp>
        </mc:Fallback>
      </mc:AlternateContent>
      <p:pic>
        <p:nvPicPr>
          <p:cNvPr id="4" name="Graphic 3" descr="Devil face outline outline">
            <a:extLst>
              <a:ext uri="{FF2B5EF4-FFF2-40B4-BE49-F238E27FC236}">
                <a16:creationId xmlns:a16="http://schemas.microsoft.com/office/drawing/2014/main" id="{90503078-C03D-7279-43AD-99285B3CDC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3948" y="2918758"/>
            <a:ext cx="1200877" cy="1200877"/>
          </a:xfrm>
          <a:prstGeom prst="rect">
            <a:avLst/>
          </a:prstGeom>
        </p:spPr>
      </p:pic>
      <p:cxnSp>
        <p:nvCxnSpPr>
          <p:cNvPr id="10" name="Straight Arrow Connector 9">
            <a:extLst>
              <a:ext uri="{FF2B5EF4-FFF2-40B4-BE49-F238E27FC236}">
                <a16:creationId xmlns:a16="http://schemas.microsoft.com/office/drawing/2014/main" id="{85061889-6D22-28A7-3C28-0CD7BEB1E735}"/>
              </a:ext>
            </a:extLst>
          </p:cNvPr>
          <p:cNvCxnSpPr>
            <a:cxnSpLocks/>
          </p:cNvCxnSpPr>
          <p:nvPr/>
        </p:nvCxnSpPr>
        <p:spPr>
          <a:xfrm flipH="1">
            <a:off x="1700213" y="3646815"/>
            <a:ext cx="3229390" cy="78231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071098-7C7F-2B51-359F-884E1F91A35F}"/>
                  </a:ext>
                </a:extLst>
              </p:cNvPr>
              <p:cNvSpPr txBox="1"/>
              <p:nvPr/>
            </p:nvSpPr>
            <p:spPr>
              <a:xfrm>
                <a:off x="2923764" y="3211185"/>
                <a:ext cx="40279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𝑒</m:t>
                          </m:r>
                        </m:sub>
                      </m:sSub>
                    </m:oMath>
                  </m:oMathPara>
                </a14:m>
                <a:endParaRPr lang="en-US" sz="3600" dirty="0"/>
              </a:p>
            </p:txBody>
          </p:sp>
        </mc:Choice>
        <mc:Fallback xmlns="">
          <p:sp>
            <p:nvSpPr>
              <p:cNvPr id="13" name="TextBox 12">
                <a:extLst>
                  <a:ext uri="{FF2B5EF4-FFF2-40B4-BE49-F238E27FC236}">
                    <a16:creationId xmlns:a16="http://schemas.microsoft.com/office/drawing/2014/main" id="{13071098-7C7F-2B51-359F-884E1F91A35F}"/>
                  </a:ext>
                </a:extLst>
              </p:cNvPr>
              <p:cNvSpPr txBox="1">
                <a:spLocks noRot="1" noChangeAspect="1" noMove="1" noResize="1" noEditPoints="1" noAdjustHandles="1" noChangeArrowheads="1" noChangeShapeType="1" noTextEdit="1"/>
              </p:cNvSpPr>
              <p:nvPr/>
            </p:nvSpPr>
            <p:spPr>
              <a:xfrm>
                <a:off x="2923764" y="3211185"/>
                <a:ext cx="402799" cy="553998"/>
              </a:xfrm>
              <a:prstGeom prst="rect">
                <a:avLst/>
              </a:prstGeom>
              <a:blipFill>
                <a:blip r:embed="rId11"/>
                <a:stretch>
                  <a:fillRect l="-39394" r="-87879" b="-22222"/>
                </a:stretch>
              </a:blipFill>
            </p:spPr>
            <p:txBody>
              <a:bodyPr/>
              <a:lstStyle/>
              <a:p>
                <a:r>
                  <a:rPr lang="en-US">
                    <a:noFill/>
                  </a:rPr>
                  <a:t> </a:t>
                </a:r>
              </a:p>
            </p:txBody>
          </p:sp>
        </mc:Fallback>
      </mc:AlternateContent>
      <p:pic>
        <p:nvPicPr>
          <p:cNvPr id="14" name="Graphic 13" descr="User Crown Male outline">
            <a:extLst>
              <a:ext uri="{FF2B5EF4-FFF2-40B4-BE49-F238E27FC236}">
                <a16:creationId xmlns:a16="http://schemas.microsoft.com/office/drawing/2014/main" id="{DCF64F4E-1F85-61EA-BE83-8DEDD2239A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7186" y="5307241"/>
            <a:ext cx="1200876" cy="1200876"/>
          </a:xfrm>
          <a:prstGeom prst="rect">
            <a:avLst/>
          </a:prstGeom>
        </p:spPr>
      </p:pic>
      <p:cxnSp>
        <p:nvCxnSpPr>
          <p:cNvPr id="15" name="Straight Arrow Connector 14">
            <a:extLst>
              <a:ext uri="{FF2B5EF4-FFF2-40B4-BE49-F238E27FC236}">
                <a16:creationId xmlns:a16="http://schemas.microsoft.com/office/drawing/2014/main" id="{3BD152C7-58BE-3E90-6635-224298600EA8}"/>
              </a:ext>
            </a:extLst>
          </p:cNvPr>
          <p:cNvCxnSpPr>
            <a:cxnSpLocks/>
          </p:cNvCxnSpPr>
          <p:nvPr/>
        </p:nvCxnSpPr>
        <p:spPr>
          <a:xfrm flipH="1">
            <a:off x="6283713" y="4737137"/>
            <a:ext cx="3203187" cy="1098942"/>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D2C09AA-2563-57F8-5CEC-BFB57B86E1D4}"/>
                  </a:ext>
                </a:extLst>
              </p:cNvPr>
              <p:cNvSpPr txBox="1"/>
              <p:nvPr/>
            </p:nvSpPr>
            <p:spPr>
              <a:xfrm rot="20237456">
                <a:off x="7269966" y="4753243"/>
                <a:ext cx="8433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𝑏</m:t>
                          </m:r>
                        </m:sub>
                      </m:sSub>
                    </m:oMath>
                  </m:oMathPara>
                </a14:m>
                <a:endParaRPr lang="en-US" sz="3600" dirty="0"/>
              </a:p>
            </p:txBody>
          </p:sp>
        </mc:Choice>
        <mc:Fallback xmlns="">
          <p:sp>
            <p:nvSpPr>
              <p:cNvPr id="17" name="TextBox 16">
                <a:extLst>
                  <a:ext uri="{FF2B5EF4-FFF2-40B4-BE49-F238E27FC236}">
                    <a16:creationId xmlns:a16="http://schemas.microsoft.com/office/drawing/2014/main" id="{0D2C09AA-2563-57F8-5CEC-BFB57B86E1D4}"/>
                  </a:ext>
                </a:extLst>
              </p:cNvPr>
              <p:cNvSpPr txBox="1">
                <a:spLocks noRot="1" noChangeAspect="1" noMove="1" noResize="1" noEditPoints="1" noAdjustHandles="1" noChangeArrowheads="1" noChangeShapeType="1" noTextEdit="1"/>
              </p:cNvSpPr>
              <p:nvPr/>
            </p:nvSpPr>
            <p:spPr>
              <a:xfrm rot="20237456">
                <a:off x="7269966" y="4753243"/>
                <a:ext cx="843372" cy="553998"/>
              </a:xfrm>
              <a:prstGeom prst="rect">
                <a:avLst/>
              </a:prstGeom>
              <a:blipFill>
                <a:blip r:embed="rId14"/>
                <a:stretch>
                  <a:fillRect l="-5000" r="-5000" b="-1764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50C41F26-8468-369B-5658-EF8A8B423B55}"/>
              </a:ext>
            </a:extLst>
          </p:cNvPr>
          <p:cNvCxnSpPr>
            <a:cxnSpLocks/>
          </p:cNvCxnSpPr>
          <p:nvPr/>
        </p:nvCxnSpPr>
        <p:spPr>
          <a:xfrm flipV="1">
            <a:off x="6516105" y="5171039"/>
            <a:ext cx="3210141" cy="1067479"/>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6055697-1A40-1636-5E89-C6E44007BD45}"/>
                  </a:ext>
                </a:extLst>
              </p:cNvPr>
              <p:cNvSpPr txBox="1"/>
              <p:nvPr/>
            </p:nvSpPr>
            <p:spPr>
              <a:xfrm rot="20913459">
                <a:off x="7928222" y="5785731"/>
                <a:ext cx="121360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𝜎</m:t>
                          </m:r>
                        </m:e>
                        <m:sub>
                          <m:r>
                            <a:rPr lang="en-US" sz="3600" b="0" i="1" smtClean="0">
                              <a:latin typeface="Cambria Math" panose="02040503050406030204" pitchFamily="18" charset="0"/>
                            </a:rPr>
                            <m:t>𝑇</m:t>
                          </m:r>
                        </m:sub>
                      </m:sSub>
                      <m:r>
                        <a:rPr lang="en-US" sz="3600" b="0" i="1" smtClean="0">
                          <a:latin typeface="Cambria Math" panose="02040503050406030204" pitchFamily="18" charset="0"/>
                        </a:rPr>
                        <m:t>(</m:t>
                      </m:r>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𝑏</m:t>
                          </m:r>
                        </m:sub>
                      </m:sSub>
                      <m:r>
                        <a:rPr lang="en-US" sz="3600" b="0" i="1" smtClean="0">
                          <a:latin typeface="Cambria Math" panose="02040503050406030204" pitchFamily="18" charset="0"/>
                        </a:rPr>
                        <m:t>)</m:t>
                      </m:r>
                    </m:oMath>
                  </m:oMathPara>
                </a14:m>
                <a:endParaRPr lang="en-US" sz="3600" dirty="0">
                  <a:latin typeface="Chalk Board" panose="02000500000000000000" pitchFamily="2" charset="0"/>
                </a:endParaRPr>
              </a:p>
            </p:txBody>
          </p:sp>
        </mc:Choice>
        <mc:Fallback xmlns="">
          <p:sp>
            <p:nvSpPr>
              <p:cNvPr id="21" name="TextBox 20">
                <a:extLst>
                  <a:ext uri="{FF2B5EF4-FFF2-40B4-BE49-F238E27FC236}">
                    <a16:creationId xmlns:a16="http://schemas.microsoft.com/office/drawing/2014/main" id="{E6055697-1A40-1636-5E89-C6E44007BD45}"/>
                  </a:ext>
                </a:extLst>
              </p:cNvPr>
              <p:cNvSpPr txBox="1">
                <a:spLocks noRot="1" noChangeAspect="1" noMove="1" noResize="1" noEditPoints="1" noAdjustHandles="1" noChangeArrowheads="1" noChangeShapeType="1" noTextEdit="1"/>
              </p:cNvSpPr>
              <p:nvPr/>
            </p:nvSpPr>
            <p:spPr>
              <a:xfrm rot="20913459">
                <a:off x="7928222" y="5785731"/>
                <a:ext cx="1213604" cy="553998"/>
              </a:xfrm>
              <a:prstGeom prst="rect">
                <a:avLst/>
              </a:prstGeom>
              <a:blipFill>
                <a:blip r:embed="rId15"/>
                <a:stretch>
                  <a:fillRect l="-6731" t="-22222" r="-46154" b="-9524"/>
                </a:stretch>
              </a:blipFill>
            </p:spPr>
            <p:txBody>
              <a:bodyPr/>
              <a:lstStyle/>
              <a:p>
                <a:r>
                  <a:rPr lang="en-US">
                    <a:noFill/>
                  </a:rPr>
                  <a:t> </a:t>
                </a:r>
              </a:p>
            </p:txBody>
          </p:sp>
        </mc:Fallback>
      </mc:AlternateContent>
    </p:spTree>
    <p:extLst>
      <p:ext uri="{BB962C8B-B14F-4D97-AF65-F5344CB8AC3E}">
        <p14:creationId xmlns:p14="http://schemas.microsoft.com/office/powerpoint/2010/main" val="2187324765"/>
      </p:ext>
    </p:extLst>
  </p:cSld>
  <p:clrMapOvr>
    <a:masterClrMapping/>
  </p:clrMapOvr>
  <mc:AlternateContent xmlns:mc="http://schemas.openxmlformats.org/markup-compatibility/2006" xmlns:p14="http://schemas.microsoft.com/office/powerpoint/2010/main">
    <mc:Choice Requires="p14">
      <p:transition spd="slow" p14:dur="2000" advTm="100859"/>
    </mc:Choice>
    <mc:Fallback xmlns="">
      <p:transition spd="slow" advTm="100859"/>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A25E3-7B27-F1DA-85B3-198BD992C35D}"/>
              </a:ext>
            </a:extLst>
          </p:cNvPr>
          <p:cNvSpPr>
            <a:spLocks noGrp="1"/>
          </p:cNvSpPr>
          <p:nvPr>
            <p:ph type="title"/>
          </p:nvPr>
        </p:nvSpPr>
        <p:spPr/>
        <p:txBody>
          <a:bodyPr/>
          <a:lstStyle/>
          <a:p>
            <a:r>
              <a:rPr lang="en-US" dirty="0">
                <a:latin typeface="Chalk Board" panose="02000500000000000000" pitchFamily="2" charset="0"/>
              </a:rPr>
              <a:t>Key Management</a:t>
            </a:r>
          </a:p>
        </p:txBody>
      </p:sp>
      <p:sp>
        <p:nvSpPr>
          <p:cNvPr id="3" name="TextBox 2">
            <a:extLst>
              <a:ext uri="{FF2B5EF4-FFF2-40B4-BE49-F238E27FC236}">
                <a16:creationId xmlns:a16="http://schemas.microsoft.com/office/drawing/2014/main" id="{F7E4C313-4AF4-0A3C-167C-D7C7AC50D642}"/>
              </a:ext>
            </a:extLst>
          </p:cNvPr>
          <p:cNvSpPr txBox="1"/>
          <p:nvPr/>
        </p:nvSpPr>
        <p:spPr>
          <a:xfrm>
            <a:off x="377997" y="2263361"/>
            <a:ext cx="10975803" cy="584775"/>
          </a:xfrm>
          <a:prstGeom prst="rect">
            <a:avLst/>
          </a:prstGeom>
          <a:noFill/>
        </p:spPr>
        <p:txBody>
          <a:bodyPr wrap="square" rtlCol="0">
            <a:spAutoFit/>
          </a:bodyPr>
          <a:lstStyle/>
          <a:p>
            <a:r>
              <a:rPr lang="en-US" sz="3200" dirty="0">
                <a:latin typeface="Chalk Board" panose="02000500000000000000" pitchFamily="2" charset="0"/>
              </a:rPr>
              <a:t>How can Alice and Bob ensure they are talking to each other?</a:t>
            </a:r>
          </a:p>
        </p:txBody>
      </p:sp>
      <p:sp>
        <p:nvSpPr>
          <p:cNvPr id="5" name="TextBox 4">
            <a:extLst>
              <a:ext uri="{FF2B5EF4-FFF2-40B4-BE49-F238E27FC236}">
                <a16:creationId xmlns:a16="http://schemas.microsoft.com/office/drawing/2014/main" id="{9FFF3CB6-9B04-A5A4-D211-2D7D0E2CDF90}"/>
              </a:ext>
            </a:extLst>
          </p:cNvPr>
          <p:cNvSpPr txBox="1"/>
          <p:nvPr/>
        </p:nvSpPr>
        <p:spPr>
          <a:xfrm>
            <a:off x="377997" y="3301461"/>
            <a:ext cx="8955157" cy="646331"/>
          </a:xfrm>
          <a:prstGeom prst="rect">
            <a:avLst/>
          </a:prstGeom>
          <a:noFill/>
        </p:spPr>
        <p:txBody>
          <a:bodyPr wrap="square">
            <a:spAutoFit/>
          </a:bodyPr>
          <a:lstStyle/>
          <a:p>
            <a:r>
              <a:rPr lang="en-US" sz="3600" dirty="0">
                <a:effectLst/>
                <a:latin typeface="Chalk Board" panose="02000500000000000000" pitchFamily="2" charset="0"/>
              </a:rPr>
              <a:t>By having each other’s verification key </a:t>
            </a:r>
          </a:p>
        </p:txBody>
      </p:sp>
      <p:sp>
        <p:nvSpPr>
          <p:cNvPr id="6" name="TextBox 5">
            <a:extLst>
              <a:ext uri="{FF2B5EF4-FFF2-40B4-BE49-F238E27FC236}">
                <a16:creationId xmlns:a16="http://schemas.microsoft.com/office/drawing/2014/main" id="{6ECBB4AE-0A6F-C975-A108-193FB48EA9C0}"/>
              </a:ext>
            </a:extLst>
          </p:cNvPr>
          <p:cNvSpPr txBox="1"/>
          <p:nvPr/>
        </p:nvSpPr>
        <p:spPr>
          <a:xfrm>
            <a:off x="377996" y="4401117"/>
            <a:ext cx="9123191" cy="584775"/>
          </a:xfrm>
          <a:prstGeom prst="rect">
            <a:avLst/>
          </a:prstGeom>
          <a:noFill/>
        </p:spPr>
        <p:txBody>
          <a:bodyPr wrap="square">
            <a:spAutoFit/>
          </a:bodyPr>
          <a:lstStyle/>
          <a:p>
            <a:r>
              <a:rPr lang="en-US" sz="3200" dirty="0">
                <a:effectLst/>
                <a:latin typeface="Chalk Board" panose="02000500000000000000" pitchFamily="2" charset="0"/>
              </a:rPr>
              <a:t>Finding this verification key is a tough problem! </a:t>
            </a:r>
          </a:p>
        </p:txBody>
      </p:sp>
    </p:spTree>
    <p:extLst>
      <p:ext uri="{BB962C8B-B14F-4D97-AF65-F5344CB8AC3E}">
        <p14:creationId xmlns:p14="http://schemas.microsoft.com/office/powerpoint/2010/main" val="35055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639">
        <p159:morph option="byObject"/>
      </p:transition>
    </mc:Choice>
    <mc:Fallback xmlns="">
      <p:transition spd="slow" advTm="7639">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B63E-DF5C-C23C-BCAA-E81731FE556B}"/>
              </a:ext>
            </a:extLst>
          </p:cNvPr>
          <p:cNvSpPr>
            <a:spLocks noGrp="1"/>
          </p:cNvSpPr>
          <p:nvPr>
            <p:ph type="title"/>
          </p:nvPr>
        </p:nvSpPr>
        <p:spPr/>
        <p:txBody>
          <a:bodyPr/>
          <a:lstStyle/>
          <a:p>
            <a:r>
              <a:rPr lang="en-US" dirty="0"/>
              <a:t>Certification Authority</a:t>
            </a:r>
          </a:p>
        </p:txBody>
      </p:sp>
      <p:sp>
        <p:nvSpPr>
          <p:cNvPr id="6" name="TextBox 5">
            <a:extLst>
              <a:ext uri="{FF2B5EF4-FFF2-40B4-BE49-F238E27FC236}">
                <a16:creationId xmlns:a16="http://schemas.microsoft.com/office/drawing/2014/main" id="{B5591BE7-F5EE-0A60-3804-201217790286}"/>
              </a:ext>
            </a:extLst>
          </p:cNvPr>
          <p:cNvSpPr txBox="1"/>
          <p:nvPr/>
        </p:nvSpPr>
        <p:spPr>
          <a:xfrm>
            <a:off x="403619" y="1669308"/>
            <a:ext cx="8857112" cy="1569660"/>
          </a:xfrm>
          <a:prstGeom prst="rect">
            <a:avLst/>
          </a:prstGeom>
          <a:noFill/>
        </p:spPr>
        <p:txBody>
          <a:bodyPr wrap="square">
            <a:spAutoFit/>
          </a:bodyPr>
          <a:lstStyle/>
          <a:p>
            <a:r>
              <a:rPr lang="en-US" sz="3200" dirty="0">
                <a:effectLst/>
                <a:latin typeface="Chalk Board" panose="02000500000000000000" pitchFamily="2" charset="0"/>
              </a:rPr>
              <a:t>A CA is a trusted third party that keeps a directory of people’s (and organizations) verification keys</a:t>
            </a:r>
            <a:br>
              <a:rPr lang="en-US" sz="3200" dirty="0">
                <a:effectLst/>
                <a:latin typeface="Chalk Board" panose="02000500000000000000" pitchFamily="2" charset="0"/>
              </a:rPr>
            </a:br>
            <a:endParaRPr lang="en-US" sz="3200" dirty="0">
              <a:effectLst/>
              <a:latin typeface="Chalk Board" panose="02000500000000000000" pitchFamily="2" charset="0"/>
            </a:endParaRPr>
          </a:p>
        </p:txBody>
      </p:sp>
      <p:sp>
        <p:nvSpPr>
          <p:cNvPr id="8" name="TextBox 7">
            <a:extLst>
              <a:ext uri="{FF2B5EF4-FFF2-40B4-BE49-F238E27FC236}">
                <a16:creationId xmlns:a16="http://schemas.microsoft.com/office/drawing/2014/main" id="{7331E046-EB73-DAAA-53DE-E61F807F811D}"/>
              </a:ext>
            </a:extLst>
          </p:cNvPr>
          <p:cNvSpPr txBox="1"/>
          <p:nvPr/>
        </p:nvSpPr>
        <p:spPr>
          <a:xfrm>
            <a:off x="403620" y="3105835"/>
            <a:ext cx="1839518" cy="369332"/>
          </a:xfrm>
          <a:prstGeom prst="rect">
            <a:avLst/>
          </a:prstGeom>
          <a:noFill/>
        </p:spPr>
        <p:txBody>
          <a:bodyPr wrap="square">
            <a:spAutoFit/>
          </a:bodyPr>
          <a:lstStyle/>
          <a:p>
            <a:r>
              <a:rPr lang="en-US" sz="1800" dirty="0">
                <a:effectLst/>
                <a:latin typeface="Chalk Board" panose="02000500000000000000" pitchFamily="2" charset="0"/>
              </a:rPr>
              <a:t>Alice generates a</a:t>
            </a:r>
            <a:endParaRPr lang="en-US" dirty="0">
              <a:effectLst/>
              <a:latin typeface="Chalk Board" panose="02000500000000000000" pitchFamily="2" charset="0"/>
            </a:endParaRPr>
          </a:p>
        </p:txBody>
      </p:sp>
      <p:sp>
        <p:nvSpPr>
          <p:cNvPr id="10" name="TextBox 9">
            <a:extLst>
              <a:ext uri="{FF2B5EF4-FFF2-40B4-BE49-F238E27FC236}">
                <a16:creationId xmlns:a16="http://schemas.microsoft.com/office/drawing/2014/main" id="{D86FC76E-5705-8822-73BA-91E67F1C29F6}"/>
              </a:ext>
            </a:extLst>
          </p:cNvPr>
          <p:cNvSpPr txBox="1"/>
          <p:nvPr/>
        </p:nvSpPr>
        <p:spPr>
          <a:xfrm>
            <a:off x="3982893" y="2995581"/>
            <a:ext cx="7965916" cy="646331"/>
          </a:xfrm>
          <a:prstGeom prst="rect">
            <a:avLst/>
          </a:prstGeom>
          <a:noFill/>
        </p:spPr>
        <p:txBody>
          <a:bodyPr wrap="square">
            <a:spAutoFit/>
          </a:bodyPr>
          <a:lstStyle/>
          <a:p>
            <a:r>
              <a:rPr lang="en-US" sz="1800" dirty="0">
                <a:effectLst/>
                <a:latin typeface="Chalk Board" panose="02000500000000000000" pitchFamily="2" charset="0"/>
              </a:rPr>
              <a:t>key pair, and sends the verification key and personal information, both signed with Alice’s signature key, to the CA</a:t>
            </a:r>
            <a:br>
              <a:rPr lang="en-US" sz="1800" dirty="0">
                <a:effectLst/>
                <a:latin typeface="CMSS10"/>
              </a:rPr>
            </a:br>
            <a:endParaRPr lang="en-US" dirty="0"/>
          </a:p>
        </p:txBody>
      </p:sp>
      <p:pic>
        <p:nvPicPr>
          <p:cNvPr id="11" name="Graphic 10" descr="Key outline">
            <a:extLst>
              <a:ext uri="{FF2B5EF4-FFF2-40B4-BE49-F238E27FC236}">
                <a16:creationId xmlns:a16="http://schemas.microsoft.com/office/drawing/2014/main" id="{14321CC3-36FE-F5C5-86DA-4AAA42AF3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7694" y="2849363"/>
            <a:ext cx="770887" cy="770887"/>
          </a:xfrm>
          <a:prstGeom prst="rect">
            <a:avLst/>
          </a:prstGeom>
        </p:spPr>
      </p:pic>
      <p:pic>
        <p:nvPicPr>
          <p:cNvPr id="12" name="Graphic 11" descr="Key outline">
            <a:extLst>
              <a:ext uri="{FF2B5EF4-FFF2-40B4-BE49-F238E27FC236}">
                <a16:creationId xmlns:a16="http://schemas.microsoft.com/office/drawing/2014/main" id="{354624A1-13C4-66BA-E707-6D7A1A6D36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flipH="1">
            <a:off x="2798958" y="2815062"/>
            <a:ext cx="770888" cy="770888"/>
          </a:xfrm>
          <a:prstGeom prst="rect">
            <a:avLst/>
          </a:prstGeom>
        </p:spPr>
      </p:pic>
      <p:sp>
        <p:nvSpPr>
          <p:cNvPr id="13" name="TextBox 12">
            <a:extLst>
              <a:ext uri="{FF2B5EF4-FFF2-40B4-BE49-F238E27FC236}">
                <a16:creationId xmlns:a16="http://schemas.microsoft.com/office/drawing/2014/main" id="{E18DD6AA-C3F8-646D-CD17-0478E871EFAF}"/>
              </a:ext>
            </a:extLst>
          </p:cNvPr>
          <p:cNvSpPr txBox="1"/>
          <p:nvPr/>
        </p:nvSpPr>
        <p:spPr>
          <a:xfrm>
            <a:off x="1636311" y="3620250"/>
            <a:ext cx="992270" cy="369332"/>
          </a:xfrm>
          <a:prstGeom prst="rect">
            <a:avLst/>
          </a:prstGeom>
          <a:noFill/>
        </p:spPr>
        <p:txBody>
          <a:bodyPr wrap="square">
            <a:spAutoFit/>
          </a:bodyPr>
          <a:lstStyle/>
          <a:p>
            <a:r>
              <a:rPr lang="en-US" sz="1800" dirty="0">
                <a:effectLst/>
                <a:latin typeface="Chalk Board" panose="02000500000000000000" pitchFamily="2" charset="0"/>
              </a:rPr>
              <a:t>Secret Key</a:t>
            </a:r>
            <a:endParaRPr lang="en-US" dirty="0">
              <a:effectLst/>
              <a:latin typeface="Chalk Board" panose="02000500000000000000" pitchFamily="2" charset="0"/>
            </a:endParaRPr>
          </a:p>
        </p:txBody>
      </p:sp>
      <p:sp>
        <p:nvSpPr>
          <p:cNvPr id="14" name="TextBox 13">
            <a:extLst>
              <a:ext uri="{FF2B5EF4-FFF2-40B4-BE49-F238E27FC236}">
                <a16:creationId xmlns:a16="http://schemas.microsoft.com/office/drawing/2014/main" id="{3FADE36E-06E6-AAC5-CFD0-56E5A2367D4A}"/>
              </a:ext>
            </a:extLst>
          </p:cNvPr>
          <p:cNvSpPr txBox="1"/>
          <p:nvPr/>
        </p:nvSpPr>
        <p:spPr>
          <a:xfrm>
            <a:off x="2798957" y="3620250"/>
            <a:ext cx="1283698" cy="369332"/>
          </a:xfrm>
          <a:prstGeom prst="rect">
            <a:avLst/>
          </a:prstGeom>
          <a:noFill/>
        </p:spPr>
        <p:txBody>
          <a:bodyPr wrap="square">
            <a:spAutoFit/>
          </a:bodyPr>
          <a:lstStyle/>
          <a:p>
            <a:r>
              <a:rPr lang="en-US" sz="1800" dirty="0">
                <a:effectLst/>
                <a:latin typeface="Chalk Board" panose="02000500000000000000" pitchFamily="2" charset="0"/>
              </a:rPr>
              <a:t>Verification Key</a:t>
            </a:r>
            <a:endParaRPr lang="en-US" dirty="0">
              <a:effectLst/>
              <a:latin typeface="Chalk Board" panose="02000500000000000000" pitchFamily="2" charset="0"/>
            </a:endParaRPr>
          </a:p>
        </p:txBody>
      </p:sp>
      <p:sp>
        <p:nvSpPr>
          <p:cNvPr id="16" name="TextBox 15">
            <a:extLst>
              <a:ext uri="{FF2B5EF4-FFF2-40B4-BE49-F238E27FC236}">
                <a16:creationId xmlns:a16="http://schemas.microsoft.com/office/drawing/2014/main" id="{CE26CB51-D2A3-1D05-03BF-E819C6206400}"/>
              </a:ext>
            </a:extLst>
          </p:cNvPr>
          <p:cNvSpPr txBox="1"/>
          <p:nvPr/>
        </p:nvSpPr>
        <p:spPr>
          <a:xfrm>
            <a:off x="403619" y="5703965"/>
            <a:ext cx="7331021" cy="523220"/>
          </a:xfrm>
          <a:prstGeom prst="rect">
            <a:avLst/>
          </a:prstGeom>
          <a:noFill/>
        </p:spPr>
        <p:txBody>
          <a:bodyPr wrap="square">
            <a:spAutoFit/>
          </a:bodyPr>
          <a:lstStyle/>
          <a:p>
            <a:r>
              <a:rPr lang="en-US" sz="2800" dirty="0">
                <a:effectLst/>
                <a:latin typeface="Chalk Board" panose="02000500000000000000" pitchFamily="2" charset="0"/>
              </a:rPr>
              <a:t>The entire certificate is signed with the CA’s signature key </a:t>
            </a:r>
          </a:p>
        </p:txBody>
      </p:sp>
      <p:sp>
        <p:nvSpPr>
          <p:cNvPr id="18" name="TextBox 17">
            <a:extLst>
              <a:ext uri="{FF2B5EF4-FFF2-40B4-BE49-F238E27FC236}">
                <a16:creationId xmlns:a16="http://schemas.microsoft.com/office/drawing/2014/main" id="{D611ABB0-9CF6-84FD-F10E-1D7CEEBEC09A}"/>
              </a:ext>
            </a:extLst>
          </p:cNvPr>
          <p:cNvSpPr txBox="1"/>
          <p:nvPr/>
        </p:nvSpPr>
        <p:spPr>
          <a:xfrm>
            <a:off x="344902" y="4419023"/>
            <a:ext cx="8993521" cy="523220"/>
          </a:xfrm>
          <a:prstGeom prst="rect">
            <a:avLst/>
          </a:prstGeom>
          <a:noFill/>
        </p:spPr>
        <p:txBody>
          <a:bodyPr wrap="square">
            <a:spAutoFit/>
          </a:bodyPr>
          <a:lstStyle/>
          <a:p>
            <a:r>
              <a:rPr lang="en-US" sz="2800" dirty="0">
                <a:effectLst/>
                <a:latin typeface="Chalk Board" panose="02000500000000000000" pitchFamily="2" charset="0"/>
              </a:rPr>
              <a:t>The CA ensures that the personal information and Alice’s signature are correct</a:t>
            </a:r>
            <a:endParaRPr lang="en-US" sz="2800" dirty="0">
              <a:latin typeface="Chalk Board" panose="02000500000000000000" pitchFamily="2" charset="0"/>
            </a:endParaRPr>
          </a:p>
        </p:txBody>
      </p:sp>
      <p:sp>
        <p:nvSpPr>
          <p:cNvPr id="4" name="TextBox 3">
            <a:extLst>
              <a:ext uri="{FF2B5EF4-FFF2-40B4-BE49-F238E27FC236}">
                <a16:creationId xmlns:a16="http://schemas.microsoft.com/office/drawing/2014/main" id="{ED99A99A-F04B-2387-9D3D-6360A3E92247}"/>
              </a:ext>
            </a:extLst>
          </p:cNvPr>
          <p:cNvSpPr txBox="1"/>
          <p:nvPr/>
        </p:nvSpPr>
        <p:spPr>
          <a:xfrm>
            <a:off x="403619" y="5033130"/>
            <a:ext cx="11065291" cy="523220"/>
          </a:xfrm>
          <a:prstGeom prst="rect">
            <a:avLst/>
          </a:prstGeom>
          <a:noFill/>
        </p:spPr>
        <p:txBody>
          <a:bodyPr wrap="square">
            <a:spAutoFit/>
          </a:bodyPr>
          <a:lstStyle/>
          <a:p>
            <a:r>
              <a:rPr lang="en-US" sz="2800" dirty="0">
                <a:effectLst/>
                <a:latin typeface="Chalk Board" panose="02000500000000000000" pitchFamily="2" charset="0"/>
              </a:rPr>
              <a:t>The CA generates a </a:t>
            </a:r>
            <a:r>
              <a:rPr lang="en-US" sz="2800" dirty="0">
                <a:solidFill>
                  <a:srgbClr val="FF0000"/>
                </a:solidFill>
                <a:effectLst/>
                <a:latin typeface="Chalk Board" panose="02000500000000000000" pitchFamily="2" charset="0"/>
              </a:rPr>
              <a:t>certificate </a:t>
            </a:r>
            <a:r>
              <a:rPr lang="en-US" sz="2800" dirty="0">
                <a:effectLst/>
                <a:latin typeface="Chalk Board" panose="02000500000000000000" pitchFamily="2" charset="0"/>
              </a:rPr>
              <a:t>consisting of Alice’s personal information and her verification key. </a:t>
            </a:r>
            <a:endParaRPr lang="en-US" sz="2800" dirty="0">
              <a:latin typeface="Chalk Board" panose="02000500000000000000" pitchFamily="2" charset="0"/>
            </a:endParaRPr>
          </a:p>
        </p:txBody>
      </p:sp>
    </p:spTree>
    <p:custDataLst>
      <p:tags r:id="rId1"/>
    </p:custDataLst>
    <p:extLst>
      <p:ext uri="{BB962C8B-B14F-4D97-AF65-F5344CB8AC3E}">
        <p14:creationId xmlns:p14="http://schemas.microsoft.com/office/powerpoint/2010/main" val="2443832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607">
        <p159:morph option="byObject"/>
      </p:transition>
    </mc:Choice>
    <mc:Fallback xmlns="">
      <p:transition spd="slow" advTm="216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3" grpId="0"/>
      <p:bldP spid="14" grpId="0"/>
      <p:bldP spid="16" grpId="0"/>
      <p:bldP spid="18"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ale profile outline">
            <a:extLst>
              <a:ext uri="{FF2B5EF4-FFF2-40B4-BE49-F238E27FC236}">
                <a16:creationId xmlns:a16="http://schemas.microsoft.com/office/drawing/2014/main" id="{CBDFC84B-A843-C89E-B8CA-6D8568234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026" y="4172364"/>
            <a:ext cx="1808231" cy="1808231"/>
          </a:xfrm>
          <a:prstGeom prst="rect">
            <a:avLst/>
          </a:prstGeom>
        </p:spPr>
      </p:pic>
      <p:pic>
        <p:nvPicPr>
          <p:cNvPr id="4" name="Graphic 3" descr="Key outline">
            <a:extLst>
              <a:ext uri="{FF2B5EF4-FFF2-40B4-BE49-F238E27FC236}">
                <a16:creationId xmlns:a16="http://schemas.microsoft.com/office/drawing/2014/main" id="{49B3A425-D138-141C-06D7-B461F53411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5542" y="1873891"/>
            <a:ext cx="769240" cy="769240"/>
          </a:xfrm>
          <a:prstGeom prst="rect">
            <a:avLst/>
          </a:prstGeom>
        </p:spPr>
      </p:pic>
      <p:pic>
        <p:nvPicPr>
          <p:cNvPr id="5" name="Graphic 4" descr="Key outline">
            <a:extLst>
              <a:ext uri="{FF2B5EF4-FFF2-40B4-BE49-F238E27FC236}">
                <a16:creationId xmlns:a16="http://schemas.microsoft.com/office/drawing/2014/main" id="{6E6CFA72-9D97-E0FA-7B3F-C66FD891CD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9787" y="2555750"/>
            <a:ext cx="769240" cy="769240"/>
          </a:xfrm>
          <a:prstGeom prst="rect">
            <a:avLst/>
          </a:prstGeom>
        </p:spPr>
      </p:pic>
      <p:sp>
        <p:nvSpPr>
          <p:cNvPr id="6" name="TextBox 5">
            <a:extLst>
              <a:ext uri="{FF2B5EF4-FFF2-40B4-BE49-F238E27FC236}">
                <a16:creationId xmlns:a16="http://schemas.microsoft.com/office/drawing/2014/main" id="{56836811-279C-20DF-405A-7796D477425B}"/>
              </a:ext>
            </a:extLst>
          </p:cNvPr>
          <p:cNvSpPr txBox="1"/>
          <p:nvPr/>
        </p:nvSpPr>
        <p:spPr>
          <a:xfrm>
            <a:off x="2010536" y="2007094"/>
            <a:ext cx="1794081" cy="523220"/>
          </a:xfrm>
          <a:prstGeom prst="rect">
            <a:avLst/>
          </a:prstGeom>
          <a:noFill/>
        </p:spPr>
        <p:txBody>
          <a:bodyPr wrap="none" rtlCol="0">
            <a:spAutoFit/>
          </a:bodyPr>
          <a:lstStyle/>
          <a:p>
            <a:r>
              <a:rPr lang="en-US" sz="2800" dirty="0">
                <a:latin typeface="Chalk Board" panose="02000500000000000000" pitchFamily="2" charset="0"/>
              </a:rPr>
              <a:t>Bob’s Public Key</a:t>
            </a:r>
          </a:p>
        </p:txBody>
      </p:sp>
      <p:sp>
        <p:nvSpPr>
          <p:cNvPr id="7" name="TextBox 6">
            <a:extLst>
              <a:ext uri="{FF2B5EF4-FFF2-40B4-BE49-F238E27FC236}">
                <a16:creationId xmlns:a16="http://schemas.microsoft.com/office/drawing/2014/main" id="{3EF43341-7506-71CF-AF02-608B99376A74}"/>
              </a:ext>
            </a:extLst>
          </p:cNvPr>
          <p:cNvSpPr txBox="1"/>
          <p:nvPr/>
        </p:nvSpPr>
        <p:spPr>
          <a:xfrm>
            <a:off x="2010536" y="2724012"/>
            <a:ext cx="1960793" cy="523220"/>
          </a:xfrm>
          <a:prstGeom prst="rect">
            <a:avLst/>
          </a:prstGeom>
          <a:noFill/>
        </p:spPr>
        <p:txBody>
          <a:bodyPr wrap="none" rtlCol="0">
            <a:spAutoFit/>
          </a:bodyPr>
          <a:lstStyle/>
          <a:p>
            <a:r>
              <a:rPr lang="en-US" sz="2800" dirty="0">
                <a:latin typeface="Chalk Board" panose="02000500000000000000" pitchFamily="2" charset="0"/>
              </a:rPr>
              <a:t>Bob’s Private Key</a:t>
            </a:r>
          </a:p>
        </p:txBody>
      </p:sp>
      <p:pic>
        <p:nvPicPr>
          <p:cNvPr id="9" name="Graphic 8" descr="User Crown Male outline">
            <a:extLst>
              <a:ext uri="{FF2B5EF4-FFF2-40B4-BE49-F238E27FC236}">
                <a16:creationId xmlns:a16="http://schemas.microsoft.com/office/drawing/2014/main" id="{A6D9458F-54FD-A67A-E76C-5C23CB1C5F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8720" y="2079596"/>
            <a:ext cx="2490788" cy="2490788"/>
          </a:xfrm>
          <a:prstGeom prst="rect">
            <a:avLst/>
          </a:prstGeom>
        </p:spPr>
      </p:pic>
      <p:pic>
        <p:nvPicPr>
          <p:cNvPr id="10" name="Graphic 9" descr="Key outline">
            <a:extLst>
              <a:ext uri="{FF2B5EF4-FFF2-40B4-BE49-F238E27FC236}">
                <a16:creationId xmlns:a16="http://schemas.microsoft.com/office/drawing/2014/main" id="{6EBC1472-32F7-5E5B-6A2C-8105AE3978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4957" y="1504559"/>
            <a:ext cx="954433" cy="954433"/>
          </a:xfrm>
          <a:prstGeom prst="rect">
            <a:avLst/>
          </a:prstGeom>
        </p:spPr>
      </p:pic>
      <p:sp>
        <p:nvSpPr>
          <p:cNvPr id="11" name="TextBox 10">
            <a:extLst>
              <a:ext uri="{FF2B5EF4-FFF2-40B4-BE49-F238E27FC236}">
                <a16:creationId xmlns:a16="http://schemas.microsoft.com/office/drawing/2014/main" id="{E4C9A42A-52D4-4FD7-4841-68E7E0FE9119}"/>
              </a:ext>
            </a:extLst>
          </p:cNvPr>
          <p:cNvSpPr txBox="1"/>
          <p:nvPr/>
        </p:nvSpPr>
        <p:spPr>
          <a:xfrm>
            <a:off x="9411890" y="1704149"/>
            <a:ext cx="1794081" cy="523220"/>
          </a:xfrm>
          <a:prstGeom prst="rect">
            <a:avLst/>
          </a:prstGeom>
          <a:noFill/>
        </p:spPr>
        <p:txBody>
          <a:bodyPr wrap="none" rtlCol="0">
            <a:spAutoFit/>
          </a:bodyPr>
          <a:lstStyle/>
          <a:p>
            <a:r>
              <a:rPr lang="en-US" sz="2800" dirty="0">
                <a:latin typeface="Chalk Board" panose="02000500000000000000" pitchFamily="2" charset="0"/>
              </a:rPr>
              <a:t>Bob’s Public Key</a:t>
            </a:r>
          </a:p>
        </p:txBody>
      </p:sp>
      <p:sp>
        <p:nvSpPr>
          <p:cNvPr id="12" name="TextBox 11">
            <a:extLst>
              <a:ext uri="{FF2B5EF4-FFF2-40B4-BE49-F238E27FC236}">
                <a16:creationId xmlns:a16="http://schemas.microsoft.com/office/drawing/2014/main" id="{5AB01B56-C5C4-94C8-0735-20770854DF05}"/>
              </a:ext>
            </a:extLst>
          </p:cNvPr>
          <p:cNvSpPr txBox="1"/>
          <p:nvPr/>
        </p:nvSpPr>
        <p:spPr>
          <a:xfrm>
            <a:off x="7861458" y="2364533"/>
            <a:ext cx="3806894" cy="523220"/>
          </a:xfrm>
          <a:prstGeom prst="rect">
            <a:avLst/>
          </a:prstGeom>
          <a:noFill/>
        </p:spPr>
        <p:txBody>
          <a:bodyPr wrap="square" rtlCol="0">
            <a:spAutoFit/>
          </a:bodyPr>
          <a:lstStyle/>
          <a:p>
            <a:r>
              <a:rPr lang="en-US" sz="2800" dirty="0">
                <a:latin typeface="Chalk Board" panose="02000500000000000000" pitchFamily="2" charset="0"/>
              </a:rPr>
              <a:t>Certification Authority Identification</a:t>
            </a:r>
          </a:p>
        </p:txBody>
      </p:sp>
      <p:sp>
        <p:nvSpPr>
          <p:cNvPr id="13" name="TextBox 12">
            <a:extLst>
              <a:ext uri="{FF2B5EF4-FFF2-40B4-BE49-F238E27FC236}">
                <a16:creationId xmlns:a16="http://schemas.microsoft.com/office/drawing/2014/main" id="{357FB9AB-BCA2-A378-CD04-A0650F5582DE}"/>
              </a:ext>
            </a:extLst>
          </p:cNvPr>
          <p:cNvSpPr txBox="1"/>
          <p:nvPr/>
        </p:nvSpPr>
        <p:spPr>
          <a:xfrm>
            <a:off x="7922868" y="2956291"/>
            <a:ext cx="2344762" cy="523220"/>
          </a:xfrm>
          <a:prstGeom prst="rect">
            <a:avLst/>
          </a:prstGeom>
          <a:noFill/>
        </p:spPr>
        <p:txBody>
          <a:bodyPr wrap="square" rtlCol="0">
            <a:spAutoFit/>
          </a:bodyPr>
          <a:lstStyle/>
          <a:p>
            <a:r>
              <a:rPr lang="en-US" sz="2800" dirty="0">
                <a:latin typeface="Chalk Board" panose="02000500000000000000" pitchFamily="2" charset="0"/>
              </a:rPr>
              <a:t>User Identification</a:t>
            </a:r>
          </a:p>
        </p:txBody>
      </p:sp>
      <p:sp>
        <p:nvSpPr>
          <p:cNvPr id="2" name="TextBox 1">
            <a:extLst>
              <a:ext uri="{FF2B5EF4-FFF2-40B4-BE49-F238E27FC236}">
                <a16:creationId xmlns:a16="http://schemas.microsoft.com/office/drawing/2014/main" id="{BAA235B0-D498-5562-E06C-4EA8E00B8B17}"/>
              </a:ext>
            </a:extLst>
          </p:cNvPr>
          <p:cNvSpPr txBox="1"/>
          <p:nvPr/>
        </p:nvSpPr>
        <p:spPr>
          <a:xfrm>
            <a:off x="1378141" y="3550773"/>
            <a:ext cx="2029723" cy="523220"/>
          </a:xfrm>
          <a:prstGeom prst="rect">
            <a:avLst/>
          </a:prstGeom>
          <a:noFill/>
        </p:spPr>
        <p:txBody>
          <a:bodyPr wrap="none" rtlCol="0">
            <a:spAutoFit/>
          </a:bodyPr>
          <a:lstStyle/>
          <a:p>
            <a:r>
              <a:rPr lang="en-US" sz="2800" dirty="0">
                <a:latin typeface="Chalk Board" panose="02000500000000000000" pitchFamily="2" charset="0"/>
              </a:rPr>
              <a:t>User Identification</a:t>
            </a:r>
          </a:p>
        </p:txBody>
      </p:sp>
      <p:sp>
        <p:nvSpPr>
          <p:cNvPr id="8" name="Oval 7">
            <a:extLst>
              <a:ext uri="{FF2B5EF4-FFF2-40B4-BE49-F238E27FC236}">
                <a16:creationId xmlns:a16="http://schemas.microsoft.com/office/drawing/2014/main" id="{943B1308-44F6-4399-390C-1B1055FE1E68}"/>
              </a:ext>
            </a:extLst>
          </p:cNvPr>
          <p:cNvSpPr/>
          <p:nvPr/>
        </p:nvSpPr>
        <p:spPr>
          <a:xfrm>
            <a:off x="739302" y="1504559"/>
            <a:ext cx="3633811" cy="295070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B79241E-4861-1C34-E8B2-46E1D12624A0}"/>
              </a:ext>
            </a:extLst>
          </p:cNvPr>
          <p:cNvCxnSpPr>
            <a:cxnSpLocks/>
          </p:cNvCxnSpPr>
          <p:nvPr/>
        </p:nvCxnSpPr>
        <p:spPr>
          <a:xfrm flipV="1">
            <a:off x="1873676" y="3807113"/>
            <a:ext cx="3861881" cy="1138136"/>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a:extLst>
              <a:ext uri="{FF2B5EF4-FFF2-40B4-BE49-F238E27FC236}">
                <a16:creationId xmlns:a16="http://schemas.microsoft.com/office/drawing/2014/main" id="{09428451-5316-9D51-77C4-D3379A05D10F}"/>
              </a:ext>
            </a:extLst>
          </p:cNvPr>
          <p:cNvSpPr/>
          <p:nvPr/>
        </p:nvSpPr>
        <p:spPr>
          <a:xfrm>
            <a:off x="7818889" y="1614791"/>
            <a:ext cx="4182777" cy="19359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84C79BE-1142-2026-D8EB-89264D25099A}"/>
              </a:ext>
            </a:extLst>
          </p:cNvPr>
          <p:cNvCxnSpPr>
            <a:cxnSpLocks/>
          </p:cNvCxnSpPr>
          <p:nvPr/>
        </p:nvCxnSpPr>
        <p:spPr>
          <a:xfrm flipH="1">
            <a:off x="2081719" y="5980595"/>
            <a:ext cx="8453336" cy="99192"/>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9081D5CE-C875-CC50-2C90-26DFAD67A6EF}"/>
              </a:ext>
            </a:extLst>
          </p:cNvPr>
          <p:cNvCxnSpPr>
            <a:cxnSpLocks/>
          </p:cNvCxnSpPr>
          <p:nvPr/>
        </p:nvCxnSpPr>
        <p:spPr>
          <a:xfrm flipV="1">
            <a:off x="10513057" y="3550773"/>
            <a:ext cx="21998" cy="2429822"/>
          </a:xfrm>
          <a:prstGeom prst="line">
            <a:avLst/>
          </a:prstGeom>
          <a:ln w="38100"/>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272805697"/>
      </p:ext>
    </p:extLst>
  </p:cSld>
  <p:clrMapOvr>
    <a:masterClrMapping/>
  </p:clrMapOvr>
  <mc:AlternateContent xmlns:mc="http://schemas.openxmlformats.org/markup-compatibility/2006" xmlns:p14="http://schemas.microsoft.com/office/powerpoint/2010/main">
    <mc:Choice Requires="p14">
      <p:transition spd="slow" p14:dur="2000" advTm="5033"/>
    </mc:Choice>
    <mc:Fallback xmlns="">
      <p:transition spd="slow" advTm="5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C4F71-5B17-A7F8-D0BB-BF7FDFFF953E}"/>
              </a:ext>
            </a:extLst>
          </p:cNvPr>
          <p:cNvPicPr>
            <a:picLocks noChangeAspect="1"/>
          </p:cNvPicPr>
          <p:nvPr/>
        </p:nvPicPr>
        <p:blipFill>
          <a:blip r:embed="rId2"/>
          <a:stretch>
            <a:fillRect/>
          </a:stretch>
        </p:blipFill>
        <p:spPr>
          <a:xfrm>
            <a:off x="235084" y="660439"/>
            <a:ext cx="10635633" cy="3531140"/>
          </a:xfrm>
          <a:prstGeom prst="rect">
            <a:avLst/>
          </a:prstGeom>
        </p:spPr>
      </p:pic>
      <p:pic>
        <p:nvPicPr>
          <p:cNvPr id="6" name="Picture 5">
            <a:extLst>
              <a:ext uri="{FF2B5EF4-FFF2-40B4-BE49-F238E27FC236}">
                <a16:creationId xmlns:a16="http://schemas.microsoft.com/office/drawing/2014/main" id="{FC91C4E4-40AA-7485-2AA4-566C7147BAC2}"/>
              </a:ext>
            </a:extLst>
          </p:cNvPr>
          <p:cNvPicPr>
            <a:picLocks noChangeAspect="1"/>
          </p:cNvPicPr>
          <p:nvPr/>
        </p:nvPicPr>
        <p:blipFill>
          <a:blip r:embed="rId3"/>
          <a:stretch>
            <a:fillRect/>
          </a:stretch>
        </p:blipFill>
        <p:spPr>
          <a:xfrm>
            <a:off x="4046705" y="3119199"/>
            <a:ext cx="4991911" cy="3418830"/>
          </a:xfrm>
          <a:prstGeom prst="rect">
            <a:avLst/>
          </a:prstGeom>
        </p:spPr>
      </p:pic>
    </p:spTree>
    <p:extLst>
      <p:ext uri="{BB962C8B-B14F-4D97-AF65-F5344CB8AC3E}">
        <p14:creationId xmlns:p14="http://schemas.microsoft.com/office/powerpoint/2010/main" val="551616529"/>
      </p:ext>
    </p:extLst>
  </p:cSld>
  <p:clrMapOvr>
    <a:masterClrMapping/>
  </p:clrMapOvr>
  <mc:AlternateContent xmlns:mc="http://schemas.openxmlformats.org/markup-compatibility/2006" xmlns:p14="http://schemas.microsoft.com/office/powerpoint/2010/main">
    <mc:Choice Requires="p14">
      <p:transition spd="slow" p14:dur="2000" advTm="63275"/>
    </mc:Choice>
    <mc:Fallback xmlns="">
      <p:transition spd="slow" advTm="63275"/>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25F1-6382-C29F-6DC5-2E3D6AFFFF56}"/>
              </a:ext>
            </a:extLst>
          </p:cNvPr>
          <p:cNvSpPr>
            <a:spLocks noGrp="1"/>
          </p:cNvSpPr>
          <p:nvPr>
            <p:ph type="title"/>
          </p:nvPr>
        </p:nvSpPr>
        <p:spPr/>
        <p:txBody>
          <a:bodyPr/>
          <a:lstStyle/>
          <a:p>
            <a:r>
              <a:rPr lang="en-US" dirty="0"/>
              <a:t>Certificate Authorities </a:t>
            </a:r>
          </a:p>
        </p:txBody>
      </p:sp>
      <p:sp>
        <p:nvSpPr>
          <p:cNvPr id="4" name="TextBox 3">
            <a:extLst>
              <a:ext uri="{FF2B5EF4-FFF2-40B4-BE49-F238E27FC236}">
                <a16:creationId xmlns:a16="http://schemas.microsoft.com/office/drawing/2014/main" id="{A27600BD-5CE2-47E7-0EE9-87D336E83926}"/>
              </a:ext>
            </a:extLst>
          </p:cNvPr>
          <p:cNvSpPr txBox="1"/>
          <p:nvPr/>
        </p:nvSpPr>
        <p:spPr>
          <a:xfrm>
            <a:off x="111868" y="1751850"/>
            <a:ext cx="12188757" cy="830997"/>
          </a:xfrm>
          <a:prstGeom prst="rect">
            <a:avLst/>
          </a:prstGeom>
          <a:noFill/>
        </p:spPr>
        <p:txBody>
          <a:bodyPr wrap="square">
            <a:spAutoFit/>
          </a:bodyPr>
          <a:lstStyle/>
          <a:p>
            <a:r>
              <a:rPr lang="en-US" sz="2400" dirty="0">
                <a:effectLst/>
                <a:latin typeface="Chalk Board" panose="02000500000000000000" pitchFamily="2" charset="0"/>
              </a:rPr>
              <a:t>Everyone is assumed to have a copy of the CA’s verification key so they can verify the signature on the certificate</a:t>
            </a:r>
            <a:br>
              <a:rPr lang="en-US" sz="2400" dirty="0">
                <a:effectLst/>
                <a:latin typeface="CMSS10"/>
              </a:rPr>
            </a:br>
            <a:endParaRPr lang="en-US" sz="2400" dirty="0">
              <a:effectLst/>
            </a:endParaRPr>
          </a:p>
        </p:txBody>
      </p:sp>
      <p:sp>
        <p:nvSpPr>
          <p:cNvPr id="6" name="TextBox 5">
            <a:extLst>
              <a:ext uri="{FF2B5EF4-FFF2-40B4-BE49-F238E27FC236}">
                <a16:creationId xmlns:a16="http://schemas.microsoft.com/office/drawing/2014/main" id="{F691550F-7E8D-7A2B-B0BC-EACACD49AC37}"/>
              </a:ext>
            </a:extLst>
          </p:cNvPr>
          <p:cNvSpPr txBox="1"/>
          <p:nvPr/>
        </p:nvSpPr>
        <p:spPr>
          <a:xfrm>
            <a:off x="49448" y="2678209"/>
            <a:ext cx="14148880" cy="830997"/>
          </a:xfrm>
          <a:prstGeom prst="rect">
            <a:avLst/>
          </a:prstGeom>
          <a:noFill/>
        </p:spPr>
        <p:txBody>
          <a:bodyPr wrap="square">
            <a:spAutoFit/>
          </a:bodyPr>
          <a:lstStyle/>
          <a:p>
            <a:r>
              <a:rPr lang="en-US" sz="2400" dirty="0">
                <a:effectLst/>
                <a:latin typeface="Chalk Board" panose="02000500000000000000" pitchFamily="2" charset="0"/>
              </a:rPr>
              <a:t>There can be multiple levels of certificate authorities; level n CA issues certificates for level n+1 CAs – Public-key infrastructure (PKI)</a:t>
            </a:r>
            <a:br>
              <a:rPr lang="en-US" sz="2400" dirty="0">
                <a:effectLst/>
                <a:latin typeface="CMSS10"/>
              </a:rPr>
            </a:br>
            <a:endParaRPr lang="en-US" sz="2400" dirty="0">
              <a:effectLst/>
            </a:endParaRPr>
          </a:p>
        </p:txBody>
      </p:sp>
      <p:sp>
        <p:nvSpPr>
          <p:cNvPr id="7" name="TextBox 6">
            <a:extLst>
              <a:ext uri="{FF2B5EF4-FFF2-40B4-BE49-F238E27FC236}">
                <a16:creationId xmlns:a16="http://schemas.microsoft.com/office/drawing/2014/main" id="{6A1F93AA-43E7-179C-E334-509FBF6779C2}"/>
              </a:ext>
            </a:extLst>
          </p:cNvPr>
          <p:cNvSpPr txBox="1"/>
          <p:nvPr/>
        </p:nvSpPr>
        <p:spPr>
          <a:xfrm>
            <a:off x="111868" y="3342958"/>
            <a:ext cx="8045792" cy="523220"/>
          </a:xfrm>
          <a:prstGeom prst="rect">
            <a:avLst/>
          </a:prstGeom>
          <a:noFill/>
        </p:spPr>
        <p:txBody>
          <a:bodyPr wrap="none" rtlCol="0">
            <a:spAutoFit/>
          </a:bodyPr>
          <a:lstStyle/>
          <a:p>
            <a:r>
              <a:rPr lang="en-US" sz="2800" dirty="0">
                <a:effectLst/>
                <a:latin typeface="Chalk Board" panose="02000500000000000000" pitchFamily="2" charset="0"/>
              </a:rPr>
              <a:t>Need to have only verification key of root CA to verify the certificate chain</a:t>
            </a:r>
            <a:endParaRPr lang="en-US" sz="2800" dirty="0">
              <a:latin typeface="Chalk Board" panose="02000500000000000000" pitchFamily="2" charset="0"/>
            </a:endParaRPr>
          </a:p>
        </p:txBody>
      </p:sp>
      <p:pic>
        <p:nvPicPr>
          <p:cNvPr id="3" name="Graphic 2" descr="User Crown Male outline">
            <a:extLst>
              <a:ext uri="{FF2B5EF4-FFF2-40B4-BE49-F238E27FC236}">
                <a16:creationId xmlns:a16="http://schemas.microsoft.com/office/drawing/2014/main" id="{1013F576-F221-5656-6B06-B3E648B24A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3450" y="3998068"/>
            <a:ext cx="753918" cy="753918"/>
          </a:xfrm>
          <a:prstGeom prst="rect">
            <a:avLst/>
          </a:prstGeom>
        </p:spPr>
      </p:pic>
      <p:pic>
        <p:nvPicPr>
          <p:cNvPr id="5" name="Graphic 4" descr="User Crown Male outline">
            <a:extLst>
              <a:ext uri="{FF2B5EF4-FFF2-40B4-BE49-F238E27FC236}">
                <a16:creationId xmlns:a16="http://schemas.microsoft.com/office/drawing/2014/main" id="{0501E40A-F67C-6654-766C-2A55F008F1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71269" y="5124774"/>
            <a:ext cx="663495" cy="663495"/>
          </a:xfrm>
          <a:prstGeom prst="rect">
            <a:avLst/>
          </a:prstGeom>
        </p:spPr>
      </p:pic>
      <p:pic>
        <p:nvPicPr>
          <p:cNvPr id="8" name="Graphic 7" descr="User Crown Male outline">
            <a:extLst>
              <a:ext uri="{FF2B5EF4-FFF2-40B4-BE49-F238E27FC236}">
                <a16:creationId xmlns:a16="http://schemas.microsoft.com/office/drawing/2014/main" id="{E792224C-1F06-8366-F220-D076FB018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5039501"/>
            <a:ext cx="753919" cy="753919"/>
          </a:xfrm>
          <a:prstGeom prst="rect">
            <a:avLst/>
          </a:prstGeom>
        </p:spPr>
      </p:pic>
      <p:pic>
        <p:nvPicPr>
          <p:cNvPr id="9" name="Graphic 8" descr="User Crown Male outline">
            <a:extLst>
              <a:ext uri="{FF2B5EF4-FFF2-40B4-BE49-F238E27FC236}">
                <a16:creationId xmlns:a16="http://schemas.microsoft.com/office/drawing/2014/main" id="{06F2A808-AEEB-7DAC-581B-50A32B9EBC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7774" y="6161127"/>
            <a:ext cx="663495" cy="663495"/>
          </a:xfrm>
          <a:prstGeom prst="rect">
            <a:avLst/>
          </a:prstGeom>
        </p:spPr>
      </p:pic>
      <p:pic>
        <p:nvPicPr>
          <p:cNvPr id="10" name="Graphic 9" descr="User Crown Male outline">
            <a:extLst>
              <a:ext uri="{FF2B5EF4-FFF2-40B4-BE49-F238E27FC236}">
                <a16:creationId xmlns:a16="http://schemas.microsoft.com/office/drawing/2014/main" id="{ACCDA54D-A094-2373-1E7A-10DBF64E7E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9532" y="6206337"/>
            <a:ext cx="663496" cy="663496"/>
          </a:xfrm>
          <a:prstGeom prst="rect">
            <a:avLst/>
          </a:prstGeom>
        </p:spPr>
      </p:pic>
      <p:pic>
        <p:nvPicPr>
          <p:cNvPr id="11" name="Graphic 10" descr="User Crown Male outline">
            <a:extLst>
              <a:ext uri="{FF2B5EF4-FFF2-40B4-BE49-F238E27FC236}">
                <a16:creationId xmlns:a16="http://schemas.microsoft.com/office/drawing/2014/main" id="{DA78E2D5-3F03-5EA5-D208-BDC0F9836C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98016" y="6112764"/>
            <a:ext cx="663495" cy="663495"/>
          </a:xfrm>
          <a:prstGeom prst="rect">
            <a:avLst/>
          </a:prstGeom>
        </p:spPr>
      </p:pic>
      <p:pic>
        <p:nvPicPr>
          <p:cNvPr id="12" name="Graphic 11" descr="User Crown Male outline">
            <a:extLst>
              <a:ext uri="{FF2B5EF4-FFF2-40B4-BE49-F238E27FC236}">
                <a16:creationId xmlns:a16="http://schemas.microsoft.com/office/drawing/2014/main" id="{DCAEA009-EDFA-31DA-1AC5-84F05EED2F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39774" y="6157974"/>
            <a:ext cx="663496" cy="663496"/>
          </a:xfrm>
          <a:prstGeom prst="rect">
            <a:avLst/>
          </a:prstGeom>
        </p:spPr>
      </p:pic>
      <p:cxnSp>
        <p:nvCxnSpPr>
          <p:cNvPr id="13" name="Straight Arrow Connector 12">
            <a:extLst>
              <a:ext uri="{FF2B5EF4-FFF2-40B4-BE49-F238E27FC236}">
                <a16:creationId xmlns:a16="http://schemas.microsoft.com/office/drawing/2014/main" id="{7F9C8622-CB08-420C-7F0D-74644EE9BAB3}"/>
              </a:ext>
            </a:extLst>
          </p:cNvPr>
          <p:cNvCxnSpPr>
            <a:cxnSpLocks/>
          </p:cNvCxnSpPr>
          <p:nvPr/>
        </p:nvCxnSpPr>
        <p:spPr>
          <a:xfrm flipH="1">
            <a:off x="4049532" y="4530927"/>
            <a:ext cx="882391" cy="593847"/>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9681F86-11E2-53CC-0AA2-84F01C026688}"/>
              </a:ext>
            </a:extLst>
          </p:cNvPr>
          <p:cNvCxnSpPr>
            <a:cxnSpLocks/>
          </p:cNvCxnSpPr>
          <p:nvPr/>
        </p:nvCxnSpPr>
        <p:spPr>
          <a:xfrm>
            <a:off x="5418306" y="4530927"/>
            <a:ext cx="1054653" cy="508574"/>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D5CA2CB1-4FBD-D680-CFF2-B8B46E2030D5}"/>
              </a:ext>
            </a:extLst>
          </p:cNvPr>
          <p:cNvCxnSpPr>
            <a:cxnSpLocks/>
          </p:cNvCxnSpPr>
          <p:nvPr/>
        </p:nvCxnSpPr>
        <p:spPr>
          <a:xfrm flipH="1">
            <a:off x="3139521" y="5720861"/>
            <a:ext cx="566717" cy="380217"/>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D1923481-0AAF-FA38-0602-FB271FA5A100}"/>
              </a:ext>
            </a:extLst>
          </p:cNvPr>
          <p:cNvCxnSpPr>
            <a:cxnSpLocks/>
          </p:cNvCxnSpPr>
          <p:nvPr/>
        </p:nvCxnSpPr>
        <p:spPr>
          <a:xfrm>
            <a:off x="3797243" y="5731373"/>
            <a:ext cx="481485" cy="369705"/>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EEC1D4C6-96AF-A6E8-EF81-E09AC7746F85}"/>
              </a:ext>
            </a:extLst>
          </p:cNvPr>
          <p:cNvCxnSpPr>
            <a:cxnSpLocks/>
          </p:cNvCxnSpPr>
          <p:nvPr/>
        </p:nvCxnSpPr>
        <p:spPr>
          <a:xfrm flipH="1">
            <a:off x="5941309" y="5693738"/>
            <a:ext cx="566717" cy="380217"/>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B9786860-2D31-5A4B-5B77-5DD34ED8C215}"/>
              </a:ext>
            </a:extLst>
          </p:cNvPr>
          <p:cNvCxnSpPr>
            <a:cxnSpLocks/>
          </p:cNvCxnSpPr>
          <p:nvPr/>
        </p:nvCxnSpPr>
        <p:spPr>
          <a:xfrm>
            <a:off x="6599031" y="5704250"/>
            <a:ext cx="481485" cy="369705"/>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93366665"/>
      </p:ext>
    </p:extLst>
  </p:cSld>
  <p:clrMapOvr>
    <a:masterClrMapping/>
  </p:clrMapOvr>
  <mc:AlternateContent xmlns:mc="http://schemas.openxmlformats.org/markup-compatibility/2006" xmlns:p14="http://schemas.microsoft.com/office/powerpoint/2010/main">
    <mc:Choice Requires="p14">
      <p:transition spd="slow" p14:dur="2000" advTm="41358"/>
    </mc:Choice>
    <mc:Fallback xmlns="">
      <p:transition spd="slow" advTm="4135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42F3-3E1D-DB4B-6D27-17A8F14C6DE7}"/>
              </a:ext>
            </a:extLst>
          </p:cNvPr>
          <p:cNvSpPr>
            <a:spLocks noGrp="1"/>
          </p:cNvSpPr>
          <p:nvPr>
            <p:ph type="title"/>
          </p:nvPr>
        </p:nvSpPr>
        <p:spPr/>
        <p:txBody>
          <a:bodyPr/>
          <a:lstStyle/>
          <a:p>
            <a:r>
              <a:rPr lang="en-US" dirty="0"/>
              <a:t>WEP</a:t>
            </a:r>
          </a:p>
        </p:txBody>
      </p:sp>
      <p:sp>
        <p:nvSpPr>
          <p:cNvPr id="3" name="TextBox 2">
            <a:extLst>
              <a:ext uri="{FF2B5EF4-FFF2-40B4-BE49-F238E27FC236}">
                <a16:creationId xmlns:a16="http://schemas.microsoft.com/office/drawing/2014/main" id="{5BF16DB3-6E2C-0EA6-0225-199999FD4A6D}"/>
              </a:ext>
            </a:extLst>
          </p:cNvPr>
          <p:cNvSpPr txBox="1"/>
          <p:nvPr/>
        </p:nvSpPr>
        <p:spPr>
          <a:xfrm>
            <a:off x="432232" y="2306872"/>
            <a:ext cx="2332690" cy="923330"/>
          </a:xfrm>
          <a:prstGeom prst="rect">
            <a:avLst/>
          </a:prstGeom>
          <a:noFill/>
        </p:spPr>
        <p:txBody>
          <a:bodyPr wrap="none" rtlCol="0">
            <a:spAutoFit/>
          </a:bodyPr>
          <a:lstStyle/>
          <a:p>
            <a:r>
              <a:rPr lang="en-US" sz="5400" dirty="0">
                <a:latin typeface="Chalk Board" panose="02000500000000000000" pitchFamily="2" charset="0"/>
              </a:rPr>
              <a:t>Link Layer</a:t>
            </a:r>
          </a:p>
        </p:txBody>
      </p:sp>
      <p:sp>
        <p:nvSpPr>
          <p:cNvPr id="4" name="TextBox 3">
            <a:extLst>
              <a:ext uri="{FF2B5EF4-FFF2-40B4-BE49-F238E27FC236}">
                <a16:creationId xmlns:a16="http://schemas.microsoft.com/office/drawing/2014/main" id="{BF28ED13-BCFC-0AA8-F62A-34B553219A47}"/>
              </a:ext>
            </a:extLst>
          </p:cNvPr>
          <p:cNvSpPr txBox="1"/>
          <p:nvPr/>
        </p:nvSpPr>
        <p:spPr>
          <a:xfrm>
            <a:off x="466061" y="3513812"/>
            <a:ext cx="3688830" cy="923330"/>
          </a:xfrm>
          <a:prstGeom prst="rect">
            <a:avLst/>
          </a:prstGeom>
          <a:noFill/>
        </p:spPr>
        <p:txBody>
          <a:bodyPr wrap="none" rtlCol="0">
            <a:spAutoFit/>
          </a:bodyPr>
          <a:lstStyle/>
          <a:p>
            <a:r>
              <a:rPr lang="en-US" sz="5400" dirty="0">
                <a:latin typeface="Chalk Board" panose="02000500000000000000" pitchFamily="2" charset="0"/>
              </a:rPr>
              <a:t>Developed in 1999</a:t>
            </a:r>
          </a:p>
        </p:txBody>
      </p:sp>
      <p:sp>
        <p:nvSpPr>
          <p:cNvPr id="5" name="TextBox 4">
            <a:extLst>
              <a:ext uri="{FF2B5EF4-FFF2-40B4-BE49-F238E27FC236}">
                <a16:creationId xmlns:a16="http://schemas.microsoft.com/office/drawing/2014/main" id="{BE4F805B-59D5-F55E-F011-4298C61BB7FB}"/>
              </a:ext>
            </a:extLst>
          </p:cNvPr>
          <p:cNvSpPr txBox="1"/>
          <p:nvPr/>
        </p:nvSpPr>
        <p:spPr>
          <a:xfrm>
            <a:off x="466061" y="4558305"/>
            <a:ext cx="10118271" cy="1754326"/>
          </a:xfrm>
          <a:prstGeom prst="rect">
            <a:avLst/>
          </a:prstGeom>
          <a:noFill/>
        </p:spPr>
        <p:txBody>
          <a:bodyPr wrap="square" rtlCol="0">
            <a:spAutoFit/>
          </a:bodyPr>
          <a:lstStyle/>
          <a:p>
            <a:r>
              <a:rPr lang="en-US" sz="5400" dirty="0">
                <a:latin typeface="Chalk Board" panose="02000500000000000000" pitchFamily="2" charset="0"/>
              </a:rPr>
              <a:t>Goal: Provide the same security in wired networks as it exists in wireless networks</a:t>
            </a:r>
          </a:p>
        </p:txBody>
      </p:sp>
      <p:pic>
        <p:nvPicPr>
          <p:cNvPr id="6" name="Picture 4" descr="A wireless access point">
            <a:extLst>
              <a:ext uri="{FF2B5EF4-FFF2-40B4-BE49-F238E27FC236}">
                <a16:creationId xmlns:a16="http://schemas.microsoft.com/office/drawing/2014/main" id="{C9027B30-F7FF-942E-DC4C-B596ECCE1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864690" y="943748"/>
            <a:ext cx="177530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Male profile outline">
            <a:extLst>
              <a:ext uri="{FF2B5EF4-FFF2-40B4-BE49-F238E27FC236}">
                <a16:creationId xmlns:a16="http://schemas.microsoft.com/office/drawing/2014/main" id="{B47882E3-C29E-EDA8-AF25-E4FC42A19E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70485" y="684893"/>
            <a:ext cx="2026960" cy="2026960"/>
          </a:xfrm>
          <a:prstGeom prst="rect">
            <a:avLst/>
          </a:prstGeom>
        </p:spPr>
      </p:pic>
      <p:sp>
        <p:nvSpPr>
          <p:cNvPr id="8" name="Arc 7">
            <a:extLst>
              <a:ext uri="{FF2B5EF4-FFF2-40B4-BE49-F238E27FC236}">
                <a16:creationId xmlns:a16="http://schemas.microsoft.com/office/drawing/2014/main" id="{54B998F1-24D5-0BCB-7A7B-4DBC092B3258}"/>
              </a:ext>
            </a:extLst>
          </p:cNvPr>
          <p:cNvSpPr/>
          <p:nvPr/>
        </p:nvSpPr>
        <p:spPr>
          <a:xfrm rot="2066685">
            <a:off x="7074307" y="1195535"/>
            <a:ext cx="1131378" cy="1223755"/>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E4B1F422-4417-3F76-CF07-A82FDF6947E0}"/>
              </a:ext>
            </a:extLst>
          </p:cNvPr>
          <p:cNvSpPr/>
          <p:nvPr/>
        </p:nvSpPr>
        <p:spPr>
          <a:xfrm rot="2685497">
            <a:off x="7389525" y="1214289"/>
            <a:ext cx="1120783" cy="98448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D0D7102C-1C1A-145D-9178-5CE91F12DE78}"/>
              </a:ext>
            </a:extLst>
          </p:cNvPr>
          <p:cNvSpPr/>
          <p:nvPr/>
        </p:nvSpPr>
        <p:spPr>
          <a:xfrm rot="2685497">
            <a:off x="7787279" y="1302716"/>
            <a:ext cx="935083" cy="939545"/>
          </a:xfrm>
          <a:prstGeom prst="arc">
            <a:avLst>
              <a:gd name="adj1" fmla="val 16200000"/>
              <a:gd name="adj2" fmla="val 2074294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69D78F35-237A-7753-CAAC-6B8015DB1C50}"/>
              </a:ext>
            </a:extLst>
          </p:cNvPr>
          <p:cNvSpPr/>
          <p:nvPr/>
        </p:nvSpPr>
        <p:spPr>
          <a:xfrm rot="2685497">
            <a:off x="8138767" y="1360320"/>
            <a:ext cx="834720" cy="676106"/>
          </a:xfrm>
          <a:prstGeom prst="arc">
            <a:avLst>
              <a:gd name="adj1" fmla="val 17328380"/>
              <a:gd name="adj2" fmla="val 21097997"/>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3" name="Graphic 12" descr="Devil face outline outline">
            <a:extLst>
              <a:ext uri="{FF2B5EF4-FFF2-40B4-BE49-F238E27FC236}">
                <a16:creationId xmlns:a16="http://schemas.microsoft.com/office/drawing/2014/main" id="{4B410382-0429-BFD4-5332-E1BB5050AF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2892" y="722311"/>
            <a:ext cx="627500" cy="627500"/>
          </a:xfrm>
          <a:prstGeom prst="rect">
            <a:avLst/>
          </a:prstGeom>
        </p:spPr>
      </p:pic>
    </p:spTree>
    <p:extLst>
      <p:ext uri="{BB962C8B-B14F-4D97-AF65-F5344CB8AC3E}">
        <p14:creationId xmlns:p14="http://schemas.microsoft.com/office/powerpoint/2010/main" val="405036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28">
        <p159:morph option="byObject"/>
      </p:transition>
    </mc:Choice>
    <mc:Fallback xmlns="">
      <p:transition spd="slow" advTm="50028">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051AC-E158-6BCA-16F3-C2172284F430}"/>
              </a:ext>
            </a:extLst>
          </p:cNvPr>
          <p:cNvSpPr>
            <a:spLocks noGrp="1"/>
          </p:cNvSpPr>
          <p:nvPr>
            <p:ph type="title"/>
          </p:nvPr>
        </p:nvSpPr>
        <p:spPr/>
        <p:txBody>
          <a:bodyPr/>
          <a:lstStyle/>
          <a:p>
            <a:r>
              <a:rPr lang="en-US" dirty="0"/>
              <a:t>WEP</a:t>
            </a:r>
          </a:p>
        </p:txBody>
      </p:sp>
      <p:sp>
        <p:nvSpPr>
          <p:cNvPr id="3" name="TextBox 2">
            <a:extLst>
              <a:ext uri="{FF2B5EF4-FFF2-40B4-BE49-F238E27FC236}">
                <a16:creationId xmlns:a16="http://schemas.microsoft.com/office/drawing/2014/main" id="{0B92997B-F49B-C2BF-BF2F-EC86F34D20CF}"/>
              </a:ext>
            </a:extLst>
          </p:cNvPr>
          <p:cNvSpPr txBox="1"/>
          <p:nvPr/>
        </p:nvSpPr>
        <p:spPr>
          <a:xfrm>
            <a:off x="182124" y="1853732"/>
            <a:ext cx="8050408" cy="707886"/>
          </a:xfrm>
          <a:prstGeom prst="rect">
            <a:avLst/>
          </a:prstGeom>
          <a:noFill/>
        </p:spPr>
        <p:txBody>
          <a:bodyPr wrap="square" rtlCol="0">
            <a:spAutoFit/>
          </a:bodyPr>
          <a:lstStyle/>
          <a:p>
            <a:r>
              <a:rPr lang="en-US" sz="4000" dirty="0">
                <a:latin typeface="Chalk Board" panose="02000500000000000000" pitchFamily="2" charset="0"/>
              </a:rPr>
              <a:t>WEP was intended to enforce three security goals:</a:t>
            </a:r>
          </a:p>
        </p:txBody>
      </p:sp>
      <p:sp>
        <p:nvSpPr>
          <p:cNvPr id="4" name="TextBox 3">
            <a:extLst>
              <a:ext uri="{FF2B5EF4-FFF2-40B4-BE49-F238E27FC236}">
                <a16:creationId xmlns:a16="http://schemas.microsoft.com/office/drawing/2014/main" id="{EE42233B-8DC3-D1AA-950A-4F40B93FC548}"/>
              </a:ext>
            </a:extLst>
          </p:cNvPr>
          <p:cNvSpPr txBox="1"/>
          <p:nvPr/>
        </p:nvSpPr>
        <p:spPr>
          <a:xfrm>
            <a:off x="146955" y="2989573"/>
            <a:ext cx="3086102" cy="707886"/>
          </a:xfrm>
          <a:prstGeom prst="rect">
            <a:avLst/>
          </a:prstGeom>
          <a:noFill/>
        </p:spPr>
        <p:txBody>
          <a:bodyPr wrap="square" rtlCol="0">
            <a:spAutoFit/>
          </a:bodyPr>
          <a:lstStyle/>
          <a:p>
            <a:r>
              <a:rPr lang="en-US" sz="4000" dirty="0">
                <a:solidFill>
                  <a:schemeClr val="accent2">
                    <a:lumMod val="75000"/>
                  </a:schemeClr>
                </a:solidFill>
                <a:latin typeface="Chalk Board" panose="02000500000000000000" pitchFamily="2" charset="0"/>
              </a:rPr>
              <a:t>Data Confidentiality</a:t>
            </a:r>
          </a:p>
        </p:txBody>
      </p:sp>
      <p:sp>
        <p:nvSpPr>
          <p:cNvPr id="5" name="TextBox 4">
            <a:extLst>
              <a:ext uri="{FF2B5EF4-FFF2-40B4-BE49-F238E27FC236}">
                <a16:creationId xmlns:a16="http://schemas.microsoft.com/office/drawing/2014/main" id="{98F87ACC-5A0B-AB49-4E4F-BDCB1121782A}"/>
              </a:ext>
            </a:extLst>
          </p:cNvPr>
          <p:cNvSpPr txBox="1"/>
          <p:nvPr/>
        </p:nvSpPr>
        <p:spPr>
          <a:xfrm>
            <a:off x="4686298" y="2989573"/>
            <a:ext cx="2687641" cy="707886"/>
          </a:xfrm>
          <a:prstGeom prst="rect">
            <a:avLst/>
          </a:prstGeom>
          <a:noFill/>
        </p:spPr>
        <p:txBody>
          <a:bodyPr wrap="square" rtlCol="0">
            <a:spAutoFit/>
          </a:bodyPr>
          <a:lstStyle/>
          <a:p>
            <a:r>
              <a:rPr lang="en-US" sz="4000" dirty="0">
                <a:solidFill>
                  <a:schemeClr val="accent2">
                    <a:lumMod val="75000"/>
                  </a:schemeClr>
                </a:solidFill>
                <a:latin typeface="Chalk Board" panose="02000500000000000000" pitchFamily="2" charset="0"/>
              </a:rPr>
              <a:t>Data Integrity</a:t>
            </a:r>
          </a:p>
        </p:txBody>
      </p:sp>
      <p:sp>
        <p:nvSpPr>
          <p:cNvPr id="6" name="TextBox 5">
            <a:extLst>
              <a:ext uri="{FF2B5EF4-FFF2-40B4-BE49-F238E27FC236}">
                <a16:creationId xmlns:a16="http://schemas.microsoft.com/office/drawing/2014/main" id="{06A768CB-9F78-6283-B096-2915EE3B9BD3}"/>
              </a:ext>
            </a:extLst>
          </p:cNvPr>
          <p:cNvSpPr txBox="1"/>
          <p:nvPr/>
        </p:nvSpPr>
        <p:spPr>
          <a:xfrm>
            <a:off x="8632247" y="3019850"/>
            <a:ext cx="2721553" cy="707886"/>
          </a:xfrm>
          <a:prstGeom prst="rect">
            <a:avLst/>
          </a:prstGeom>
          <a:noFill/>
        </p:spPr>
        <p:txBody>
          <a:bodyPr wrap="square" rtlCol="0">
            <a:spAutoFit/>
          </a:bodyPr>
          <a:lstStyle/>
          <a:p>
            <a:r>
              <a:rPr lang="en-US" sz="4000" dirty="0">
                <a:solidFill>
                  <a:schemeClr val="accent2">
                    <a:lumMod val="75000"/>
                  </a:schemeClr>
                </a:solidFill>
                <a:latin typeface="Chalk Board" panose="02000500000000000000" pitchFamily="2" charset="0"/>
              </a:rPr>
              <a:t>Access Control</a:t>
            </a:r>
          </a:p>
        </p:txBody>
      </p:sp>
      <p:sp>
        <p:nvSpPr>
          <p:cNvPr id="7" name="TextBox 6">
            <a:extLst>
              <a:ext uri="{FF2B5EF4-FFF2-40B4-BE49-F238E27FC236}">
                <a16:creationId xmlns:a16="http://schemas.microsoft.com/office/drawing/2014/main" id="{7E27A813-9D47-B4D6-F8DA-8F09FAA0CA36}"/>
              </a:ext>
            </a:extLst>
          </p:cNvPr>
          <p:cNvSpPr txBox="1"/>
          <p:nvPr/>
        </p:nvSpPr>
        <p:spPr>
          <a:xfrm>
            <a:off x="8632247" y="3912033"/>
            <a:ext cx="3152253" cy="2308324"/>
          </a:xfrm>
          <a:prstGeom prst="rect">
            <a:avLst/>
          </a:prstGeom>
          <a:noFill/>
        </p:spPr>
        <p:txBody>
          <a:bodyPr wrap="square" rtlCol="0">
            <a:spAutoFit/>
          </a:bodyPr>
          <a:lstStyle/>
          <a:p>
            <a:r>
              <a:rPr lang="en-US" sz="3600" dirty="0">
                <a:latin typeface="Chalk Board" panose="02000500000000000000" pitchFamily="2" charset="0"/>
              </a:rPr>
              <a:t>Prevent an adversary from using your wireless infrastructure</a:t>
            </a:r>
          </a:p>
        </p:txBody>
      </p:sp>
      <p:sp>
        <p:nvSpPr>
          <p:cNvPr id="8" name="TextBox 7">
            <a:extLst>
              <a:ext uri="{FF2B5EF4-FFF2-40B4-BE49-F238E27FC236}">
                <a16:creationId xmlns:a16="http://schemas.microsoft.com/office/drawing/2014/main" id="{1E29AD6C-110A-3DA5-2681-30063C7EEB33}"/>
              </a:ext>
            </a:extLst>
          </p:cNvPr>
          <p:cNvSpPr txBox="1"/>
          <p:nvPr/>
        </p:nvSpPr>
        <p:spPr>
          <a:xfrm>
            <a:off x="4522113" y="3830468"/>
            <a:ext cx="3147773" cy="2862322"/>
          </a:xfrm>
          <a:prstGeom prst="rect">
            <a:avLst/>
          </a:prstGeom>
          <a:noFill/>
        </p:spPr>
        <p:txBody>
          <a:bodyPr wrap="square" rtlCol="0">
            <a:spAutoFit/>
          </a:bodyPr>
          <a:lstStyle/>
          <a:p>
            <a:r>
              <a:rPr lang="en-US" sz="3600" dirty="0">
                <a:latin typeface="Chalk Board" panose="02000500000000000000" pitchFamily="2" charset="0"/>
              </a:rPr>
              <a:t>Prevent an adversary from modifying the wireless traffic or fabricating traffic that looks legitimate </a:t>
            </a:r>
          </a:p>
        </p:txBody>
      </p:sp>
      <p:sp>
        <p:nvSpPr>
          <p:cNvPr id="10" name="TextBox 9">
            <a:extLst>
              <a:ext uri="{FF2B5EF4-FFF2-40B4-BE49-F238E27FC236}">
                <a16:creationId xmlns:a16="http://schemas.microsoft.com/office/drawing/2014/main" id="{1E5A1133-8CD7-7C69-274C-BF28D40962AF}"/>
              </a:ext>
            </a:extLst>
          </p:cNvPr>
          <p:cNvSpPr txBox="1"/>
          <p:nvPr/>
        </p:nvSpPr>
        <p:spPr>
          <a:xfrm>
            <a:off x="146956" y="4000422"/>
            <a:ext cx="3314701" cy="2308324"/>
          </a:xfrm>
          <a:prstGeom prst="rect">
            <a:avLst/>
          </a:prstGeom>
          <a:noFill/>
        </p:spPr>
        <p:txBody>
          <a:bodyPr wrap="square">
            <a:spAutoFit/>
          </a:bodyPr>
          <a:lstStyle/>
          <a:p>
            <a:r>
              <a:rPr lang="en-US" sz="3600" dirty="0">
                <a:effectLst/>
                <a:latin typeface="Chalk Board" panose="02000500000000000000" pitchFamily="2" charset="0"/>
              </a:rPr>
              <a:t>Prevent an adversary from learning the contents of the wireless traffic </a:t>
            </a:r>
          </a:p>
        </p:txBody>
      </p:sp>
      <p:sp>
        <p:nvSpPr>
          <p:cNvPr id="11" name="Oval 10">
            <a:extLst>
              <a:ext uri="{FF2B5EF4-FFF2-40B4-BE49-F238E27FC236}">
                <a16:creationId xmlns:a16="http://schemas.microsoft.com/office/drawing/2014/main" id="{E1312453-FE2B-C682-5BDF-C6514D1FDAC3}"/>
              </a:ext>
            </a:extLst>
          </p:cNvPr>
          <p:cNvSpPr/>
          <p:nvPr/>
        </p:nvSpPr>
        <p:spPr>
          <a:xfrm>
            <a:off x="3625944" y="3084489"/>
            <a:ext cx="271690" cy="32806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F28DB9F-EABF-DA1C-20F8-6F406C2A2FFC}"/>
              </a:ext>
            </a:extLst>
          </p:cNvPr>
          <p:cNvSpPr/>
          <p:nvPr/>
        </p:nvSpPr>
        <p:spPr>
          <a:xfrm>
            <a:off x="7694366" y="3080648"/>
            <a:ext cx="271690" cy="32806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78390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93">
        <p159:morph option="byObject"/>
      </p:transition>
    </mc:Choice>
    <mc:Fallback xmlns="">
      <p:transition spd="slow" advTm="6439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2119-8409-9876-B092-57806CD0EEDC}"/>
              </a:ext>
            </a:extLst>
          </p:cNvPr>
          <p:cNvSpPr>
            <a:spLocks noGrp="1"/>
          </p:cNvSpPr>
          <p:nvPr>
            <p:ph type="title"/>
          </p:nvPr>
        </p:nvSpPr>
        <p:spPr/>
        <p:txBody>
          <a:bodyPr/>
          <a:lstStyle/>
          <a:p>
            <a:r>
              <a:rPr lang="en-US" dirty="0"/>
              <a:t>WEP</a:t>
            </a:r>
          </a:p>
        </p:txBody>
      </p:sp>
      <p:sp>
        <p:nvSpPr>
          <p:cNvPr id="3" name="TextBox 2">
            <a:extLst>
              <a:ext uri="{FF2B5EF4-FFF2-40B4-BE49-F238E27FC236}">
                <a16:creationId xmlns:a16="http://schemas.microsoft.com/office/drawing/2014/main" id="{A54DE16D-599F-2B9E-9820-1D9139EF9D3D}"/>
              </a:ext>
            </a:extLst>
          </p:cNvPr>
          <p:cNvSpPr txBox="1"/>
          <p:nvPr/>
        </p:nvSpPr>
        <p:spPr>
          <a:xfrm>
            <a:off x="606666" y="2964074"/>
            <a:ext cx="10186519" cy="1200329"/>
          </a:xfrm>
          <a:prstGeom prst="rect">
            <a:avLst/>
          </a:prstGeom>
          <a:noFill/>
        </p:spPr>
        <p:txBody>
          <a:bodyPr wrap="square" rtlCol="0">
            <a:spAutoFit/>
          </a:bodyPr>
          <a:lstStyle/>
          <a:p>
            <a:r>
              <a:rPr lang="en-US" sz="7200" dirty="0">
                <a:latin typeface="Chalk Board" panose="02000500000000000000" pitchFamily="2" charset="0"/>
              </a:rPr>
              <a:t>WEP achieved </a:t>
            </a:r>
            <a:r>
              <a:rPr lang="en-US" sz="7200" dirty="0">
                <a:solidFill>
                  <a:schemeClr val="accent2"/>
                </a:solidFill>
                <a:latin typeface="Chalk Board" panose="02000500000000000000" pitchFamily="2" charset="0"/>
              </a:rPr>
              <a:t>NONE</a:t>
            </a:r>
            <a:r>
              <a:rPr lang="en-US" sz="7200" dirty="0">
                <a:latin typeface="Chalk Board" panose="02000500000000000000" pitchFamily="2" charset="0"/>
              </a:rPr>
              <a:t> of these goals!</a:t>
            </a:r>
          </a:p>
        </p:txBody>
      </p:sp>
    </p:spTree>
    <p:extLst>
      <p:ext uri="{BB962C8B-B14F-4D97-AF65-F5344CB8AC3E}">
        <p14:creationId xmlns:p14="http://schemas.microsoft.com/office/powerpoint/2010/main" val="500171790"/>
      </p:ext>
    </p:extLst>
  </p:cSld>
  <p:clrMapOvr>
    <a:masterClrMapping/>
  </p:clrMapOvr>
  <mc:AlternateContent xmlns:mc="http://schemas.openxmlformats.org/markup-compatibility/2006" xmlns:p14="http://schemas.microsoft.com/office/powerpoint/2010/main">
    <mc:Choice Requires="p14">
      <p:transition spd="slow" p14:dur="2000" advTm="9074"/>
    </mc:Choice>
    <mc:Fallback xmlns="">
      <p:transition spd="slow" advTm="90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1120F-C299-E3DD-6849-1FB33B96040A}"/>
              </a:ext>
            </a:extLst>
          </p:cNvPr>
          <p:cNvSpPr>
            <a:spLocks noGrp="1"/>
          </p:cNvSpPr>
          <p:nvPr>
            <p:ph type="title"/>
          </p:nvPr>
        </p:nvSpPr>
        <p:spPr/>
        <p:txBody>
          <a:bodyPr/>
          <a:lstStyle/>
          <a:p>
            <a:r>
              <a:rPr lang="en-US" dirty="0">
                <a:latin typeface="Chalk Board" panose="02000500000000000000" pitchFamily="2" charset="0"/>
              </a:rPr>
              <a:t>Strong Cryptosystems</a:t>
            </a:r>
          </a:p>
        </p:txBody>
      </p:sp>
      <p:sp>
        <p:nvSpPr>
          <p:cNvPr id="3" name="TextBox 2">
            <a:extLst>
              <a:ext uri="{FF2B5EF4-FFF2-40B4-BE49-F238E27FC236}">
                <a16:creationId xmlns:a16="http://schemas.microsoft.com/office/drawing/2014/main" id="{F196E027-F9C3-F60E-D5A6-9623A12C1EAB}"/>
              </a:ext>
            </a:extLst>
          </p:cNvPr>
          <p:cNvSpPr txBox="1"/>
          <p:nvPr/>
        </p:nvSpPr>
        <p:spPr>
          <a:xfrm>
            <a:off x="556592" y="2544418"/>
            <a:ext cx="10924786" cy="923330"/>
          </a:xfrm>
          <a:prstGeom prst="rect">
            <a:avLst/>
          </a:prstGeom>
          <a:noFill/>
        </p:spPr>
        <p:txBody>
          <a:bodyPr wrap="none" rtlCol="0">
            <a:spAutoFit/>
          </a:bodyPr>
          <a:lstStyle/>
          <a:p>
            <a:r>
              <a:rPr lang="en-US" sz="5400" dirty="0">
                <a:latin typeface="Chalk Board" panose="02000500000000000000" pitchFamily="2" charset="0"/>
              </a:rPr>
              <a:t>What is an ideal property of a Strong Cryptosystem?</a:t>
            </a:r>
          </a:p>
        </p:txBody>
      </p:sp>
      <p:sp>
        <p:nvSpPr>
          <p:cNvPr id="4" name="TextBox 3">
            <a:extLst>
              <a:ext uri="{FF2B5EF4-FFF2-40B4-BE49-F238E27FC236}">
                <a16:creationId xmlns:a16="http://schemas.microsoft.com/office/drawing/2014/main" id="{0147BAC9-C0C7-1B77-370D-75B48A540C52}"/>
              </a:ext>
            </a:extLst>
          </p:cNvPr>
          <p:cNvSpPr txBox="1"/>
          <p:nvPr/>
        </p:nvSpPr>
        <p:spPr>
          <a:xfrm>
            <a:off x="556592" y="3946600"/>
            <a:ext cx="8382423" cy="923330"/>
          </a:xfrm>
          <a:prstGeom prst="rect">
            <a:avLst/>
          </a:prstGeom>
          <a:noFill/>
        </p:spPr>
        <p:txBody>
          <a:bodyPr wrap="none" rtlCol="0">
            <a:spAutoFit/>
          </a:bodyPr>
          <a:lstStyle/>
          <a:p>
            <a:r>
              <a:rPr lang="en-US" sz="5400" dirty="0">
                <a:latin typeface="Chalk Board" panose="02000500000000000000" pitchFamily="2" charset="0"/>
              </a:rPr>
              <a:t>Never have </a:t>
            </a:r>
            <a:r>
              <a:rPr lang="en-US" sz="5400" dirty="0">
                <a:solidFill>
                  <a:schemeClr val="accent2">
                    <a:lumMod val="75000"/>
                  </a:schemeClr>
                </a:solidFill>
                <a:latin typeface="Chalk Board" panose="02000500000000000000" pitchFamily="2" charset="0"/>
              </a:rPr>
              <a:t>SECRET</a:t>
            </a:r>
            <a:r>
              <a:rPr lang="en-US" sz="5400" dirty="0">
                <a:latin typeface="Chalk Board" panose="02000500000000000000" pitchFamily="2" charset="0"/>
              </a:rPr>
              <a:t> Encryption Algorithm!</a:t>
            </a:r>
          </a:p>
        </p:txBody>
      </p:sp>
    </p:spTree>
    <p:custDataLst>
      <p:tags r:id="rId1"/>
    </p:custDataLst>
    <p:extLst>
      <p:ext uri="{BB962C8B-B14F-4D97-AF65-F5344CB8AC3E}">
        <p14:creationId xmlns:p14="http://schemas.microsoft.com/office/powerpoint/2010/main" val="233731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434">
        <p159:morph option="byObject"/>
      </p:transition>
    </mc:Choice>
    <mc:Fallback xmlns="">
      <p:transition spd="slow" advTm="94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6271-6FEB-A8D3-5EEE-B8061B22AF2F}"/>
              </a:ext>
            </a:extLst>
          </p:cNvPr>
          <p:cNvSpPr>
            <a:spLocks noGrp="1"/>
          </p:cNvSpPr>
          <p:nvPr>
            <p:ph type="title"/>
          </p:nvPr>
        </p:nvSpPr>
        <p:spPr/>
        <p:txBody>
          <a:bodyPr/>
          <a:lstStyle/>
          <a:p>
            <a:r>
              <a:rPr lang="en-US" dirty="0"/>
              <a:t>WEP</a:t>
            </a:r>
          </a:p>
        </p:txBody>
      </p:sp>
      <p:sp>
        <p:nvSpPr>
          <p:cNvPr id="3" name="Rectangle 2">
            <a:extLst>
              <a:ext uri="{FF2B5EF4-FFF2-40B4-BE49-F238E27FC236}">
                <a16:creationId xmlns:a16="http://schemas.microsoft.com/office/drawing/2014/main" id="{19CBE1F3-3380-B3D6-D00C-373C4F4C7397}"/>
              </a:ext>
            </a:extLst>
          </p:cNvPr>
          <p:cNvSpPr/>
          <p:nvPr/>
        </p:nvSpPr>
        <p:spPr>
          <a:xfrm>
            <a:off x="6005733" y="4849635"/>
            <a:ext cx="4965455" cy="469751"/>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20A5EEA0-AD1E-5410-20B7-1CCB919A905A}"/>
              </a:ext>
            </a:extLst>
          </p:cNvPr>
          <p:cNvSpPr/>
          <p:nvPr/>
        </p:nvSpPr>
        <p:spPr>
          <a:xfrm>
            <a:off x="298173" y="3192516"/>
            <a:ext cx="1075465" cy="25077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398B28-7D1F-2182-2BFB-D9804C261EF3}"/>
              </a:ext>
            </a:extLst>
          </p:cNvPr>
          <p:cNvSpPr/>
          <p:nvPr/>
        </p:nvSpPr>
        <p:spPr>
          <a:xfrm>
            <a:off x="280588" y="3787317"/>
            <a:ext cx="2441112" cy="250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F94093-35B4-6BC1-8F44-35EC6E0FEF97}"/>
              </a:ext>
            </a:extLst>
          </p:cNvPr>
          <p:cNvSpPr/>
          <p:nvPr/>
        </p:nvSpPr>
        <p:spPr>
          <a:xfrm>
            <a:off x="6005733" y="3386043"/>
            <a:ext cx="4975986" cy="497131"/>
          </a:xfrm>
          <a:prstGeom prst="rect">
            <a:avLst/>
          </a:prstGeom>
          <a:gradFill flip="none" rotWithShape="1">
            <a:gsLst>
              <a:gs pos="100000">
                <a:srgbClr val="FFFF00"/>
              </a:gs>
              <a:gs pos="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2254F08-2C76-75C0-9E01-78521FB45595}"/>
                  </a:ext>
                </a:extLst>
              </p:cNvPr>
              <p:cNvSpPr txBox="1"/>
              <p:nvPr/>
            </p:nvSpPr>
            <p:spPr>
              <a:xfrm>
                <a:off x="8106144" y="2692510"/>
                <a:ext cx="7646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4800" b="0" i="0" smtClean="0">
                          <a:latin typeface="Chalk Board" panose="02000500000000000000" pitchFamily="2" charset="0"/>
                        </a:rPr>
                        <m:t>⊕</m:t>
                      </m:r>
                    </m:oMath>
                  </m:oMathPara>
                </a14:m>
                <a:endParaRPr lang="en-US" sz="4800" dirty="0">
                  <a:latin typeface="Chalk Board" panose="02000500000000000000" pitchFamily="2" charset="0"/>
                </a:endParaRPr>
              </a:p>
            </p:txBody>
          </p:sp>
        </mc:Choice>
        <mc:Fallback xmlns="">
          <p:sp>
            <p:nvSpPr>
              <p:cNvPr id="8" name="TextBox 7">
                <a:extLst>
                  <a:ext uri="{FF2B5EF4-FFF2-40B4-BE49-F238E27FC236}">
                    <a16:creationId xmlns:a16="http://schemas.microsoft.com/office/drawing/2014/main" id="{02254F08-2C76-75C0-9E01-78521FB45595}"/>
                  </a:ext>
                </a:extLst>
              </p:cNvPr>
              <p:cNvSpPr txBox="1">
                <a:spLocks noRot="1" noChangeAspect="1" noMove="1" noResize="1" noEditPoints="1" noAdjustHandles="1" noChangeArrowheads="1" noChangeShapeType="1" noTextEdit="1"/>
              </p:cNvSpPr>
              <p:nvPr/>
            </p:nvSpPr>
            <p:spPr>
              <a:xfrm>
                <a:off x="8106144" y="2692510"/>
                <a:ext cx="764633" cy="738664"/>
              </a:xfrm>
              <a:prstGeom prst="rect">
                <a:avLst/>
              </a:prstGeom>
              <a:blipFill>
                <a:blip r:embed="rId4"/>
                <a:stretch>
                  <a:fillRect l="-22951" t="-10169" r="-22951"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0F8D18-6A10-3AF0-C69C-3F4171B1575E}"/>
                  </a:ext>
                </a:extLst>
              </p:cNvPr>
              <p:cNvSpPr txBox="1"/>
              <p:nvPr/>
            </p:nvSpPr>
            <p:spPr>
              <a:xfrm>
                <a:off x="8271254" y="3347173"/>
                <a:ext cx="1199046" cy="25545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16600" b="0" i="0" smtClean="0">
                          <a:latin typeface="Chalk Board" panose="02000500000000000000" pitchFamily="2" charset="0"/>
                        </a:rPr>
                        <m:t>=</m:t>
                      </m:r>
                    </m:oMath>
                  </m:oMathPara>
                </a14:m>
                <a:endParaRPr lang="en-US" sz="16600" dirty="0">
                  <a:latin typeface="Chalk Board" panose="02000500000000000000" pitchFamily="2" charset="0"/>
                </a:endParaRPr>
              </a:p>
            </p:txBody>
          </p:sp>
        </mc:Choice>
        <mc:Fallback xmlns="">
          <p:sp>
            <p:nvSpPr>
              <p:cNvPr id="9" name="TextBox 8">
                <a:extLst>
                  <a:ext uri="{FF2B5EF4-FFF2-40B4-BE49-F238E27FC236}">
                    <a16:creationId xmlns:a16="http://schemas.microsoft.com/office/drawing/2014/main" id="{B50F8D18-6A10-3AF0-C69C-3F4171B1575E}"/>
                  </a:ext>
                </a:extLst>
              </p:cNvPr>
              <p:cNvSpPr txBox="1">
                <a:spLocks noRot="1" noChangeAspect="1" noMove="1" noResize="1" noEditPoints="1" noAdjustHandles="1" noChangeArrowheads="1" noChangeShapeType="1" noTextEdit="1"/>
              </p:cNvSpPr>
              <p:nvPr/>
            </p:nvSpPr>
            <p:spPr>
              <a:xfrm>
                <a:off x="8271254" y="3347173"/>
                <a:ext cx="1199046" cy="2554545"/>
              </a:xfrm>
              <a:prstGeom prst="rect">
                <a:avLst/>
              </a:prstGeom>
              <a:blipFill>
                <a:blip r:embed="rId5"/>
                <a:stretch>
                  <a:fillRect l="-10526" r="-10526"/>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2877E029-BB6E-009F-2808-D76A1D5552E4}"/>
              </a:ext>
            </a:extLst>
          </p:cNvPr>
          <p:cNvSpPr/>
          <p:nvPr/>
        </p:nvSpPr>
        <p:spPr>
          <a:xfrm>
            <a:off x="6026339" y="2156509"/>
            <a:ext cx="3371146" cy="497131"/>
          </a:xfrm>
          <a:prstGeom prst="rect">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F727EA9B-4A31-4527-BDF1-0A83E38A75FD}"/>
              </a:ext>
            </a:extLst>
          </p:cNvPr>
          <p:cNvSpPr/>
          <p:nvPr/>
        </p:nvSpPr>
        <p:spPr>
          <a:xfrm>
            <a:off x="3716629" y="3114301"/>
            <a:ext cx="1512277" cy="10510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0" dirty="0">
                <a:latin typeface="Chalk Board" panose="02000500000000000000" pitchFamily="2" charset="0"/>
              </a:rPr>
              <a:t>RC4</a:t>
            </a:r>
            <a:endParaRPr lang="en-US" dirty="0">
              <a:latin typeface="Chalk Board" panose="02000500000000000000" pitchFamily="2" charset="0"/>
            </a:endParaRPr>
          </a:p>
        </p:txBody>
      </p:sp>
      <p:cxnSp>
        <p:nvCxnSpPr>
          <p:cNvPr id="15" name="Straight Arrow Connector 14">
            <a:extLst>
              <a:ext uri="{FF2B5EF4-FFF2-40B4-BE49-F238E27FC236}">
                <a16:creationId xmlns:a16="http://schemas.microsoft.com/office/drawing/2014/main" id="{1623B6C3-81A2-A60D-1965-2FA4960C7CE8}"/>
              </a:ext>
            </a:extLst>
          </p:cNvPr>
          <p:cNvCxnSpPr>
            <a:cxnSpLocks/>
          </p:cNvCxnSpPr>
          <p:nvPr/>
        </p:nvCxnSpPr>
        <p:spPr>
          <a:xfrm>
            <a:off x="1373638" y="3313559"/>
            <a:ext cx="2260574" cy="1"/>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1E21DD7D-F65B-1947-8365-7612D0C69827}"/>
              </a:ext>
            </a:extLst>
          </p:cNvPr>
          <p:cNvCxnSpPr>
            <a:cxnSpLocks/>
            <a:stCxn id="5" idx="3"/>
          </p:cNvCxnSpPr>
          <p:nvPr/>
        </p:nvCxnSpPr>
        <p:spPr>
          <a:xfrm>
            <a:off x="2721700" y="3912704"/>
            <a:ext cx="912512"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856D29F-8932-F596-456F-B83957D34BE9}"/>
              </a:ext>
            </a:extLst>
          </p:cNvPr>
          <p:cNvCxnSpPr>
            <a:cxnSpLocks/>
          </p:cNvCxnSpPr>
          <p:nvPr/>
        </p:nvCxnSpPr>
        <p:spPr>
          <a:xfrm>
            <a:off x="5389923" y="3661128"/>
            <a:ext cx="586334"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C508B212-0235-2011-FC0B-18DE42FE67F0}"/>
              </a:ext>
            </a:extLst>
          </p:cNvPr>
          <p:cNvSpPr/>
          <p:nvPr/>
        </p:nvSpPr>
        <p:spPr>
          <a:xfrm>
            <a:off x="298173" y="2109398"/>
            <a:ext cx="3336039" cy="421621"/>
          </a:xfrm>
          <a:prstGeom prst="rect">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4" name="TextBox 23">
            <a:extLst>
              <a:ext uri="{FF2B5EF4-FFF2-40B4-BE49-F238E27FC236}">
                <a16:creationId xmlns:a16="http://schemas.microsoft.com/office/drawing/2014/main" id="{C4B6838E-2183-9564-A6DF-F0A384CBBDD8}"/>
              </a:ext>
            </a:extLst>
          </p:cNvPr>
          <p:cNvSpPr txBox="1"/>
          <p:nvPr/>
        </p:nvSpPr>
        <p:spPr>
          <a:xfrm>
            <a:off x="3107351" y="1550767"/>
            <a:ext cx="468398" cy="769441"/>
          </a:xfrm>
          <a:prstGeom prst="rect">
            <a:avLst/>
          </a:prstGeom>
          <a:noFill/>
        </p:spPr>
        <p:txBody>
          <a:bodyPr wrap="none" rtlCol="0">
            <a:spAutoFit/>
          </a:bodyPr>
          <a:lstStyle/>
          <a:p>
            <a:r>
              <a:rPr lang="en-US" sz="4400" dirty="0">
                <a:latin typeface="Chalk Board" panose="02000500000000000000" pitchFamily="2" charset="0"/>
              </a:rPr>
              <a:t>M</a:t>
            </a:r>
          </a:p>
        </p:txBody>
      </p:sp>
      <p:sp>
        <p:nvSpPr>
          <p:cNvPr id="25" name="TextBox 24">
            <a:extLst>
              <a:ext uri="{FF2B5EF4-FFF2-40B4-BE49-F238E27FC236}">
                <a16:creationId xmlns:a16="http://schemas.microsoft.com/office/drawing/2014/main" id="{20CE4992-DCEF-EF7C-6F01-4576F7D4984E}"/>
              </a:ext>
            </a:extLst>
          </p:cNvPr>
          <p:cNvSpPr txBox="1"/>
          <p:nvPr/>
        </p:nvSpPr>
        <p:spPr>
          <a:xfrm>
            <a:off x="1095601" y="2653640"/>
            <a:ext cx="356188" cy="769441"/>
          </a:xfrm>
          <a:prstGeom prst="rect">
            <a:avLst/>
          </a:prstGeom>
          <a:noFill/>
        </p:spPr>
        <p:txBody>
          <a:bodyPr wrap="none" rtlCol="0">
            <a:spAutoFit/>
          </a:bodyPr>
          <a:lstStyle/>
          <a:p>
            <a:r>
              <a:rPr lang="en-US" sz="4400" dirty="0">
                <a:latin typeface="Chalk Board" panose="02000500000000000000" pitchFamily="2" charset="0"/>
              </a:rPr>
              <a:t>v</a:t>
            </a:r>
          </a:p>
        </p:txBody>
      </p:sp>
      <p:sp>
        <p:nvSpPr>
          <p:cNvPr id="26" name="Rectangle 25">
            <a:extLst>
              <a:ext uri="{FF2B5EF4-FFF2-40B4-BE49-F238E27FC236}">
                <a16:creationId xmlns:a16="http://schemas.microsoft.com/office/drawing/2014/main" id="{C6698DCE-BB5A-C550-D6D3-1A30474D89CE}"/>
              </a:ext>
            </a:extLst>
          </p:cNvPr>
          <p:cNvSpPr/>
          <p:nvPr/>
        </p:nvSpPr>
        <p:spPr>
          <a:xfrm>
            <a:off x="9433893" y="2161669"/>
            <a:ext cx="1547826" cy="514548"/>
          </a:xfrm>
          <a:prstGeom prst="rect">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 name="TextBox 29">
            <a:extLst>
              <a:ext uri="{FF2B5EF4-FFF2-40B4-BE49-F238E27FC236}">
                <a16:creationId xmlns:a16="http://schemas.microsoft.com/office/drawing/2014/main" id="{EFA5A5D5-BCB9-8CB7-72E4-9BDA537E96C6}"/>
              </a:ext>
            </a:extLst>
          </p:cNvPr>
          <p:cNvSpPr txBox="1"/>
          <p:nvPr/>
        </p:nvSpPr>
        <p:spPr>
          <a:xfrm>
            <a:off x="11164993" y="4796921"/>
            <a:ext cx="377026" cy="769441"/>
          </a:xfrm>
          <a:prstGeom prst="rect">
            <a:avLst/>
          </a:prstGeom>
          <a:noFill/>
        </p:spPr>
        <p:txBody>
          <a:bodyPr wrap="none" rtlCol="0">
            <a:spAutoFit/>
          </a:bodyPr>
          <a:lstStyle/>
          <a:p>
            <a:r>
              <a:rPr lang="en-US" sz="4400" dirty="0">
                <a:latin typeface="Chalk Board" panose="02000500000000000000" pitchFamily="2" charset="0"/>
              </a:rPr>
              <a:t>C</a:t>
            </a:r>
          </a:p>
        </p:txBody>
      </p:sp>
      <p:sp>
        <p:nvSpPr>
          <p:cNvPr id="31" name="TextBox 30">
            <a:extLst>
              <a:ext uri="{FF2B5EF4-FFF2-40B4-BE49-F238E27FC236}">
                <a16:creationId xmlns:a16="http://schemas.microsoft.com/office/drawing/2014/main" id="{D91E1617-7370-C550-42E3-1007267A1362}"/>
              </a:ext>
            </a:extLst>
          </p:cNvPr>
          <p:cNvSpPr txBox="1"/>
          <p:nvPr/>
        </p:nvSpPr>
        <p:spPr>
          <a:xfrm>
            <a:off x="9887307" y="1376333"/>
            <a:ext cx="1074333" cy="923330"/>
          </a:xfrm>
          <a:prstGeom prst="rect">
            <a:avLst/>
          </a:prstGeom>
          <a:noFill/>
        </p:spPr>
        <p:txBody>
          <a:bodyPr wrap="none" rtlCol="0">
            <a:spAutoFit/>
          </a:bodyPr>
          <a:lstStyle/>
          <a:p>
            <a:r>
              <a:rPr lang="en-US" sz="5400" dirty="0">
                <a:latin typeface="Chalk Board" panose="02000500000000000000" pitchFamily="2" charset="0"/>
              </a:rPr>
              <a:t>c(M)</a:t>
            </a:r>
          </a:p>
        </p:txBody>
      </p:sp>
      <p:sp>
        <p:nvSpPr>
          <p:cNvPr id="32" name="TextBox 31">
            <a:extLst>
              <a:ext uri="{FF2B5EF4-FFF2-40B4-BE49-F238E27FC236}">
                <a16:creationId xmlns:a16="http://schemas.microsoft.com/office/drawing/2014/main" id="{9E0C8996-9FAB-73E7-DD6B-4D0F6603426A}"/>
              </a:ext>
            </a:extLst>
          </p:cNvPr>
          <p:cNvSpPr txBox="1"/>
          <p:nvPr/>
        </p:nvSpPr>
        <p:spPr>
          <a:xfrm>
            <a:off x="6263130" y="1530222"/>
            <a:ext cx="468398" cy="769441"/>
          </a:xfrm>
          <a:prstGeom prst="rect">
            <a:avLst/>
          </a:prstGeom>
          <a:noFill/>
        </p:spPr>
        <p:txBody>
          <a:bodyPr wrap="none" rtlCol="0">
            <a:spAutoFit/>
          </a:bodyPr>
          <a:lstStyle/>
          <a:p>
            <a:r>
              <a:rPr lang="en-US" sz="4400" dirty="0">
                <a:latin typeface="Chalk Board" panose="02000500000000000000" pitchFamily="2" charset="0"/>
              </a:rPr>
              <a:t>M</a:t>
            </a:r>
          </a:p>
        </p:txBody>
      </p:sp>
      <p:sp>
        <p:nvSpPr>
          <p:cNvPr id="33" name="TextBox 32">
            <a:extLst>
              <a:ext uri="{FF2B5EF4-FFF2-40B4-BE49-F238E27FC236}">
                <a16:creationId xmlns:a16="http://schemas.microsoft.com/office/drawing/2014/main" id="{16220EDD-8CA5-F5BF-8A13-F3BC101C1FE1}"/>
              </a:ext>
            </a:extLst>
          </p:cNvPr>
          <p:cNvSpPr txBox="1"/>
          <p:nvPr/>
        </p:nvSpPr>
        <p:spPr>
          <a:xfrm>
            <a:off x="302390" y="4153647"/>
            <a:ext cx="356188" cy="769441"/>
          </a:xfrm>
          <a:prstGeom prst="rect">
            <a:avLst/>
          </a:prstGeom>
          <a:noFill/>
        </p:spPr>
        <p:txBody>
          <a:bodyPr wrap="none" rtlCol="0">
            <a:spAutoFit/>
          </a:bodyPr>
          <a:lstStyle/>
          <a:p>
            <a:r>
              <a:rPr lang="en-US" sz="4400" dirty="0">
                <a:latin typeface="Chalk Board" panose="02000500000000000000" pitchFamily="2" charset="0"/>
              </a:rPr>
              <a:t>k</a:t>
            </a:r>
          </a:p>
        </p:txBody>
      </p:sp>
      <p:sp>
        <p:nvSpPr>
          <p:cNvPr id="37" name="TextBox 36">
            <a:extLst>
              <a:ext uri="{FF2B5EF4-FFF2-40B4-BE49-F238E27FC236}">
                <a16:creationId xmlns:a16="http://schemas.microsoft.com/office/drawing/2014/main" id="{6BCCE642-97D0-1C24-9154-F032A6F4B973}"/>
              </a:ext>
            </a:extLst>
          </p:cNvPr>
          <p:cNvSpPr txBox="1"/>
          <p:nvPr/>
        </p:nvSpPr>
        <p:spPr>
          <a:xfrm rot="20875315">
            <a:off x="9433893" y="425767"/>
            <a:ext cx="1819729" cy="769441"/>
          </a:xfrm>
          <a:prstGeom prst="rect">
            <a:avLst/>
          </a:prstGeom>
          <a:noFill/>
        </p:spPr>
        <p:txBody>
          <a:bodyPr wrap="none" rtlCol="0">
            <a:spAutoFit/>
          </a:bodyPr>
          <a:lstStyle/>
          <a:p>
            <a:r>
              <a:rPr lang="en-US" sz="4400" dirty="0">
                <a:latin typeface="Chalk Board" panose="02000500000000000000" pitchFamily="2" charset="0"/>
              </a:rPr>
              <a:t>Checksum!</a:t>
            </a:r>
          </a:p>
        </p:txBody>
      </p:sp>
    </p:spTree>
    <p:extLst>
      <p:ext uri="{BB962C8B-B14F-4D97-AF65-F5344CB8AC3E}">
        <p14:creationId xmlns:p14="http://schemas.microsoft.com/office/powerpoint/2010/main" val="300955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7956">
        <p159:morph option="byObject"/>
      </p:transition>
    </mc:Choice>
    <mc:Fallback xmlns="">
      <p:transition spd="slow" advTm="97956">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0F4E-3DD0-101C-5244-07188B7D1AEF}"/>
              </a:ext>
            </a:extLst>
          </p:cNvPr>
          <p:cNvSpPr>
            <a:spLocks noGrp="1"/>
          </p:cNvSpPr>
          <p:nvPr>
            <p:ph type="title"/>
          </p:nvPr>
        </p:nvSpPr>
        <p:spPr/>
        <p:txBody>
          <a:bodyPr/>
          <a:lstStyle/>
          <a:p>
            <a:r>
              <a:rPr lang="en-US" dirty="0"/>
              <a:t>WEP: Transmitting a message</a:t>
            </a:r>
          </a:p>
        </p:txBody>
      </p:sp>
      <p:sp>
        <p:nvSpPr>
          <p:cNvPr id="4" name="TextBox 3">
            <a:extLst>
              <a:ext uri="{FF2B5EF4-FFF2-40B4-BE49-F238E27FC236}">
                <a16:creationId xmlns:a16="http://schemas.microsoft.com/office/drawing/2014/main" id="{23BF9784-5A99-766E-6144-7F3BC76DFC98}"/>
              </a:ext>
            </a:extLst>
          </p:cNvPr>
          <p:cNvSpPr txBox="1"/>
          <p:nvPr/>
        </p:nvSpPr>
        <p:spPr>
          <a:xfrm>
            <a:off x="359228" y="2545649"/>
            <a:ext cx="11707586" cy="2308324"/>
          </a:xfrm>
          <a:prstGeom prst="rect">
            <a:avLst/>
          </a:prstGeom>
          <a:noFill/>
        </p:spPr>
        <p:txBody>
          <a:bodyPr wrap="square">
            <a:spAutoFit/>
          </a:bodyPr>
          <a:lstStyle/>
          <a:p>
            <a:br>
              <a:rPr lang="en-US" sz="4800" dirty="0">
                <a:effectLst/>
                <a:latin typeface="Chalk Board" panose="02000500000000000000" pitchFamily="2" charset="0"/>
              </a:rPr>
            </a:br>
            <a:r>
              <a:rPr lang="en-US" sz="4800" dirty="0">
                <a:effectLst/>
                <a:latin typeface="Chalk Board" panose="02000500000000000000" pitchFamily="2" charset="0"/>
              </a:rPr>
              <a:t>Ciphertext </a:t>
            </a:r>
            <a:r>
              <a:rPr lang="en-US" sz="4800" dirty="0">
                <a:solidFill>
                  <a:schemeClr val="accent6">
                    <a:lumMod val="75000"/>
                  </a:schemeClr>
                </a:solidFill>
                <a:effectLst/>
                <a:latin typeface="Chalk Board" panose="02000500000000000000" pitchFamily="2" charset="0"/>
              </a:rPr>
              <a:t>C = K ⊕ ⟨M ∥ c(M)⟩ </a:t>
            </a:r>
            <a:r>
              <a:rPr lang="en-US" sz="4800" dirty="0">
                <a:effectLst/>
                <a:latin typeface="Chalk Board" panose="02000500000000000000" pitchFamily="2" charset="0"/>
              </a:rPr>
              <a:t>Transmit </a:t>
            </a:r>
            <a:r>
              <a:rPr lang="en-US" sz="4800" dirty="0">
                <a:solidFill>
                  <a:schemeClr val="accent2"/>
                </a:solidFill>
                <a:effectLst/>
                <a:latin typeface="Chalk Board" panose="02000500000000000000" pitchFamily="2" charset="0"/>
              </a:rPr>
              <a:t>v</a:t>
            </a:r>
            <a:r>
              <a:rPr lang="en-US" sz="4800" dirty="0">
                <a:effectLst/>
                <a:latin typeface="Chalk Board" panose="02000500000000000000" pitchFamily="2" charset="0"/>
              </a:rPr>
              <a:t> and </a:t>
            </a:r>
            <a:r>
              <a:rPr lang="en-US" sz="4800" dirty="0">
                <a:solidFill>
                  <a:schemeClr val="accent2"/>
                </a:solidFill>
                <a:effectLst/>
                <a:latin typeface="Chalk Board" panose="02000500000000000000" pitchFamily="2" charset="0"/>
              </a:rPr>
              <a:t>C</a:t>
            </a:r>
            <a:r>
              <a:rPr lang="en-US" sz="4800" dirty="0">
                <a:effectLst/>
                <a:latin typeface="Chalk Board" panose="02000500000000000000" pitchFamily="2" charset="0"/>
              </a:rPr>
              <a:t> over the wireless link </a:t>
            </a:r>
          </a:p>
        </p:txBody>
      </p:sp>
      <p:sp>
        <p:nvSpPr>
          <p:cNvPr id="6" name="TextBox 5">
            <a:extLst>
              <a:ext uri="{FF2B5EF4-FFF2-40B4-BE49-F238E27FC236}">
                <a16:creationId xmlns:a16="http://schemas.microsoft.com/office/drawing/2014/main" id="{889D23C9-4EDB-435E-9F56-D521427D8DB1}"/>
              </a:ext>
            </a:extLst>
          </p:cNvPr>
          <p:cNvSpPr txBox="1"/>
          <p:nvPr/>
        </p:nvSpPr>
        <p:spPr>
          <a:xfrm>
            <a:off x="359229" y="1630014"/>
            <a:ext cx="9246055" cy="769441"/>
          </a:xfrm>
          <a:prstGeom prst="rect">
            <a:avLst/>
          </a:prstGeom>
          <a:noFill/>
        </p:spPr>
        <p:txBody>
          <a:bodyPr wrap="square">
            <a:spAutoFit/>
          </a:bodyPr>
          <a:lstStyle/>
          <a:p>
            <a:r>
              <a:rPr lang="en-US" sz="4400" dirty="0">
                <a:effectLst/>
                <a:latin typeface="Chalk Board" panose="02000500000000000000" pitchFamily="2" charset="0"/>
              </a:rPr>
              <a:t>Compute a checksum c(M) (which does not depend on k)</a:t>
            </a:r>
            <a:endParaRPr lang="en-US" sz="4400" dirty="0">
              <a:latin typeface="Chalk Board" panose="02000500000000000000" pitchFamily="2" charset="0"/>
            </a:endParaRPr>
          </a:p>
        </p:txBody>
      </p:sp>
      <p:sp>
        <p:nvSpPr>
          <p:cNvPr id="8" name="TextBox 7">
            <a:extLst>
              <a:ext uri="{FF2B5EF4-FFF2-40B4-BE49-F238E27FC236}">
                <a16:creationId xmlns:a16="http://schemas.microsoft.com/office/drawing/2014/main" id="{6D4BB530-BC70-A39F-BB46-16B16F27E1E7}"/>
              </a:ext>
            </a:extLst>
          </p:cNvPr>
          <p:cNvSpPr txBox="1"/>
          <p:nvPr/>
        </p:nvSpPr>
        <p:spPr>
          <a:xfrm>
            <a:off x="359228" y="2485648"/>
            <a:ext cx="10012136" cy="1569660"/>
          </a:xfrm>
          <a:prstGeom prst="rect">
            <a:avLst/>
          </a:prstGeom>
          <a:noFill/>
        </p:spPr>
        <p:txBody>
          <a:bodyPr wrap="square">
            <a:spAutoFit/>
          </a:bodyPr>
          <a:lstStyle/>
          <a:p>
            <a:r>
              <a:rPr lang="en-US" sz="4800" dirty="0">
                <a:effectLst/>
                <a:latin typeface="Chalk Board" panose="02000500000000000000" pitchFamily="2" charset="0"/>
              </a:rPr>
              <a:t>Pick an IV </a:t>
            </a:r>
            <a:r>
              <a:rPr lang="en-US" sz="4800" dirty="0">
                <a:solidFill>
                  <a:schemeClr val="accent2">
                    <a:lumMod val="75000"/>
                  </a:schemeClr>
                </a:solidFill>
                <a:effectLst/>
                <a:latin typeface="Chalk Board" panose="02000500000000000000" pitchFamily="2" charset="0"/>
              </a:rPr>
              <a:t>v</a:t>
            </a:r>
            <a:r>
              <a:rPr lang="en-US" sz="4800" dirty="0">
                <a:effectLst/>
                <a:latin typeface="Chalk Board" panose="02000500000000000000" pitchFamily="2" charset="0"/>
              </a:rPr>
              <a:t> and generate a keystream </a:t>
            </a:r>
            <a:r>
              <a:rPr lang="en-US" sz="4800" dirty="0">
                <a:solidFill>
                  <a:schemeClr val="accent6">
                    <a:lumMod val="75000"/>
                  </a:schemeClr>
                </a:solidFill>
                <a:effectLst/>
                <a:latin typeface="Chalk Board" panose="02000500000000000000" pitchFamily="2" charset="0"/>
              </a:rPr>
              <a:t>K = RC4(</a:t>
            </a:r>
            <a:r>
              <a:rPr lang="en-US" sz="4800" dirty="0" err="1">
                <a:solidFill>
                  <a:schemeClr val="accent6">
                    <a:lumMod val="75000"/>
                  </a:schemeClr>
                </a:solidFill>
                <a:effectLst/>
                <a:latin typeface="Chalk Board" panose="02000500000000000000" pitchFamily="2" charset="0"/>
              </a:rPr>
              <a:t>v,k</a:t>
            </a:r>
            <a:r>
              <a:rPr lang="en-US" sz="4800" dirty="0">
                <a:solidFill>
                  <a:schemeClr val="accent6">
                    <a:lumMod val="75000"/>
                  </a:schemeClr>
                </a:solidFill>
                <a:effectLst/>
                <a:latin typeface="Chalk Board" panose="02000500000000000000" pitchFamily="2" charset="0"/>
              </a:rPr>
              <a:t>)</a:t>
            </a:r>
            <a:br>
              <a:rPr lang="en-US" sz="4800" dirty="0">
                <a:solidFill>
                  <a:schemeClr val="accent6">
                    <a:lumMod val="75000"/>
                  </a:schemeClr>
                </a:solidFill>
                <a:effectLst/>
                <a:latin typeface="Chalk Board" panose="02000500000000000000" pitchFamily="2" charset="0"/>
              </a:rPr>
            </a:br>
            <a:endParaRPr lang="en-US" sz="4800" dirty="0">
              <a:solidFill>
                <a:schemeClr val="accent6">
                  <a:lumMod val="75000"/>
                </a:schemeClr>
              </a:solidFill>
              <a:latin typeface="Chalk Board" panose="02000500000000000000" pitchFamily="2" charset="0"/>
            </a:endParaRPr>
          </a:p>
        </p:txBody>
      </p:sp>
      <p:sp>
        <p:nvSpPr>
          <p:cNvPr id="10" name="TextBox 9">
            <a:extLst>
              <a:ext uri="{FF2B5EF4-FFF2-40B4-BE49-F238E27FC236}">
                <a16:creationId xmlns:a16="http://schemas.microsoft.com/office/drawing/2014/main" id="{86FA2B5C-8B63-3E24-01A0-1E2EBE3BB665}"/>
              </a:ext>
            </a:extLst>
          </p:cNvPr>
          <p:cNvSpPr txBox="1"/>
          <p:nvPr/>
        </p:nvSpPr>
        <p:spPr>
          <a:xfrm>
            <a:off x="359229" y="4602887"/>
            <a:ext cx="10846255" cy="923330"/>
          </a:xfrm>
          <a:prstGeom prst="rect">
            <a:avLst/>
          </a:prstGeom>
          <a:noFill/>
        </p:spPr>
        <p:txBody>
          <a:bodyPr wrap="square">
            <a:spAutoFit/>
          </a:bodyPr>
          <a:lstStyle/>
          <a:p>
            <a:r>
              <a:rPr lang="en-US" sz="5400" dirty="0">
                <a:effectLst/>
                <a:latin typeface="Chalk Board" panose="02000500000000000000" pitchFamily="2" charset="0"/>
              </a:rPr>
              <a:t>Transmit v and C over the wireless link </a:t>
            </a:r>
          </a:p>
        </p:txBody>
      </p:sp>
      <p:sp>
        <p:nvSpPr>
          <p:cNvPr id="12" name="TextBox 11">
            <a:extLst>
              <a:ext uri="{FF2B5EF4-FFF2-40B4-BE49-F238E27FC236}">
                <a16:creationId xmlns:a16="http://schemas.microsoft.com/office/drawing/2014/main" id="{0F5CA705-5BF6-B510-7625-48A3519DC046}"/>
              </a:ext>
            </a:extLst>
          </p:cNvPr>
          <p:cNvSpPr txBox="1"/>
          <p:nvPr/>
        </p:nvSpPr>
        <p:spPr>
          <a:xfrm>
            <a:off x="359228" y="5504470"/>
            <a:ext cx="10846255" cy="1569660"/>
          </a:xfrm>
          <a:prstGeom prst="rect">
            <a:avLst/>
          </a:prstGeom>
          <a:noFill/>
        </p:spPr>
        <p:txBody>
          <a:bodyPr wrap="square">
            <a:spAutoFit/>
          </a:bodyPr>
          <a:lstStyle/>
          <a:p>
            <a:r>
              <a:rPr lang="en-US" sz="4800" dirty="0">
                <a:effectLst/>
                <a:latin typeface="Chalk Board" panose="02000500000000000000" pitchFamily="2" charset="0"/>
              </a:rPr>
              <a:t>What kind of cipher is this? What does the receiver do with v and C? </a:t>
            </a:r>
          </a:p>
        </p:txBody>
      </p:sp>
    </p:spTree>
    <p:custDataLst>
      <p:tags r:id="rId1"/>
    </p:custDataLst>
    <p:extLst>
      <p:ext uri="{BB962C8B-B14F-4D97-AF65-F5344CB8AC3E}">
        <p14:creationId xmlns:p14="http://schemas.microsoft.com/office/powerpoint/2010/main" val="2988447507"/>
      </p:ext>
    </p:extLst>
  </p:cSld>
  <p:clrMapOvr>
    <a:masterClrMapping/>
  </p:clrMapOvr>
  <mc:AlternateContent xmlns:mc="http://schemas.openxmlformats.org/markup-compatibility/2006" xmlns:p14="http://schemas.microsoft.com/office/powerpoint/2010/main">
    <mc:Choice Requires="p14">
      <p:transition spd="slow" p14:dur="2000" advTm="88430"/>
    </mc:Choice>
    <mc:Fallback xmlns="">
      <p:transition spd="slow" advTm="884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B7A-5957-BD72-FB60-301D11B2D37F}"/>
              </a:ext>
            </a:extLst>
          </p:cNvPr>
          <p:cNvSpPr>
            <a:spLocks noGrp="1"/>
          </p:cNvSpPr>
          <p:nvPr>
            <p:ph type="title"/>
          </p:nvPr>
        </p:nvSpPr>
        <p:spPr/>
        <p:txBody>
          <a:bodyPr/>
          <a:lstStyle/>
          <a:p>
            <a:r>
              <a:rPr lang="en-US" dirty="0"/>
              <a:t>WEP: Receiving a message</a:t>
            </a:r>
          </a:p>
        </p:txBody>
      </p:sp>
      <p:sp>
        <p:nvSpPr>
          <p:cNvPr id="4" name="TextBox 3">
            <a:extLst>
              <a:ext uri="{FF2B5EF4-FFF2-40B4-BE49-F238E27FC236}">
                <a16:creationId xmlns:a16="http://schemas.microsoft.com/office/drawing/2014/main" id="{96808DB7-F9BC-2981-17D6-056B1C9DD041}"/>
              </a:ext>
            </a:extLst>
          </p:cNvPr>
          <p:cNvSpPr txBox="1"/>
          <p:nvPr/>
        </p:nvSpPr>
        <p:spPr>
          <a:xfrm>
            <a:off x="485773" y="5813058"/>
            <a:ext cx="9876368" cy="830997"/>
          </a:xfrm>
          <a:prstGeom prst="rect">
            <a:avLst/>
          </a:prstGeom>
          <a:noFill/>
        </p:spPr>
        <p:txBody>
          <a:bodyPr wrap="square">
            <a:spAutoFit/>
          </a:bodyPr>
          <a:lstStyle/>
          <a:p>
            <a:r>
              <a:rPr lang="en-US" sz="4800" dirty="0">
                <a:effectLst/>
                <a:latin typeface="Chalk Board" panose="02000500000000000000" pitchFamily="2" charset="0"/>
              </a:rPr>
              <a:t>If it is, accept M′ as the message transmitted. </a:t>
            </a:r>
          </a:p>
        </p:txBody>
      </p:sp>
      <p:sp>
        <p:nvSpPr>
          <p:cNvPr id="6" name="TextBox 5">
            <a:extLst>
              <a:ext uri="{FF2B5EF4-FFF2-40B4-BE49-F238E27FC236}">
                <a16:creationId xmlns:a16="http://schemas.microsoft.com/office/drawing/2014/main" id="{B127C529-3F11-B165-4AE2-2B85CDD19C82}"/>
              </a:ext>
            </a:extLst>
          </p:cNvPr>
          <p:cNvSpPr txBox="1"/>
          <p:nvPr/>
        </p:nvSpPr>
        <p:spPr>
          <a:xfrm>
            <a:off x="485776" y="2206123"/>
            <a:ext cx="10395930" cy="830997"/>
          </a:xfrm>
          <a:prstGeom prst="rect">
            <a:avLst/>
          </a:prstGeom>
          <a:noFill/>
        </p:spPr>
        <p:txBody>
          <a:bodyPr wrap="square">
            <a:spAutoFit/>
          </a:bodyPr>
          <a:lstStyle/>
          <a:p>
            <a:r>
              <a:rPr lang="en-US" sz="4800" dirty="0">
                <a:effectLst/>
                <a:latin typeface="Chalk Board" panose="02000500000000000000" pitchFamily="2" charset="0"/>
              </a:rPr>
              <a:t>Use the received v and the shared k for K = RC4(v, k) </a:t>
            </a:r>
            <a:endParaRPr lang="en-US" sz="4800" dirty="0">
              <a:latin typeface="Chalk Board" panose="02000500000000000000" pitchFamily="2" charset="0"/>
            </a:endParaRPr>
          </a:p>
        </p:txBody>
      </p:sp>
      <p:sp>
        <p:nvSpPr>
          <p:cNvPr id="8" name="TextBox 7">
            <a:extLst>
              <a:ext uri="{FF2B5EF4-FFF2-40B4-BE49-F238E27FC236}">
                <a16:creationId xmlns:a16="http://schemas.microsoft.com/office/drawing/2014/main" id="{35E64CBA-540F-7D91-F278-31A264182462}"/>
              </a:ext>
            </a:extLst>
          </p:cNvPr>
          <p:cNvSpPr txBox="1"/>
          <p:nvPr/>
        </p:nvSpPr>
        <p:spPr>
          <a:xfrm>
            <a:off x="485773" y="4717476"/>
            <a:ext cx="5033284" cy="830997"/>
          </a:xfrm>
          <a:prstGeom prst="rect">
            <a:avLst/>
          </a:prstGeom>
          <a:noFill/>
        </p:spPr>
        <p:txBody>
          <a:bodyPr wrap="square">
            <a:spAutoFit/>
          </a:bodyPr>
          <a:lstStyle/>
          <a:p>
            <a:r>
              <a:rPr lang="en-US" sz="4800" dirty="0">
                <a:effectLst/>
                <a:latin typeface="Chalk Board" panose="02000500000000000000" pitchFamily="2" charset="0"/>
              </a:rPr>
              <a:t>Check to see if c′ = c(M′)</a:t>
            </a:r>
            <a:endParaRPr lang="en-US" sz="4800" dirty="0">
              <a:latin typeface="Chalk Board" panose="02000500000000000000" pitchFamily="2" charset="0"/>
            </a:endParaRPr>
          </a:p>
        </p:txBody>
      </p:sp>
      <p:sp>
        <p:nvSpPr>
          <p:cNvPr id="10" name="TextBox 9">
            <a:extLst>
              <a:ext uri="{FF2B5EF4-FFF2-40B4-BE49-F238E27FC236}">
                <a16:creationId xmlns:a16="http://schemas.microsoft.com/office/drawing/2014/main" id="{B100A525-796B-C6B6-705A-A20DAECCFC95}"/>
              </a:ext>
            </a:extLst>
          </p:cNvPr>
          <p:cNvSpPr txBox="1"/>
          <p:nvPr/>
        </p:nvSpPr>
        <p:spPr>
          <a:xfrm>
            <a:off x="485774" y="3394037"/>
            <a:ext cx="12578337" cy="1569660"/>
          </a:xfrm>
          <a:prstGeom prst="rect">
            <a:avLst/>
          </a:prstGeom>
          <a:noFill/>
        </p:spPr>
        <p:txBody>
          <a:bodyPr wrap="square">
            <a:spAutoFit/>
          </a:bodyPr>
          <a:lstStyle/>
          <a:p>
            <a:r>
              <a:rPr lang="en-US" sz="4800" dirty="0">
                <a:effectLst/>
                <a:latin typeface="Chalk Board" panose="02000500000000000000" pitchFamily="2" charset="0"/>
              </a:rPr>
              <a:t>Decrypt as K ⊕ C = K ⊕ K ⊕ ⟨M′ ∥ c′⟩ = M′ ∥ c′</a:t>
            </a:r>
            <a:br>
              <a:rPr lang="en-US" sz="4800" dirty="0">
                <a:effectLst/>
                <a:latin typeface="Chalk Board" panose="02000500000000000000" pitchFamily="2" charset="0"/>
              </a:rPr>
            </a:br>
            <a:endParaRPr lang="en-US" sz="4800" dirty="0">
              <a:latin typeface="Chalk Board" panose="02000500000000000000" pitchFamily="2" charset="0"/>
            </a:endParaRPr>
          </a:p>
        </p:txBody>
      </p:sp>
    </p:spTree>
    <p:custDataLst>
      <p:tags r:id="rId1"/>
    </p:custDataLst>
    <p:extLst>
      <p:ext uri="{BB962C8B-B14F-4D97-AF65-F5344CB8AC3E}">
        <p14:creationId xmlns:p14="http://schemas.microsoft.com/office/powerpoint/2010/main" val="2784938653"/>
      </p:ext>
    </p:extLst>
  </p:cSld>
  <p:clrMapOvr>
    <a:masterClrMapping/>
  </p:clrMapOvr>
  <mc:AlternateContent xmlns:mc="http://schemas.openxmlformats.org/markup-compatibility/2006" xmlns:p14="http://schemas.microsoft.com/office/powerpoint/2010/main">
    <mc:Choice Requires="p14">
      <p:transition spd="slow" p14:dur="2000" advTm="72526"/>
    </mc:Choice>
    <mc:Fallback xmlns="">
      <p:transition spd="slow" advTm="725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21CFF9-C4D6-CEC9-E9CB-C4915A0C20B6}"/>
              </a:ext>
            </a:extLst>
          </p:cNvPr>
          <p:cNvSpPr txBox="1"/>
          <p:nvPr/>
        </p:nvSpPr>
        <p:spPr>
          <a:xfrm>
            <a:off x="1392426" y="1591918"/>
            <a:ext cx="8703024" cy="1569660"/>
          </a:xfrm>
          <a:prstGeom prst="rect">
            <a:avLst/>
          </a:prstGeom>
          <a:noFill/>
        </p:spPr>
        <p:txBody>
          <a:bodyPr wrap="none" rtlCol="0">
            <a:spAutoFit/>
          </a:bodyPr>
          <a:lstStyle/>
          <a:p>
            <a:r>
              <a:rPr lang="en-US" sz="9600" dirty="0">
                <a:latin typeface="Chalk Board" panose="02000500000000000000" pitchFamily="2" charset="0"/>
              </a:rPr>
              <a:t>The problems with WEP</a:t>
            </a:r>
          </a:p>
        </p:txBody>
      </p:sp>
      <p:sp>
        <p:nvSpPr>
          <p:cNvPr id="4" name="TextBox 3">
            <a:extLst>
              <a:ext uri="{FF2B5EF4-FFF2-40B4-BE49-F238E27FC236}">
                <a16:creationId xmlns:a16="http://schemas.microsoft.com/office/drawing/2014/main" id="{5D7436C5-57AF-CB9F-D471-FC38EDB3B9CB}"/>
              </a:ext>
            </a:extLst>
          </p:cNvPr>
          <p:cNvSpPr txBox="1"/>
          <p:nvPr/>
        </p:nvSpPr>
        <p:spPr>
          <a:xfrm>
            <a:off x="568634" y="3997549"/>
            <a:ext cx="1994457" cy="830997"/>
          </a:xfrm>
          <a:prstGeom prst="rect">
            <a:avLst/>
          </a:prstGeom>
          <a:noFill/>
        </p:spPr>
        <p:txBody>
          <a:bodyPr wrap="none" rtlCol="0">
            <a:spAutoFit/>
          </a:bodyPr>
          <a:lstStyle/>
          <a:p>
            <a:r>
              <a:rPr lang="en-US" sz="4800" dirty="0">
                <a:latin typeface="Chalk Board" panose="02000500000000000000" pitchFamily="2" charset="0"/>
              </a:rPr>
              <a:t>Key Reuse</a:t>
            </a:r>
          </a:p>
        </p:txBody>
      </p:sp>
      <p:sp>
        <p:nvSpPr>
          <p:cNvPr id="5" name="TextBox 4">
            <a:extLst>
              <a:ext uri="{FF2B5EF4-FFF2-40B4-BE49-F238E27FC236}">
                <a16:creationId xmlns:a16="http://schemas.microsoft.com/office/drawing/2014/main" id="{54515701-5F8A-F9F8-B4C3-8A07FA9AE616}"/>
              </a:ext>
            </a:extLst>
          </p:cNvPr>
          <p:cNvSpPr txBox="1"/>
          <p:nvPr/>
        </p:nvSpPr>
        <p:spPr>
          <a:xfrm>
            <a:off x="3509102" y="3999853"/>
            <a:ext cx="3002745" cy="830997"/>
          </a:xfrm>
          <a:prstGeom prst="rect">
            <a:avLst/>
          </a:prstGeom>
          <a:noFill/>
        </p:spPr>
        <p:txBody>
          <a:bodyPr wrap="none" rtlCol="0">
            <a:spAutoFit/>
          </a:bodyPr>
          <a:lstStyle/>
          <a:p>
            <a:r>
              <a:rPr lang="en-US" sz="4800" dirty="0">
                <a:latin typeface="Chalk Board" panose="02000500000000000000" pitchFamily="2" charset="0"/>
              </a:rPr>
              <a:t>Integrity Breach</a:t>
            </a:r>
          </a:p>
        </p:txBody>
      </p:sp>
      <p:sp>
        <p:nvSpPr>
          <p:cNvPr id="6" name="TextBox 5">
            <a:extLst>
              <a:ext uri="{FF2B5EF4-FFF2-40B4-BE49-F238E27FC236}">
                <a16:creationId xmlns:a16="http://schemas.microsoft.com/office/drawing/2014/main" id="{2E234EEE-1849-5CAC-687F-C45EA01CF08B}"/>
              </a:ext>
            </a:extLst>
          </p:cNvPr>
          <p:cNvSpPr txBox="1"/>
          <p:nvPr/>
        </p:nvSpPr>
        <p:spPr>
          <a:xfrm>
            <a:off x="7748623" y="4007276"/>
            <a:ext cx="3738524" cy="830997"/>
          </a:xfrm>
          <a:prstGeom prst="rect">
            <a:avLst/>
          </a:prstGeom>
          <a:noFill/>
        </p:spPr>
        <p:txBody>
          <a:bodyPr wrap="none" rtlCol="0">
            <a:spAutoFit/>
          </a:bodyPr>
          <a:lstStyle/>
          <a:p>
            <a:r>
              <a:rPr lang="en-US" sz="4800" dirty="0">
                <a:latin typeface="Chalk Board" panose="02000500000000000000" pitchFamily="2" charset="0"/>
              </a:rPr>
              <a:t>WEP Authentication</a:t>
            </a:r>
          </a:p>
        </p:txBody>
      </p:sp>
      <p:sp>
        <p:nvSpPr>
          <p:cNvPr id="7" name="Oval 6">
            <a:extLst>
              <a:ext uri="{FF2B5EF4-FFF2-40B4-BE49-F238E27FC236}">
                <a16:creationId xmlns:a16="http://schemas.microsoft.com/office/drawing/2014/main" id="{18B431FC-6C4B-828C-53D1-DDDD85496BF0}"/>
              </a:ext>
            </a:extLst>
          </p:cNvPr>
          <p:cNvSpPr/>
          <p:nvPr/>
        </p:nvSpPr>
        <p:spPr>
          <a:xfrm>
            <a:off x="2983938" y="4208866"/>
            <a:ext cx="165524" cy="17227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800">
              <a:latin typeface="Chalk Board" panose="02000500000000000000" pitchFamily="2" charset="0"/>
            </a:endParaRPr>
          </a:p>
        </p:txBody>
      </p:sp>
      <p:sp>
        <p:nvSpPr>
          <p:cNvPr id="8" name="Oval 7">
            <a:extLst>
              <a:ext uri="{FF2B5EF4-FFF2-40B4-BE49-F238E27FC236}">
                <a16:creationId xmlns:a16="http://schemas.microsoft.com/office/drawing/2014/main" id="{E72F577B-DAC1-FDD8-81E6-1DB4B7C2148C}"/>
              </a:ext>
            </a:extLst>
          </p:cNvPr>
          <p:cNvSpPr/>
          <p:nvPr/>
        </p:nvSpPr>
        <p:spPr>
          <a:xfrm>
            <a:off x="7076167" y="4224424"/>
            <a:ext cx="165524" cy="17227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800">
              <a:latin typeface="Chalk Board" panose="02000500000000000000" pitchFamily="2" charset="0"/>
            </a:endParaRPr>
          </a:p>
        </p:txBody>
      </p:sp>
    </p:spTree>
    <p:extLst>
      <p:ext uri="{BB962C8B-B14F-4D97-AF65-F5344CB8AC3E}">
        <p14:creationId xmlns:p14="http://schemas.microsoft.com/office/powerpoint/2010/main" val="112911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53">
        <p159:morph option="byObject"/>
      </p:transition>
    </mc:Choice>
    <mc:Fallback xmlns="">
      <p:transition spd="slow" advTm="3053">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6FFF6-253F-C173-A47C-48E216AC3F61}"/>
              </a:ext>
            </a:extLst>
          </p:cNvPr>
          <p:cNvSpPr>
            <a:spLocks noGrp="1"/>
          </p:cNvSpPr>
          <p:nvPr>
            <p:ph type="title"/>
          </p:nvPr>
        </p:nvSpPr>
        <p:spPr/>
        <p:txBody>
          <a:bodyPr/>
          <a:lstStyle/>
          <a:p>
            <a:r>
              <a:rPr lang="en-US" dirty="0"/>
              <a:t>Problem 1: Key Reuse</a:t>
            </a:r>
          </a:p>
        </p:txBody>
      </p:sp>
      <p:sp>
        <p:nvSpPr>
          <p:cNvPr id="4" name="TextBox 3">
            <a:extLst>
              <a:ext uri="{FF2B5EF4-FFF2-40B4-BE49-F238E27FC236}">
                <a16:creationId xmlns:a16="http://schemas.microsoft.com/office/drawing/2014/main" id="{6C9A6183-A22A-3A33-B941-19DD00A63E42}"/>
              </a:ext>
            </a:extLst>
          </p:cNvPr>
          <p:cNvSpPr txBox="1"/>
          <p:nvPr/>
        </p:nvSpPr>
        <p:spPr>
          <a:xfrm>
            <a:off x="134641" y="2298465"/>
            <a:ext cx="5720715" cy="1323439"/>
          </a:xfrm>
          <a:prstGeom prst="rect">
            <a:avLst/>
          </a:prstGeom>
          <a:noFill/>
        </p:spPr>
        <p:txBody>
          <a:bodyPr wrap="square">
            <a:spAutoFit/>
          </a:bodyPr>
          <a:lstStyle/>
          <a:p>
            <a:r>
              <a:rPr lang="en-US" sz="4000" dirty="0">
                <a:effectLst/>
                <a:latin typeface="Chalk Board" panose="02000500000000000000" pitchFamily="2" charset="0"/>
              </a:rPr>
              <a:t>Keystream is derived as: K = RC4(</a:t>
            </a:r>
            <a:r>
              <a:rPr lang="en-US" sz="4000" dirty="0" err="1">
                <a:effectLst/>
                <a:latin typeface="Chalk Board" panose="02000500000000000000" pitchFamily="2" charset="0"/>
              </a:rPr>
              <a:t>v,k</a:t>
            </a:r>
            <a:r>
              <a:rPr lang="en-US" sz="4000" dirty="0">
                <a:effectLst/>
                <a:latin typeface="Chalk Board" panose="02000500000000000000" pitchFamily="2" charset="0"/>
              </a:rPr>
              <a:t>)</a:t>
            </a:r>
            <a:br>
              <a:rPr lang="en-US" sz="4000" dirty="0">
                <a:effectLst/>
                <a:latin typeface="Chalk Board" panose="02000500000000000000" pitchFamily="2" charset="0"/>
              </a:rPr>
            </a:br>
            <a:endParaRPr lang="en-US" sz="4000" dirty="0">
              <a:effectLst/>
              <a:latin typeface="Chalk Board" panose="02000500000000000000" pitchFamily="2" charset="0"/>
            </a:endParaRPr>
          </a:p>
        </p:txBody>
      </p:sp>
      <p:sp>
        <p:nvSpPr>
          <p:cNvPr id="7" name="TextBox 6">
            <a:extLst>
              <a:ext uri="{FF2B5EF4-FFF2-40B4-BE49-F238E27FC236}">
                <a16:creationId xmlns:a16="http://schemas.microsoft.com/office/drawing/2014/main" id="{2D0EDDB2-FD32-66EA-AC05-B8ACF1BD6AEB}"/>
              </a:ext>
            </a:extLst>
          </p:cNvPr>
          <p:cNvSpPr txBox="1"/>
          <p:nvPr/>
        </p:nvSpPr>
        <p:spPr>
          <a:xfrm>
            <a:off x="155904" y="3219905"/>
            <a:ext cx="6244832" cy="707886"/>
          </a:xfrm>
          <a:prstGeom prst="rect">
            <a:avLst/>
          </a:prstGeom>
          <a:noFill/>
        </p:spPr>
        <p:txBody>
          <a:bodyPr wrap="square">
            <a:spAutoFit/>
          </a:bodyPr>
          <a:lstStyle/>
          <a:p>
            <a:r>
              <a:rPr lang="en-US" sz="4000" dirty="0">
                <a:effectLst/>
                <a:latin typeface="Chalk Board" panose="02000500000000000000" pitchFamily="2" charset="0"/>
              </a:rPr>
              <a:t>IV (v) is too short: only 3 bytes = 24 bits. </a:t>
            </a:r>
          </a:p>
        </p:txBody>
      </p:sp>
      <p:sp>
        <p:nvSpPr>
          <p:cNvPr id="9" name="TextBox 8">
            <a:extLst>
              <a:ext uri="{FF2B5EF4-FFF2-40B4-BE49-F238E27FC236}">
                <a16:creationId xmlns:a16="http://schemas.microsoft.com/office/drawing/2014/main" id="{1ADCC921-5F69-1DA7-AE5F-5034C6262966}"/>
              </a:ext>
            </a:extLst>
          </p:cNvPr>
          <p:cNvSpPr txBox="1"/>
          <p:nvPr/>
        </p:nvSpPr>
        <p:spPr>
          <a:xfrm>
            <a:off x="155903" y="4115127"/>
            <a:ext cx="6523894" cy="1323439"/>
          </a:xfrm>
          <a:prstGeom prst="rect">
            <a:avLst/>
          </a:prstGeom>
          <a:noFill/>
        </p:spPr>
        <p:txBody>
          <a:bodyPr wrap="square">
            <a:spAutoFit/>
          </a:bodyPr>
          <a:lstStyle/>
          <a:p>
            <a:r>
              <a:rPr lang="en-US" sz="4000" dirty="0">
                <a:effectLst/>
                <a:latin typeface="Chalk Board" panose="02000500000000000000" pitchFamily="2" charset="0"/>
              </a:rPr>
              <a:t>Secret (k) is rarely changed!</a:t>
            </a:r>
            <a:br>
              <a:rPr lang="en-US" sz="4000" dirty="0">
                <a:effectLst/>
                <a:latin typeface="Chalk Board" panose="02000500000000000000" pitchFamily="2" charset="0"/>
              </a:rPr>
            </a:br>
            <a:endParaRPr lang="en-US" sz="4000" dirty="0">
              <a:effectLst/>
              <a:latin typeface="Chalk Board" panose="02000500000000000000" pitchFamily="2" charset="0"/>
            </a:endParaRPr>
          </a:p>
        </p:txBody>
      </p:sp>
      <p:sp>
        <p:nvSpPr>
          <p:cNvPr id="11" name="TextBox 10">
            <a:extLst>
              <a:ext uri="{FF2B5EF4-FFF2-40B4-BE49-F238E27FC236}">
                <a16:creationId xmlns:a16="http://schemas.microsoft.com/office/drawing/2014/main" id="{6DDB895D-E8AC-9B81-21D2-DE26007F6267}"/>
              </a:ext>
            </a:extLst>
          </p:cNvPr>
          <p:cNvSpPr txBox="1"/>
          <p:nvPr/>
        </p:nvSpPr>
        <p:spPr>
          <a:xfrm>
            <a:off x="134641" y="4928938"/>
            <a:ext cx="4906558" cy="707886"/>
          </a:xfrm>
          <a:prstGeom prst="rect">
            <a:avLst/>
          </a:prstGeom>
          <a:noFill/>
        </p:spPr>
        <p:txBody>
          <a:bodyPr wrap="square">
            <a:spAutoFit/>
          </a:bodyPr>
          <a:lstStyle/>
          <a:p>
            <a:r>
              <a:rPr lang="en-US" sz="4000" dirty="0">
                <a:effectLst/>
                <a:latin typeface="Chalk Board" panose="02000500000000000000" pitchFamily="2" charset="0"/>
              </a:rPr>
              <a:t>What is the problem with this? </a:t>
            </a:r>
          </a:p>
        </p:txBody>
      </p:sp>
      <p:sp>
        <p:nvSpPr>
          <p:cNvPr id="13" name="TextBox 12">
            <a:extLst>
              <a:ext uri="{FF2B5EF4-FFF2-40B4-BE49-F238E27FC236}">
                <a16:creationId xmlns:a16="http://schemas.microsoft.com/office/drawing/2014/main" id="{CB0C9FB0-C136-CACE-09BC-393712350895}"/>
              </a:ext>
            </a:extLst>
          </p:cNvPr>
          <p:cNvSpPr txBox="1"/>
          <p:nvPr/>
        </p:nvSpPr>
        <p:spPr>
          <a:xfrm>
            <a:off x="4844057" y="4914690"/>
            <a:ext cx="4906558" cy="707886"/>
          </a:xfrm>
          <a:prstGeom prst="rect">
            <a:avLst/>
          </a:prstGeom>
          <a:noFill/>
        </p:spPr>
        <p:txBody>
          <a:bodyPr wrap="square">
            <a:spAutoFit/>
          </a:bodyPr>
          <a:lstStyle/>
          <a:p>
            <a:r>
              <a:rPr lang="en-US" sz="4000" dirty="0">
                <a:effectLst/>
                <a:latin typeface="Chalk Board" panose="02000500000000000000" pitchFamily="2" charset="0"/>
              </a:rPr>
              <a:t>Key-stream gets re-used after  </a:t>
            </a:r>
          </a:p>
        </p:txBody>
      </p:sp>
      <p:sp>
        <p:nvSpPr>
          <p:cNvPr id="15" name="TextBox 14">
            <a:extLst>
              <a:ext uri="{FF2B5EF4-FFF2-40B4-BE49-F238E27FC236}">
                <a16:creationId xmlns:a16="http://schemas.microsoft.com/office/drawing/2014/main" id="{24B364F1-A6F5-5CFB-967C-66229BE28ACC}"/>
              </a:ext>
            </a:extLst>
          </p:cNvPr>
          <p:cNvSpPr txBox="1"/>
          <p:nvPr/>
        </p:nvSpPr>
        <p:spPr>
          <a:xfrm>
            <a:off x="7426292" y="5540738"/>
            <a:ext cx="2253343" cy="707886"/>
          </a:xfrm>
          <a:prstGeom prst="rect">
            <a:avLst/>
          </a:prstGeom>
          <a:noFill/>
        </p:spPr>
        <p:txBody>
          <a:bodyPr wrap="square">
            <a:spAutoFit/>
          </a:bodyPr>
          <a:lstStyle/>
          <a:p>
            <a:r>
              <a:rPr lang="en-US" sz="4000" dirty="0">
                <a:solidFill>
                  <a:schemeClr val="accent2">
                    <a:lumMod val="75000"/>
                  </a:schemeClr>
                </a:solidFill>
                <a:effectLst/>
                <a:latin typeface="Chalk Board" panose="02000500000000000000" pitchFamily="2" charset="0"/>
              </a:rPr>
              <a:t>two-time pad. </a:t>
            </a:r>
            <a:endParaRPr lang="en-US" sz="4000"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0127026-511B-ABEB-BBE0-7D2EA3EBD67E}"/>
                  </a:ext>
                </a:extLst>
              </p:cNvPr>
              <p:cNvSpPr txBox="1"/>
              <p:nvPr/>
            </p:nvSpPr>
            <p:spPr>
              <a:xfrm>
                <a:off x="9577808" y="4882307"/>
                <a:ext cx="664093" cy="7363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latin typeface="Cambria Math" panose="02040503050406030204" pitchFamily="18" charset="0"/>
                            </a:rPr>
                          </m:ctrlPr>
                        </m:sSupPr>
                        <m:e>
                          <m:r>
                            <m:rPr>
                              <m:nor/>
                            </m:rPr>
                            <a:rPr lang="en-US" sz="4000" b="0" i="0" smtClean="0">
                              <a:latin typeface="Chalk Board" panose="02000500000000000000" pitchFamily="2" charset="0"/>
                            </a:rPr>
                            <m:t>2</m:t>
                          </m:r>
                        </m:e>
                        <m:sup>
                          <m:r>
                            <m:rPr>
                              <m:nor/>
                            </m:rPr>
                            <a:rPr lang="en-US" sz="4000" b="0" i="0" smtClean="0">
                              <a:latin typeface="Chalk Board" panose="02000500000000000000" pitchFamily="2" charset="0"/>
                            </a:rPr>
                            <m:t>24</m:t>
                          </m:r>
                        </m:sup>
                      </m:sSup>
                    </m:oMath>
                  </m:oMathPara>
                </a14:m>
                <a:endParaRPr lang="en-US" sz="4000" dirty="0">
                  <a:latin typeface="Chalk Board" panose="02000500000000000000" pitchFamily="2" charset="0"/>
                </a:endParaRPr>
              </a:p>
            </p:txBody>
          </p:sp>
        </mc:Choice>
        <mc:Fallback xmlns="">
          <p:sp>
            <p:nvSpPr>
              <p:cNvPr id="16" name="TextBox 15">
                <a:extLst>
                  <a:ext uri="{FF2B5EF4-FFF2-40B4-BE49-F238E27FC236}">
                    <a16:creationId xmlns:a16="http://schemas.microsoft.com/office/drawing/2014/main" id="{20127026-511B-ABEB-BBE0-7D2EA3EBD67E}"/>
                  </a:ext>
                </a:extLst>
              </p:cNvPr>
              <p:cNvSpPr txBox="1">
                <a:spLocks noRot="1" noChangeAspect="1" noMove="1" noResize="1" noEditPoints="1" noAdjustHandles="1" noChangeArrowheads="1" noChangeShapeType="1" noTextEdit="1"/>
              </p:cNvSpPr>
              <p:nvPr/>
            </p:nvSpPr>
            <p:spPr>
              <a:xfrm>
                <a:off x="9577808" y="4882307"/>
                <a:ext cx="664093" cy="736355"/>
              </a:xfrm>
              <a:prstGeom prst="rect">
                <a:avLst/>
              </a:prstGeom>
              <a:blipFill>
                <a:blip r:embed="rId4"/>
                <a:stretch>
                  <a:fillRect l="-18868" t="-13559" r="-1320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972E5BB-993C-4B48-110F-73829E6CAE0C}"/>
              </a:ext>
            </a:extLst>
          </p:cNvPr>
          <p:cNvSpPr txBox="1"/>
          <p:nvPr/>
        </p:nvSpPr>
        <p:spPr>
          <a:xfrm>
            <a:off x="10350693" y="4889576"/>
            <a:ext cx="1706666" cy="707886"/>
          </a:xfrm>
          <a:prstGeom prst="rect">
            <a:avLst/>
          </a:prstGeom>
          <a:noFill/>
        </p:spPr>
        <p:txBody>
          <a:bodyPr wrap="square">
            <a:spAutoFit/>
          </a:bodyPr>
          <a:lstStyle/>
          <a:p>
            <a:r>
              <a:rPr lang="en-US" sz="4000" dirty="0">
                <a:effectLst/>
                <a:latin typeface="Chalk Board" panose="02000500000000000000" pitchFamily="2" charset="0"/>
              </a:rPr>
              <a:t>iterations</a:t>
            </a:r>
          </a:p>
        </p:txBody>
      </p:sp>
      <p:sp>
        <p:nvSpPr>
          <p:cNvPr id="18" name="Rectangle 17">
            <a:extLst>
              <a:ext uri="{FF2B5EF4-FFF2-40B4-BE49-F238E27FC236}">
                <a16:creationId xmlns:a16="http://schemas.microsoft.com/office/drawing/2014/main" id="{C48B9FF9-52C3-E2D5-F7E8-631836F65958}"/>
              </a:ext>
            </a:extLst>
          </p:cNvPr>
          <p:cNvSpPr/>
          <p:nvPr/>
        </p:nvSpPr>
        <p:spPr>
          <a:xfrm>
            <a:off x="6608667" y="1568165"/>
            <a:ext cx="1075465" cy="25077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46F2B1-5E1C-8F2F-DFA5-30894924B154}"/>
              </a:ext>
            </a:extLst>
          </p:cNvPr>
          <p:cNvSpPr/>
          <p:nvPr/>
        </p:nvSpPr>
        <p:spPr>
          <a:xfrm>
            <a:off x="6591082" y="2162966"/>
            <a:ext cx="2441112" cy="250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DE3C730-BA3C-298E-96A5-4DAA51673D59}"/>
              </a:ext>
            </a:extLst>
          </p:cNvPr>
          <p:cNvSpPr/>
          <p:nvPr/>
        </p:nvSpPr>
        <p:spPr>
          <a:xfrm>
            <a:off x="10036194" y="1551622"/>
            <a:ext cx="1512277" cy="10510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0" dirty="0">
                <a:latin typeface="Chalk Board" panose="02000500000000000000" pitchFamily="2" charset="0"/>
              </a:rPr>
              <a:t>RC4</a:t>
            </a:r>
            <a:endParaRPr lang="en-US" dirty="0">
              <a:latin typeface="Chalk Board" panose="02000500000000000000" pitchFamily="2" charset="0"/>
            </a:endParaRPr>
          </a:p>
        </p:txBody>
      </p:sp>
      <p:cxnSp>
        <p:nvCxnSpPr>
          <p:cNvPr id="21" name="Straight Arrow Connector 20">
            <a:extLst>
              <a:ext uri="{FF2B5EF4-FFF2-40B4-BE49-F238E27FC236}">
                <a16:creationId xmlns:a16="http://schemas.microsoft.com/office/drawing/2014/main" id="{BB4801DF-A104-F315-0D4B-A9712DE61AB3}"/>
              </a:ext>
            </a:extLst>
          </p:cNvPr>
          <p:cNvCxnSpPr>
            <a:cxnSpLocks/>
            <a:stCxn id="18" idx="3"/>
          </p:cNvCxnSpPr>
          <p:nvPr/>
        </p:nvCxnSpPr>
        <p:spPr>
          <a:xfrm>
            <a:off x="7684132" y="1693551"/>
            <a:ext cx="2342991"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C6E3C41F-4A07-606A-8D5E-48A7D077A447}"/>
              </a:ext>
            </a:extLst>
          </p:cNvPr>
          <p:cNvSpPr txBox="1"/>
          <p:nvPr/>
        </p:nvSpPr>
        <p:spPr>
          <a:xfrm>
            <a:off x="7064701" y="1013355"/>
            <a:ext cx="356188" cy="769441"/>
          </a:xfrm>
          <a:prstGeom prst="rect">
            <a:avLst/>
          </a:prstGeom>
          <a:noFill/>
        </p:spPr>
        <p:txBody>
          <a:bodyPr wrap="none" rtlCol="0">
            <a:spAutoFit/>
          </a:bodyPr>
          <a:lstStyle/>
          <a:p>
            <a:r>
              <a:rPr lang="en-US" sz="4400" dirty="0">
                <a:latin typeface="Chalk Board" panose="02000500000000000000" pitchFamily="2" charset="0"/>
              </a:rPr>
              <a:t>v</a:t>
            </a:r>
          </a:p>
        </p:txBody>
      </p:sp>
      <p:sp>
        <p:nvSpPr>
          <p:cNvPr id="23" name="TextBox 22">
            <a:extLst>
              <a:ext uri="{FF2B5EF4-FFF2-40B4-BE49-F238E27FC236}">
                <a16:creationId xmlns:a16="http://schemas.microsoft.com/office/drawing/2014/main" id="{5DF4C7E1-47EB-FB92-76BD-6D165B252765}"/>
              </a:ext>
            </a:extLst>
          </p:cNvPr>
          <p:cNvSpPr txBox="1"/>
          <p:nvPr/>
        </p:nvSpPr>
        <p:spPr>
          <a:xfrm>
            <a:off x="7455450" y="2429554"/>
            <a:ext cx="356188" cy="769441"/>
          </a:xfrm>
          <a:prstGeom prst="rect">
            <a:avLst/>
          </a:prstGeom>
          <a:noFill/>
        </p:spPr>
        <p:txBody>
          <a:bodyPr wrap="none" rtlCol="0">
            <a:spAutoFit/>
          </a:bodyPr>
          <a:lstStyle/>
          <a:p>
            <a:r>
              <a:rPr lang="en-US" sz="4400" dirty="0">
                <a:latin typeface="Chalk Board" panose="02000500000000000000" pitchFamily="2" charset="0"/>
              </a:rPr>
              <a:t>k</a:t>
            </a:r>
          </a:p>
        </p:txBody>
      </p:sp>
      <p:cxnSp>
        <p:nvCxnSpPr>
          <p:cNvPr id="24" name="Straight Arrow Connector 23">
            <a:extLst>
              <a:ext uri="{FF2B5EF4-FFF2-40B4-BE49-F238E27FC236}">
                <a16:creationId xmlns:a16="http://schemas.microsoft.com/office/drawing/2014/main" id="{16A28D8D-526A-3B43-2D2C-B0232EA996C5}"/>
              </a:ext>
            </a:extLst>
          </p:cNvPr>
          <p:cNvCxnSpPr>
            <a:cxnSpLocks/>
          </p:cNvCxnSpPr>
          <p:nvPr/>
        </p:nvCxnSpPr>
        <p:spPr>
          <a:xfrm>
            <a:off x="8979253" y="2285714"/>
            <a:ext cx="1047870"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C0DBC333-5D95-424E-1DD5-45DCC05C6F9C}"/>
              </a:ext>
            </a:extLst>
          </p:cNvPr>
          <p:cNvCxnSpPr>
            <a:cxnSpLocks/>
          </p:cNvCxnSpPr>
          <p:nvPr/>
        </p:nvCxnSpPr>
        <p:spPr>
          <a:xfrm>
            <a:off x="11548471" y="2053823"/>
            <a:ext cx="338729"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Oval 34">
            <a:extLst>
              <a:ext uri="{FF2B5EF4-FFF2-40B4-BE49-F238E27FC236}">
                <a16:creationId xmlns:a16="http://schemas.microsoft.com/office/drawing/2014/main" id="{0AB30330-B345-D71C-9282-551EFFC07A99}"/>
              </a:ext>
            </a:extLst>
          </p:cNvPr>
          <p:cNvSpPr/>
          <p:nvPr/>
        </p:nvSpPr>
        <p:spPr>
          <a:xfrm>
            <a:off x="6400735" y="1043731"/>
            <a:ext cx="1512277" cy="101009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DE58AEE-3233-CA6A-AF0E-C7F1F482B896}"/>
              </a:ext>
            </a:extLst>
          </p:cNvPr>
          <p:cNvSpPr txBox="1"/>
          <p:nvPr/>
        </p:nvSpPr>
        <p:spPr>
          <a:xfrm rot="807511">
            <a:off x="7205070" y="573870"/>
            <a:ext cx="1445918" cy="584775"/>
          </a:xfrm>
          <a:prstGeom prst="rect">
            <a:avLst/>
          </a:prstGeom>
          <a:noFill/>
        </p:spPr>
        <p:txBody>
          <a:bodyPr wrap="square">
            <a:spAutoFit/>
          </a:bodyPr>
          <a:lstStyle/>
          <a:p>
            <a:r>
              <a:rPr lang="en-US" sz="3200" dirty="0">
                <a:effectLst/>
                <a:latin typeface="Chalk Board" panose="02000500000000000000" pitchFamily="2" charset="0"/>
              </a:rPr>
              <a:t>3 bytes </a:t>
            </a:r>
            <a:endParaRPr lang="en-US" sz="3200" dirty="0"/>
          </a:p>
        </p:txBody>
      </p:sp>
      <p:sp>
        <p:nvSpPr>
          <p:cNvPr id="39" name="TextBox 38">
            <a:extLst>
              <a:ext uri="{FF2B5EF4-FFF2-40B4-BE49-F238E27FC236}">
                <a16:creationId xmlns:a16="http://schemas.microsoft.com/office/drawing/2014/main" id="{D51AEDD3-CDCE-59DF-23A9-42B42CD6178F}"/>
              </a:ext>
            </a:extLst>
          </p:cNvPr>
          <p:cNvSpPr txBox="1"/>
          <p:nvPr/>
        </p:nvSpPr>
        <p:spPr>
          <a:xfrm>
            <a:off x="134641" y="6082444"/>
            <a:ext cx="5865492" cy="707886"/>
          </a:xfrm>
          <a:prstGeom prst="rect">
            <a:avLst/>
          </a:prstGeom>
          <a:noFill/>
        </p:spPr>
        <p:txBody>
          <a:bodyPr wrap="square">
            <a:spAutoFit/>
          </a:bodyPr>
          <a:lstStyle/>
          <a:p>
            <a:r>
              <a:rPr lang="en-US" sz="4000" dirty="0">
                <a:effectLst/>
                <a:latin typeface="Chalk Board" panose="02000500000000000000" pitchFamily="2" charset="0"/>
              </a:rPr>
              <a:t>How could we have avoided this? </a:t>
            </a:r>
            <a:endParaRPr lang="en-US" sz="4000" dirty="0"/>
          </a:p>
        </p:txBody>
      </p:sp>
    </p:spTree>
    <p:extLst>
      <p:ext uri="{BB962C8B-B14F-4D97-AF65-F5344CB8AC3E}">
        <p14:creationId xmlns:p14="http://schemas.microsoft.com/office/powerpoint/2010/main" val="1368413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2860">
        <p159:morph option="byObject"/>
      </p:transition>
    </mc:Choice>
    <mc:Fallback xmlns="">
      <p:transition spd="slow" advTm="6286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E07D3-694E-2EA7-3884-2CDA19673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E7B9B-C747-94C9-C9FC-5AB03F8A5B56}"/>
              </a:ext>
            </a:extLst>
          </p:cNvPr>
          <p:cNvSpPr>
            <a:spLocks noGrp="1"/>
          </p:cNvSpPr>
          <p:nvPr>
            <p:ph type="title"/>
          </p:nvPr>
        </p:nvSpPr>
        <p:spPr/>
        <p:txBody>
          <a:bodyPr/>
          <a:lstStyle/>
          <a:p>
            <a:r>
              <a:rPr lang="en-US" dirty="0"/>
              <a:t>Problem 2: Integrity Breach</a:t>
            </a:r>
          </a:p>
        </p:txBody>
      </p:sp>
      <p:sp>
        <p:nvSpPr>
          <p:cNvPr id="12" name="TextBox 11">
            <a:extLst>
              <a:ext uri="{FF2B5EF4-FFF2-40B4-BE49-F238E27FC236}">
                <a16:creationId xmlns:a16="http://schemas.microsoft.com/office/drawing/2014/main" id="{72032589-4316-5EFA-D9EA-A7348D5F67A2}"/>
              </a:ext>
            </a:extLst>
          </p:cNvPr>
          <p:cNvSpPr txBox="1"/>
          <p:nvPr/>
        </p:nvSpPr>
        <p:spPr>
          <a:xfrm>
            <a:off x="466724" y="1935244"/>
            <a:ext cx="8791575" cy="923330"/>
          </a:xfrm>
          <a:prstGeom prst="rect">
            <a:avLst/>
          </a:prstGeom>
          <a:noFill/>
        </p:spPr>
        <p:txBody>
          <a:bodyPr wrap="square">
            <a:spAutoFit/>
          </a:bodyPr>
          <a:lstStyle/>
          <a:p>
            <a:r>
              <a:rPr lang="en-US" sz="5400" dirty="0">
                <a:effectLst/>
                <a:latin typeface="Chalk Board" panose="02000500000000000000" pitchFamily="2" charset="0"/>
              </a:rPr>
              <a:t>The checksum algorithm in WEP is CRC32, </a:t>
            </a:r>
          </a:p>
        </p:txBody>
      </p:sp>
      <p:sp>
        <p:nvSpPr>
          <p:cNvPr id="15" name="TextBox 14">
            <a:extLst>
              <a:ext uri="{FF2B5EF4-FFF2-40B4-BE49-F238E27FC236}">
                <a16:creationId xmlns:a16="http://schemas.microsoft.com/office/drawing/2014/main" id="{D202DA95-0831-2849-EA6E-95AA2BE3A817}"/>
              </a:ext>
            </a:extLst>
          </p:cNvPr>
          <p:cNvSpPr txBox="1"/>
          <p:nvPr/>
        </p:nvSpPr>
        <p:spPr>
          <a:xfrm>
            <a:off x="466724" y="4172478"/>
            <a:ext cx="5852433" cy="923330"/>
          </a:xfrm>
          <a:prstGeom prst="rect">
            <a:avLst/>
          </a:prstGeom>
          <a:noFill/>
        </p:spPr>
        <p:txBody>
          <a:bodyPr wrap="square">
            <a:spAutoFit/>
          </a:bodyPr>
          <a:lstStyle/>
          <a:p>
            <a:r>
              <a:rPr lang="en-US" sz="5400" dirty="0">
                <a:effectLst/>
                <a:latin typeface="Chalk Board" panose="02000500000000000000" pitchFamily="2" charset="0"/>
              </a:rPr>
              <a:t>It is independent of k and v</a:t>
            </a:r>
            <a:endParaRPr lang="en-US" sz="5400" dirty="0">
              <a:latin typeface="Chalk Board" panose="02000500000000000000" pitchFamily="2" charset="0"/>
            </a:endParaRPr>
          </a:p>
        </p:txBody>
      </p:sp>
      <p:sp>
        <p:nvSpPr>
          <p:cNvPr id="17" name="TextBox 16">
            <a:extLst>
              <a:ext uri="{FF2B5EF4-FFF2-40B4-BE49-F238E27FC236}">
                <a16:creationId xmlns:a16="http://schemas.microsoft.com/office/drawing/2014/main" id="{BE520CB7-DE81-4412-8017-174DCAF6D3F3}"/>
              </a:ext>
            </a:extLst>
          </p:cNvPr>
          <p:cNvSpPr txBox="1"/>
          <p:nvPr/>
        </p:nvSpPr>
        <p:spPr>
          <a:xfrm>
            <a:off x="466724" y="4738549"/>
            <a:ext cx="9395733" cy="1754326"/>
          </a:xfrm>
          <a:prstGeom prst="rect">
            <a:avLst/>
          </a:prstGeom>
          <a:noFill/>
        </p:spPr>
        <p:txBody>
          <a:bodyPr wrap="square">
            <a:spAutoFit/>
          </a:bodyPr>
          <a:lstStyle/>
          <a:p>
            <a:br>
              <a:rPr lang="en-US" sz="5400" dirty="0">
                <a:effectLst/>
                <a:latin typeface="Chalk Board" panose="02000500000000000000" pitchFamily="2" charset="0"/>
              </a:rPr>
            </a:br>
            <a:r>
              <a:rPr lang="en-US" sz="5400" dirty="0">
                <a:effectLst/>
                <a:latin typeface="Chalk Board" panose="02000500000000000000" pitchFamily="2" charset="0"/>
              </a:rPr>
              <a:t>It is </a:t>
            </a:r>
            <a:r>
              <a:rPr lang="en-US" sz="5400" dirty="0">
                <a:solidFill>
                  <a:srgbClr val="FF0000"/>
                </a:solidFill>
                <a:effectLst/>
                <a:latin typeface="Chalk Board" panose="02000500000000000000" pitchFamily="2" charset="0"/>
              </a:rPr>
              <a:t>linear</a:t>
            </a:r>
            <a:r>
              <a:rPr lang="en-US" sz="5400" dirty="0">
                <a:effectLst/>
                <a:latin typeface="Chalk Board" panose="02000500000000000000" pitchFamily="2" charset="0"/>
              </a:rPr>
              <a:t>: c(M ⊕ </a:t>
            </a:r>
            <a:r>
              <a:rPr lang="el-GR" sz="5400" dirty="0">
                <a:effectLst/>
                <a:latin typeface="CMMI10"/>
              </a:rPr>
              <a:t>δ</a:t>
            </a:r>
            <a:r>
              <a:rPr lang="el-GR" sz="5400" dirty="0">
                <a:effectLst/>
                <a:latin typeface="CMSS10"/>
              </a:rPr>
              <a:t>) = </a:t>
            </a:r>
            <a:r>
              <a:rPr lang="en-US" sz="5400" dirty="0">
                <a:effectLst/>
                <a:latin typeface="Chalk Board" panose="02000500000000000000" pitchFamily="2" charset="0"/>
              </a:rPr>
              <a:t>c(M) ⊕ c(</a:t>
            </a:r>
            <a:r>
              <a:rPr lang="el-GR" sz="5400" dirty="0">
                <a:effectLst/>
                <a:latin typeface="CMMI10"/>
              </a:rPr>
              <a:t>δ</a:t>
            </a:r>
            <a:r>
              <a:rPr lang="el-GR" sz="5400" dirty="0">
                <a:effectLst/>
                <a:latin typeface="CMSS10"/>
              </a:rPr>
              <a:t>) </a:t>
            </a:r>
            <a:endParaRPr lang="el-GR" sz="5400" dirty="0">
              <a:effectLst/>
            </a:endParaRPr>
          </a:p>
        </p:txBody>
      </p:sp>
      <p:sp>
        <p:nvSpPr>
          <p:cNvPr id="19" name="TextBox 18">
            <a:extLst>
              <a:ext uri="{FF2B5EF4-FFF2-40B4-BE49-F238E27FC236}">
                <a16:creationId xmlns:a16="http://schemas.microsoft.com/office/drawing/2014/main" id="{B5B97CDA-358D-943C-0750-509C1269DC19}"/>
              </a:ext>
            </a:extLst>
          </p:cNvPr>
          <p:cNvSpPr txBox="1"/>
          <p:nvPr/>
        </p:nvSpPr>
        <p:spPr>
          <a:xfrm>
            <a:off x="466724" y="2967335"/>
            <a:ext cx="11725276" cy="923330"/>
          </a:xfrm>
          <a:prstGeom prst="rect">
            <a:avLst/>
          </a:prstGeom>
          <a:noFill/>
        </p:spPr>
        <p:txBody>
          <a:bodyPr wrap="square">
            <a:spAutoFit/>
          </a:bodyPr>
          <a:lstStyle/>
          <a:p>
            <a:r>
              <a:rPr lang="en-US" sz="5400" dirty="0">
                <a:effectLst/>
                <a:latin typeface="Chalk Board" panose="02000500000000000000" pitchFamily="2" charset="0"/>
              </a:rPr>
              <a:t>CRC32 has two important (and undesirable) properties: </a:t>
            </a:r>
            <a:endParaRPr lang="en-US" sz="5400" dirty="0"/>
          </a:p>
        </p:txBody>
      </p:sp>
    </p:spTree>
    <p:custDataLst>
      <p:tags r:id="rId1"/>
    </p:custDataLst>
    <p:extLst>
      <p:ext uri="{BB962C8B-B14F-4D97-AF65-F5344CB8AC3E}">
        <p14:creationId xmlns:p14="http://schemas.microsoft.com/office/powerpoint/2010/main" val="24342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9255">
        <p159:morph option="byObject"/>
      </p:transition>
    </mc:Choice>
    <mc:Fallback xmlns="">
      <p:transition spd="slow" advTm="492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BAE3-05A9-C769-48BB-2332090E1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01ACC-3EA2-2906-87EA-A12BCF6F0C44}"/>
              </a:ext>
            </a:extLst>
          </p:cNvPr>
          <p:cNvSpPr>
            <a:spLocks noGrp="1"/>
          </p:cNvSpPr>
          <p:nvPr>
            <p:ph type="title"/>
          </p:nvPr>
        </p:nvSpPr>
        <p:spPr/>
        <p:txBody>
          <a:bodyPr/>
          <a:lstStyle/>
          <a:p>
            <a:r>
              <a:rPr lang="en-US" dirty="0">
                <a:latin typeface="Chalk Board" panose="02000500000000000000" pitchFamily="2" charset="0"/>
              </a:rPr>
              <a:t>Problem 2: Integrity Breach</a:t>
            </a:r>
          </a:p>
        </p:txBody>
      </p:sp>
      <p:sp>
        <p:nvSpPr>
          <p:cNvPr id="4" name="TextBox 3">
            <a:extLst>
              <a:ext uri="{FF2B5EF4-FFF2-40B4-BE49-F238E27FC236}">
                <a16:creationId xmlns:a16="http://schemas.microsoft.com/office/drawing/2014/main" id="{1C4BE2D8-DECD-E473-7359-053C6CB936BC}"/>
              </a:ext>
            </a:extLst>
          </p:cNvPr>
          <p:cNvSpPr txBox="1"/>
          <p:nvPr/>
        </p:nvSpPr>
        <p:spPr>
          <a:xfrm>
            <a:off x="439512" y="2873789"/>
            <a:ext cx="2032908" cy="830997"/>
          </a:xfrm>
          <a:prstGeom prst="rect">
            <a:avLst/>
          </a:prstGeom>
          <a:noFill/>
        </p:spPr>
        <p:txBody>
          <a:bodyPr wrap="square">
            <a:spAutoFit/>
          </a:bodyPr>
          <a:lstStyle/>
          <a:p>
            <a:r>
              <a:rPr lang="en-US" sz="4800" dirty="0">
                <a:effectLst/>
                <a:latin typeface="Chalk Board" panose="02000500000000000000" pitchFamily="2" charset="0"/>
              </a:rPr>
              <a:t>M into</a:t>
            </a:r>
            <a:endParaRPr lang="el-GR" sz="4800" dirty="0">
              <a:effectLst/>
            </a:endParaRPr>
          </a:p>
        </p:txBody>
      </p:sp>
      <p:sp>
        <p:nvSpPr>
          <p:cNvPr id="7" name="TextBox 6">
            <a:extLst>
              <a:ext uri="{FF2B5EF4-FFF2-40B4-BE49-F238E27FC236}">
                <a16:creationId xmlns:a16="http://schemas.microsoft.com/office/drawing/2014/main" id="{8938863E-5AF5-676C-B274-221BE8FDCFAB}"/>
              </a:ext>
            </a:extLst>
          </p:cNvPr>
          <p:cNvSpPr txBox="1"/>
          <p:nvPr/>
        </p:nvSpPr>
        <p:spPr>
          <a:xfrm>
            <a:off x="439512" y="1989079"/>
            <a:ext cx="10647588" cy="707886"/>
          </a:xfrm>
          <a:prstGeom prst="rect">
            <a:avLst/>
          </a:prstGeom>
          <a:noFill/>
        </p:spPr>
        <p:txBody>
          <a:bodyPr wrap="square">
            <a:spAutoFit/>
          </a:bodyPr>
          <a:lstStyle/>
          <a:p>
            <a:r>
              <a:rPr lang="en-US" sz="4000" dirty="0">
                <a:effectLst/>
                <a:latin typeface="Chalk Board" panose="02000500000000000000" pitchFamily="2" charset="0"/>
              </a:rPr>
              <a:t>The sender transmits C and v. If Mallory wants to modify the plaintext </a:t>
            </a:r>
            <a:endParaRPr lang="en-US" sz="4000" dirty="0">
              <a:latin typeface="Chalk Board" panose="02000500000000000000" pitchFamily="2"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F28B2F3-A197-F8EC-DA34-006313739D34}"/>
                  </a:ext>
                </a:extLst>
              </p:cNvPr>
              <p:cNvSpPr txBox="1"/>
              <p:nvPr/>
            </p:nvSpPr>
            <p:spPr>
              <a:xfrm>
                <a:off x="2051249" y="2919955"/>
                <a:ext cx="264495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4800" b="0" i="0" smtClean="0">
                          <a:latin typeface="Chalk Board" panose="02000500000000000000" pitchFamily="2" charset="0"/>
                        </a:rPr>
                        <m:t>M</m:t>
                      </m:r>
                      <m:r>
                        <m:rPr>
                          <m:nor/>
                        </m:rPr>
                        <a:rPr lang="en-US" sz="4800" b="0" i="0" smtClean="0">
                          <a:latin typeface="Chalk Board" panose="02000500000000000000" pitchFamily="2" charset="0"/>
                        </a:rPr>
                        <m:t>′ = </m:t>
                      </m:r>
                      <m:r>
                        <m:rPr>
                          <m:nor/>
                        </m:rPr>
                        <a:rPr lang="en-US" sz="4800" b="0" i="0" smtClean="0">
                          <a:latin typeface="Chalk Board" panose="02000500000000000000" pitchFamily="2" charset="0"/>
                        </a:rPr>
                        <m:t>M</m:t>
                      </m:r>
                      <m:r>
                        <m:rPr>
                          <m:nor/>
                        </m:rPr>
                        <a:rPr lang="en-US" sz="4800" b="0" i="0" smtClean="0">
                          <a:latin typeface="Chalk Board" panose="02000500000000000000" pitchFamily="2" charset="0"/>
                        </a:rPr>
                        <m:t> ⊕ </m:t>
                      </m:r>
                      <m:r>
                        <m:rPr>
                          <m:nor/>
                        </m:rPr>
                        <a:rPr lang="en-US" sz="4800" b="0" i="0" smtClean="0">
                          <a:latin typeface="Chalk Board" panose="02000500000000000000" pitchFamily="2" charset="0"/>
                        </a:rPr>
                        <m:t>δ</m:t>
                      </m:r>
                    </m:oMath>
                  </m:oMathPara>
                </a14:m>
                <a:endParaRPr lang="en-US" sz="4800" dirty="0">
                  <a:latin typeface="Chalk Board" panose="02000500000000000000" pitchFamily="2" charset="0"/>
                </a:endParaRPr>
              </a:p>
            </p:txBody>
          </p:sp>
        </mc:Choice>
        <mc:Fallback xmlns="">
          <p:sp>
            <p:nvSpPr>
              <p:cNvPr id="9" name="TextBox 8">
                <a:extLst>
                  <a:ext uri="{FF2B5EF4-FFF2-40B4-BE49-F238E27FC236}">
                    <a16:creationId xmlns:a16="http://schemas.microsoft.com/office/drawing/2014/main" id="{9F28B2F3-A197-F8EC-DA34-006313739D34}"/>
                  </a:ext>
                </a:extLst>
              </p:cNvPr>
              <p:cNvSpPr txBox="1">
                <a:spLocks noRot="1" noChangeAspect="1" noMove="1" noResize="1" noEditPoints="1" noAdjustHandles="1" noChangeArrowheads="1" noChangeShapeType="1" noTextEdit="1"/>
              </p:cNvSpPr>
              <p:nvPr/>
            </p:nvSpPr>
            <p:spPr>
              <a:xfrm>
                <a:off x="2051249" y="2919955"/>
                <a:ext cx="2644955" cy="738664"/>
              </a:xfrm>
              <a:prstGeom prst="rect">
                <a:avLst/>
              </a:prstGeom>
              <a:blipFill>
                <a:blip r:embed="rId6"/>
                <a:stretch>
                  <a:fillRect l="-5263" t="-25424" r="-5263" b="-525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A168193-666E-F455-CA12-8EA11BF79940}"/>
                  </a:ext>
                </a:extLst>
              </p:cNvPr>
              <p:cNvSpPr txBox="1"/>
              <p:nvPr/>
            </p:nvSpPr>
            <p:spPr>
              <a:xfrm>
                <a:off x="2472420" y="3856389"/>
                <a:ext cx="4335994" cy="8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m:rPr>
                              <m:nor/>
                            </m:rPr>
                            <a:rPr lang="en-US" sz="4800" b="0" i="0" smtClean="0">
                              <a:latin typeface="Chalk Board" panose="02000500000000000000" pitchFamily="2" charset="0"/>
                            </a:rPr>
                            <m:t>C</m:t>
                          </m:r>
                        </m:e>
                        <m:sup>
                          <m:r>
                            <m:rPr>
                              <m:nor/>
                            </m:rPr>
                            <a:rPr lang="en-US" sz="4800" b="0" i="0" smtClean="0">
                              <a:latin typeface="Chalk Board" panose="02000500000000000000" pitchFamily="2" charset="0"/>
                            </a:rPr>
                            <m:t>′</m:t>
                          </m:r>
                        </m:sup>
                      </m:sSup>
                      <m:r>
                        <m:rPr>
                          <m:nor/>
                        </m:rPr>
                        <a:rPr lang="en-US" sz="4800" b="0" i="0" smtClean="0">
                          <a:latin typeface="Cambria Math" panose="02040503050406030204" pitchFamily="18" charset="0"/>
                        </a:rPr>
                        <m:t> </m:t>
                      </m:r>
                      <m:r>
                        <m:rPr>
                          <m:nor/>
                        </m:rPr>
                        <a:rPr lang="en-US" sz="4800" b="0" i="0" smtClean="0">
                          <a:latin typeface="Chalk Board" panose="02000500000000000000" pitchFamily="2" charset="0"/>
                        </a:rPr>
                        <m:t>= </m:t>
                      </m:r>
                      <m:r>
                        <m:rPr>
                          <m:nor/>
                        </m:rPr>
                        <a:rPr lang="en-US" sz="4800" b="0" i="0" smtClean="0">
                          <a:latin typeface="Chalk Board" panose="02000500000000000000" pitchFamily="2" charset="0"/>
                        </a:rPr>
                        <m:t>C</m:t>
                      </m:r>
                      <m:r>
                        <m:rPr>
                          <m:nor/>
                        </m:rPr>
                        <a:rPr lang="en-US" sz="4800" b="0" i="0" smtClean="0">
                          <a:latin typeface="Chalk Board" panose="02000500000000000000" pitchFamily="2" charset="0"/>
                        </a:rPr>
                        <m:t> ⊕ ⟨</m:t>
                      </m:r>
                      <m:r>
                        <m:rPr>
                          <m:nor/>
                        </m:rPr>
                        <a:rPr lang="en-US" sz="4800" b="0" i="0" smtClean="0">
                          <a:latin typeface="Chalk Board" panose="02000500000000000000" pitchFamily="2" charset="0"/>
                        </a:rPr>
                        <m:t>δ</m:t>
                      </m:r>
                      <m:r>
                        <m:rPr>
                          <m:nor/>
                        </m:rPr>
                        <a:rPr lang="en-US" sz="4800" b="0" i="0" smtClean="0">
                          <a:latin typeface="Chalk Board" panose="02000500000000000000" pitchFamily="2" charset="0"/>
                        </a:rPr>
                        <m:t> ‖ </m:t>
                      </m:r>
                      <m:r>
                        <m:rPr>
                          <m:nor/>
                        </m:rPr>
                        <a:rPr lang="en-US" sz="4800" b="0" i="0" smtClean="0">
                          <a:latin typeface="Chalk Board" panose="02000500000000000000" pitchFamily="2" charset="0"/>
                        </a:rPr>
                        <m:t>c</m:t>
                      </m:r>
                      <m:r>
                        <m:rPr>
                          <m:nor/>
                        </m:rPr>
                        <a:rPr lang="en-US" sz="4800" b="0" i="0" smtClean="0">
                          <a:latin typeface="Chalk Board" panose="02000500000000000000" pitchFamily="2" charset="0"/>
                        </a:rPr>
                        <m:t>(</m:t>
                      </m:r>
                      <m:r>
                        <m:rPr>
                          <m:nor/>
                        </m:rPr>
                        <a:rPr lang="en-US" sz="4800" b="0" i="0" smtClean="0">
                          <a:latin typeface="Chalk Board" panose="02000500000000000000" pitchFamily="2" charset="0"/>
                        </a:rPr>
                        <m:t>δ</m:t>
                      </m:r>
                      <m:r>
                        <m:rPr>
                          <m:nor/>
                        </m:rPr>
                        <a:rPr lang="en-US" sz="4800" b="0" i="0" smtClean="0">
                          <a:latin typeface="Chalk Board" panose="02000500000000000000" pitchFamily="2" charset="0"/>
                        </a:rPr>
                        <m:t>) ⟩</m:t>
                      </m:r>
                    </m:oMath>
                  </m:oMathPara>
                </a14:m>
                <a:endParaRPr lang="en-US" sz="4800" dirty="0">
                  <a:latin typeface="Chalk Board" panose="02000500000000000000" pitchFamily="2" charset="0"/>
                </a:endParaRPr>
              </a:p>
            </p:txBody>
          </p:sp>
        </mc:Choice>
        <mc:Fallback xmlns="">
          <p:sp>
            <p:nvSpPr>
              <p:cNvPr id="12" name="TextBox 11">
                <a:extLst>
                  <a:ext uri="{FF2B5EF4-FFF2-40B4-BE49-F238E27FC236}">
                    <a16:creationId xmlns:a16="http://schemas.microsoft.com/office/drawing/2014/main" id="{8A168193-666E-F455-CA12-8EA11BF79940}"/>
                  </a:ext>
                </a:extLst>
              </p:cNvPr>
              <p:cNvSpPr txBox="1">
                <a:spLocks noRot="1" noChangeAspect="1" noMove="1" noResize="1" noEditPoints="1" noAdjustHandles="1" noChangeArrowheads="1" noChangeShapeType="1" noTextEdit="1"/>
              </p:cNvSpPr>
              <p:nvPr/>
            </p:nvSpPr>
            <p:spPr>
              <a:xfrm>
                <a:off x="2472420" y="3856389"/>
                <a:ext cx="4335994" cy="869277"/>
              </a:xfrm>
              <a:prstGeom prst="rect">
                <a:avLst/>
              </a:prstGeom>
              <a:blipFill>
                <a:blip r:embed="rId7"/>
                <a:stretch>
                  <a:fillRect l="-2915" t="-14493" r="-4082" b="-4492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F9D1D6C-391C-912D-6FBB-1AF423045D0C}"/>
              </a:ext>
            </a:extLst>
          </p:cNvPr>
          <p:cNvSpPr txBox="1"/>
          <p:nvPr/>
        </p:nvSpPr>
        <p:spPr>
          <a:xfrm>
            <a:off x="439512" y="3911152"/>
            <a:ext cx="2032908" cy="830997"/>
          </a:xfrm>
          <a:prstGeom prst="rect">
            <a:avLst/>
          </a:prstGeom>
          <a:noFill/>
        </p:spPr>
        <p:txBody>
          <a:bodyPr wrap="square">
            <a:spAutoFit/>
          </a:bodyPr>
          <a:lstStyle/>
          <a:p>
            <a:r>
              <a:rPr lang="en-US" sz="4800" dirty="0">
                <a:effectLst/>
                <a:latin typeface="Chalk Board" panose="02000500000000000000" pitchFamily="2" charset="0"/>
              </a:rPr>
              <a:t>Calculate:</a:t>
            </a:r>
            <a:endParaRPr lang="en-US" dirty="0">
              <a:latin typeface="Chalk Board" panose="02000500000000000000" pitchFamily="2" charset="0"/>
            </a:endParaRPr>
          </a:p>
        </p:txBody>
      </p:sp>
      <p:sp>
        <p:nvSpPr>
          <p:cNvPr id="15" name="TextBox 14">
            <a:extLst>
              <a:ext uri="{FF2B5EF4-FFF2-40B4-BE49-F238E27FC236}">
                <a16:creationId xmlns:a16="http://schemas.microsoft.com/office/drawing/2014/main" id="{12C06751-0000-9D20-3EF4-7F9072F707DF}"/>
              </a:ext>
            </a:extLst>
          </p:cNvPr>
          <p:cNvSpPr txBox="1"/>
          <p:nvPr/>
        </p:nvSpPr>
        <p:spPr>
          <a:xfrm>
            <a:off x="439512" y="4831626"/>
            <a:ext cx="1251858" cy="830997"/>
          </a:xfrm>
          <a:prstGeom prst="rect">
            <a:avLst/>
          </a:prstGeom>
          <a:noFill/>
        </p:spPr>
        <p:txBody>
          <a:bodyPr wrap="square">
            <a:spAutoFit/>
          </a:bodyPr>
          <a:lstStyle/>
          <a:p>
            <a:r>
              <a:rPr lang="en-US" sz="4800" dirty="0">
                <a:effectLst/>
                <a:latin typeface="Chalk Board" panose="02000500000000000000" pitchFamily="2" charset="0"/>
              </a:rPr>
              <a:t>Send:</a:t>
            </a:r>
            <a:endParaRPr lang="en-US" dirty="0">
              <a:latin typeface="Chalk Board" panose="02000500000000000000" pitchFamily="2" charset="0"/>
            </a:endParaRPr>
          </a:p>
        </p:txBody>
      </p:sp>
      <p:sp>
        <p:nvSpPr>
          <p:cNvPr id="17" name="TextBox 16">
            <a:extLst>
              <a:ext uri="{FF2B5EF4-FFF2-40B4-BE49-F238E27FC236}">
                <a16:creationId xmlns:a16="http://schemas.microsoft.com/office/drawing/2014/main" id="{C571A7A8-E972-D912-999E-CE7E0FD7A70F}"/>
              </a:ext>
            </a:extLst>
          </p:cNvPr>
          <p:cNvSpPr txBox="1"/>
          <p:nvPr/>
        </p:nvSpPr>
        <p:spPr>
          <a:xfrm>
            <a:off x="1811794" y="4725371"/>
            <a:ext cx="3784825" cy="1569660"/>
          </a:xfrm>
          <a:prstGeom prst="rect">
            <a:avLst/>
          </a:prstGeom>
          <a:noFill/>
        </p:spPr>
        <p:txBody>
          <a:bodyPr wrap="square">
            <a:spAutoFit/>
          </a:bodyPr>
          <a:lstStyle/>
          <a:p>
            <a:r>
              <a:rPr lang="en-US" sz="4800" dirty="0">
                <a:effectLst/>
                <a:latin typeface="Chalk Board" panose="02000500000000000000" pitchFamily="2" charset="0"/>
              </a:rPr>
              <a:t>(</a:t>
            </a:r>
            <a:r>
              <a:rPr lang="en-US" sz="4800" dirty="0" err="1">
                <a:solidFill>
                  <a:srgbClr val="FF0000"/>
                </a:solidFill>
                <a:effectLst/>
                <a:latin typeface="Chalk Board" panose="02000500000000000000" pitchFamily="2" charset="0"/>
              </a:rPr>
              <a:t>C′</a:t>
            </a:r>
            <a:r>
              <a:rPr lang="en-US" sz="4800" dirty="0" err="1">
                <a:effectLst/>
                <a:latin typeface="Chalk Board" panose="02000500000000000000" pitchFamily="2" charset="0"/>
              </a:rPr>
              <a:t>,</a:t>
            </a:r>
            <a:r>
              <a:rPr lang="en-US" sz="4800" dirty="0" err="1">
                <a:solidFill>
                  <a:srgbClr val="FF0000"/>
                </a:solidFill>
                <a:effectLst/>
                <a:latin typeface="Chalk Board" panose="02000500000000000000" pitchFamily="2" charset="0"/>
              </a:rPr>
              <a:t>v</a:t>
            </a:r>
            <a:r>
              <a:rPr lang="en-US" sz="4800" dirty="0">
                <a:effectLst/>
                <a:latin typeface="Chalk Board" panose="02000500000000000000" pitchFamily="2" charset="0"/>
              </a:rPr>
              <a:t>) instead of (</a:t>
            </a:r>
            <a:r>
              <a:rPr lang="en-US" sz="4800" dirty="0" err="1">
                <a:solidFill>
                  <a:srgbClr val="FF0000"/>
                </a:solidFill>
                <a:effectLst/>
                <a:latin typeface="Chalk Board" panose="02000500000000000000" pitchFamily="2" charset="0"/>
              </a:rPr>
              <a:t>C</a:t>
            </a:r>
            <a:r>
              <a:rPr lang="en-US" sz="4800" dirty="0" err="1">
                <a:effectLst/>
                <a:latin typeface="Chalk Board" panose="02000500000000000000" pitchFamily="2" charset="0"/>
              </a:rPr>
              <a:t>,</a:t>
            </a:r>
            <a:r>
              <a:rPr lang="en-US" sz="4800" dirty="0" err="1">
                <a:solidFill>
                  <a:srgbClr val="FF0000"/>
                </a:solidFill>
                <a:effectLst/>
                <a:latin typeface="Chalk Board" panose="02000500000000000000" pitchFamily="2" charset="0"/>
              </a:rPr>
              <a:t>v</a:t>
            </a:r>
            <a:r>
              <a:rPr lang="en-US" sz="4800" dirty="0">
                <a:effectLst/>
                <a:latin typeface="Chalk Board" panose="02000500000000000000" pitchFamily="2" charset="0"/>
              </a:rPr>
              <a:t>)</a:t>
            </a:r>
            <a:br>
              <a:rPr lang="en-US" sz="4800" dirty="0">
                <a:effectLst/>
                <a:latin typeface="Chalk Board" panose="02000500000000000000" pitchFamily="2" charset="0"/>
              </a:rPr>
            </a:br>
            <a:endParaRPr lang="en-US" sz="4800" dirty="0">
              <a:latin typeface="Chalk Board" panose="02000500000000000000" pitchFamily="2" charset="0"/>
            </a:endParaRPr>
          </a:p>
        </p:txBody>
      </p:sp>
      <p:sp>
        <p:nvSpPr>
          <p:cNvPr id="19" name="TextBox 18">
            <a:extLst>
              <a:ext uri="{FF2B5EF4-FFF2-40B4-BE49-F238E27FC236}">
                <a16:creationId xmlns:a16="http://schemas.microsoft.com/office/drawing/2014/main" id="{CC1106D6-E0C0-6316-28FC-383AE0016394}"/>
              </a:ext>
            </a:extLst>
          </p:cNvPr>
          <p:cNvSpPr txBox="1"/>
          <p:nvPr/>
        </p:nvSpPr>
        <p:spPr>
          <a:xfrm>
            <a:off x="439512" y="5775233"/>
            <a:ext cx="8452758" cy="830997"/>
          </a:xfrm>
          <a:prstGeom prst="rect">
            <a:avLst/>
          </a:prstGeom>
          <a:noFill/>
        </p:spPr>
        <p:txBody>
          <a:bodyPr wrap="square">
            <a:spAutoFit/>
          </a:bodyPr>
          <a:lstStyle/>
          <a:p>
            <a:r>
              <a:rPr lang="en-US" sz="4800" dirty="0">
                <a:effectLst/>
                <a:latin typeface="Chalk Board" panose="02000500000000000000" pitchFamily="2" charset="0"/>
              </a:rPr>
              <a:t>This passes the integrity check of the recipient! </a:t>
            </a:r>
            <a:endParaRPr lang="en-US" sz="4800" dirty="0">
              <a:latin typeface="Chalk Board" panose="02000500000000000000" pitchFamily="2" charset="0"/>
            </a:endParaRPr>
          </a:p>
        </p:txBody>
      </p:sp>
    </p:spTree>
    <p:custDataLst>
      <p:tags r:id="rId1"/>
    </p:custDataLst>
    <p:extLst>
      <p:ext uri="{BB962C8B-B14F-4D97-AF65-F5344CB8AC3E}">
        <p14:creationId xmlns:p14="http://schemas.microsoft.com/office/powerpoint/2010/main" val="3086884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426">
        <p159:morph option="byObject"/>
      </p:transition>
    </mc:Choice>
    <mc:Fallback xmlns="">
      <p:transition spd="slow" advTm="6442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2" grpId="0"/>
      <p:bldP spid="14" grpId="0"/>
      <p:bldP spid="15" grpId="0"/>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0D7C-F421-A15D-537A-BD5B8A72D6B0}"/>
              </a:ext>
            </a:extLst>
          </p:cNvPr>
          <p:cNvSpPr>
            <a:spLocks noGrp="1"/>
          </p:cNvSpPr>
          <p:nvPr>
            <p:ph type="title"/>
          </p:nvPr>
        </p:nvSpPr>
        <p:spPr/>
        <p:txBody>
          <a:bodyPr/>
          <a:lstStyle/>
          <a:p>
            <a:r>
              <a:rPr lang="en-US" dirty="0"/>
              <a:t>Problem 2: Integrity Breach</a:t>
            </a:r>
          </a:p>
        </p:txBody>
      </p:sp>
      <p:cxnSp>
        <p:nvCxnSpPr>
          <p:cNvPr id="3" name="Straight Arrow Connector 2">
            <a:extLst>
              <a:ext uri="{FF2B5EF4-FFF2-40B4-BE49-F238E27FC236}">
                <a16:creationId xmlns:a16="http://schemas.microsoft.com/office/drawing/2014/main" id="{6FD76A35-E7E1-C628-B9B9-16E5EA20DC15}"/>
              </a:ext>
            </a:extLst>
          </p:cNvPr>
          <p:cNvCxnSpPr>
            <a:cxnSpLocks/>
          </p:cNvCxnSpPr>
          <p:nvPr/>
        </p:nvCxnSpPr>
        <p:spPr>
          <a:xfrm>
            <a:off x="1442755" y="3639873"/>
            <a:ext cx="4795730"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Graphic 8" descr="Female Profile outline">
            <a:extLst>
              <a:ext uri="{FF2B5EF4-FFF2-40B4-BE49-F238E27FC236}">
                <a16:creationId xmlns:a16="http://schemas.microsoft.com/office/drawing/2014/main" id="{EDC03402-5017-4F58-6C66-EBD4C47318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24" y="2816677"/>
            <a:ext cx="1751081" cy="1751081"/>
          </a:xfrm>
          <a:prstGeom prst="rect">
            <a:avLst/>
          </a:prstGeom>
        </p:spPr>
      </p:pic>
      <p:pic>
        <p:nvPicPr>
          <p:cNvPr id="10" name="Graphic 9" descr="Male profile outline">
            <a:extLst>
              <a:ext uri="{FF2B5EF4-FFF2-40B4-BE49-F238E27FC236}">
                <a16:creationId xmlns:a16="http://schemas.microsoft.com/office/drawing/2014/main" id="{B14C462F-8B14-F091-77F9-38AAC68873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6462" y="4784014"/>
            <a:ext cx="2026960" cy="2026960"/>
          </a:xfrm>
          <a:prstGeom prst="rect">
            <a:avLst/>
          </a:prstGeom>
        </p:spPr>
      </p:pic>
      <p:pic>
        <p:nvPicPr>
          <p:cNvPr id="11" name="Graphic 10" descr="Devil face outline outline">
            <a:extLst>
              <a:ext uri="{FF2B5EF4-FFF2-40B4-BE49-F238E27FC236}">
                <a16:creationId xmlns:a16="http://schemas.microsoft.com/office/drawing/2014/main" id="{063F881F-3212-0B9E-2154-F1088439FA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9903" y="2725739"/>
            <a:ext cx="1200877" cy="1200877"/>
          </a:xfrm>
          <a:prstGeom prst="rect">
            <a:avLst/>
          </a:prstGeom>
        </p:spPr>
      </p:pic>
      <p:sp>
        <p:nvSpPr>
          <p:cNvPr id="12" name="Rectangle 11">
            <a:extLst>
              <a:ext uri="{FF2B5EF4-FFF2-40B4-BE49-F238E27FC236}">
                <a16:creationId xmlns:a16="http://schemas.microsoft.com/office/drawing/2014/main" id="{04A5DB82-A269-D697-284C-EAA529E996B6}"/>
              </a:ext>
            </a:extLst>
          </p:cNvPr>
          <p:cNvSpPr/>
          <p:nvPr/>
        </p:nvSpPr>
        <p:spPr>
          <a:xfrm>
            <a:off x="1650442" y="2470419"/>
            <a:ext cx="1075465" cy="25077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6CD36D-F7CA-D86F-28EA-3A77632DB0E7}"/>
              </a:ext>
            </a:extLst>
          </p:cNvPr>
          <p:cNvSpPr/>
          <p:nvPr/>
        </p:nvSpPr>
        <p:spPr>
          <a:xfrm>
            <a:off x="7918191" y="2163532"/>
            <a:ext cx="2473852" cy="296254"/>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4838C1-F929-D97D-F485-DBD07DF32535}"/>
              </a:ext>
            </a:extLst>
          </p:cNvPr>
          <p:cNvSpPr/>
          <p:nvPr/>
        </p:nvSpPr>
        <p:spPr>
          <a:xfrm>
            <a:off x="7918191" y="2926310"/>
            <a:ext cx="3134140" cy="25077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B4CCBF-6F03-8721-7C73-1526BBE862A6}"/>
              </a:ext>
            </a:extLst>
          </p:cNvPr>
          <p:cNvSpPr/>
          <p:nvPr/>
        </p:nvSpPr>
        <p:spPr>
          <a:xfrm>
            <a:off x="7943513" y="3566832"/>
            <a:ext cx="3134140" cy="250772"/>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1D3F28D-396C-C379-2EC6-F23EC23A6904}"/>
              </a:ext>
            </a:extLst>
          </p:cNvPr>
          <p:cNvSpPr txBox="1"/>
          <p:nvPr/>
        </p:nvSpPr>
        <p:spPr>
          <a:xfrm>
            <a:off x="2805170" y="2306831"/>
            <a:ext cx="325730" cy="646331"/>
          </a:xfrm>
          <a:prstGeom prst="rect">
            <a:avLst/>
          </a:prstGeom>
          <a:noFill/>
        </p:spPr>
        <p:txBody>
          <a:bodyPr wrap="none" rtlCol="0">
            <a:spAutoFit/>
          </a:bodyPr>
          <a:lstStyle/>
          <a:p>
            <a:r>
              <a:rPr lang="en-US" sz="3600" dirty="0">
                <a:latin typeface="Chalk Board" panose="02000500000000000000" pitchFamily="2" charset="0"/>
              </a:rPr>
              <a:t>v</a:t>
            </a:r>
          </a:p>
        </p:txBody>
      </p:sp>
      <p:sp>
        <p:nvSpPr>
          <p:cNvPr id="18" name="TextBox 17">
            <a:extLst>
              <a:ext uri="{FF2B5EF4-FFF2-40B4-BE49-F238E27FC236}">
                <a16:creationId xmlns:a16="http://schemas.microsoft.com/office/drawing/2014/main" id="{A3D7F404-3AEE-43C5-9173-48A84EE3A11D}"/>
              </a:ext>
            </a:extLst>
          </p:cNvPr>
          <p:cNvSpPr txBox="1"/>
          <p:nvPr/>
        </p:nvSpPr>
        <p:spPr>
          <a:xfrm>
            <a:off x="11124641" y="3602988"/>
            <a:ext cx="396262" cy="461665"/>
          </a:xfrm>
          <a:prstGeom prst="rect">
            <a:avLst/>
          </a:prstGeom>
          <a:noFill/>
        </p:spPr>
        <p:txBody>
          <a:bodyPr wrap="none" rtlCol="0">
            <a:spAutoFit/>
          </a:bodyPr>
          <a:lstStyle/>
          <a:p>
            <a:r>
              <a:rPr lang="en-US" sz="2400" dirty="0">
                <a:latin typeface="Chalk Board" panose="02000500000000000000" pitchFamily="2" charset="0"/>
              </a:rPr>
              <a:t>CC</a:t>
            </a:r>
          </a:p>
        </p:txBody>
      </p:sp>
      <p:sp>
        <p:nvSpPr>
          <p:cNvPr id="19" name="TextBox 18">
            <a:extLst>
              <a:ext uri="{FF2B5EF4-FFF2-40B4-BE49-F238E27FC236}">
                <a16:creationId xmlns:a16="http://schemas.microsoft.com/office/drawing/2014/main" id="{EB526326-32C5-DEA7-1BC2-E008E2283A3A}"/>
              </a:ext>
            </a:extLst>
          </p:cNvPr>
          <p:cNvSpPr txBox="1"/>
          <p:nvPr/>
        </p:nvSpPr>
        <p:spPr>
          <a:xfrm>
            <a:off x="11155776" y="2965441"/>
            <a:ext cx="290464" cy="461665"/>
          </a:xfrm>
          <a:prstGeom prst="rect">
            <a:avLst/>
          </a:prstGeom>
          <a:noFill/>
        </p:spPr>
        <p:txBody>
          <a:bodyPr wrap="none" rtlCol="0">
            <a:spAutoFit/>
          </a:bodyPr>
          <a:lstStyle/>
          <a:p>
            <a:r>
              <a:rPr lang="en-US" sz="2400" dirty="0">
                <a:latin typeface="Chalk Board" panose="02000500000000000000" pitchFamily="2" charset="0"/>
              </a:rPr>
              <a:t>C</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C127481-4FCE-83DC-ACB0-002BC3BDC612}"/>
                  </a:ext>
                </a:extLst>
              </p:cNvPr>
              <p:cNvSpPr txBox="1"/>
              <p:nvPr/>
            </p:nvSpPr>
            <p:spPr>
              <a:xfrm>
                <a:off x="8791235" y="1735806"/>
                <a:ext cx="36388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latin typeface="Cambria Math" panose="02040503050406030204" pitchFamily="18" charset="0"/>
                        </a:rPr>
                        <m:t>δ</m:t>
                      </m:r>
                    </m:oMath>
                  </m:oMathPara>
                </a14:m>
                <a:endParaRPr lang="en-US" sz="2400" b="0" dirty="0"/>
              </a:p>
              <a:p>
                <a:endParaRPr lang="en-US" sz="2400" dirty="0"/>
              </a:p>
            </p:txBody>
          </p:sp>
        </mc:Choice>
        <mc:Fallback xmlns="">
          <p:sp>
            <p:nvSpPr>
              <p:cNvPr id="20" name="TextBox 19">
                <a:extLst>
                  <a:ext uri="{FF2B5EF4-FFF2-40B4-BE49-F238E27FC236}">
                    <a16:creationId xmlns:a16="http://schemas.microsoft.com/office/drawing/2014/main" id="{9C127481-4FCE-83DC-ACB0-002BC3BDC612}"/>
                  </a:ext>
                </a:extLst>
              </p:cNvPr>
              <p:cNvSpPr txBox="1">
                <a:spLocks noRot="1" noChangeAspect="1" noMove="1" noResize="1" noEditPoints="1" noAdjustHandles="1" noChangeArrowheads="1" noChangeShapeType="1" noTextEdit="1"/>
              </p:cNvSpPr>
              <p:nvPr/>
            </p:nvSpPr>
            <p:spPr>
              <a:xfrm>
                <a:off x="8791235" y="1735806"/>
                <a:ext cx="363882" cy="738664"/>
              </a:xfrm>
              <a:prstGeom prst="rect">
                <a:avLst/>
              </a:prstGeom>
              <a:blipFill>
                <a:blip r:embed="rId11"/>
                <a:stretch>
                  <a:fillRect l="-3448"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3D4546A-0C8A-5EF3-1E3A-5655D723BD3A}"/>
                  </a:ext>
                </a:extLst>
              </p:cNvPr>
              <p:cNvSpPr txBox="1"/>
              <p:nvPr/>
            </p:nvSpPr>
            <p:spPr>
              <a:xfrm>
                <a:off x="10504785" y="1781783"/>
                <a:ext cx="52229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m:rPr>
                          <m:sty m:val="p"/>
                        </m:rPr>
                        <a:rPr lang="en-US" b="0" i="1" smtClean="0">
                          <a:latin typeface="Cambria Math" panose="02040503050406030204" pitchFamily="18" charset="0"/>
                        </a:rPr>
                        <m:t>δ</m:t>
                      </m:r>
                      <m:r>
                        <a:rPr lang="en-US" b="0" i="1" smtClean="0">
                          <a:latin typeface="Cambria Math" panose="02040503050406030204" pitchFamily="18" charset="0"/>
                        </a:rPr>
                        <m:t>)</m:t>
                      </m:r>
                    </m:oMath>
                  </m:oMathPara>
                </a14:m>
                <a:endParaRPr lang="en-US" b="0" dirty="0"/>
              </a:p>
              <a:p>
                <a:endParaRPr lang="en-US" dirty="0"/>
              </a:p>
            </p:txBody>
          </p:sp>
        </mc:Choice>
        <mc:Fallback xmlns="">
          <p:sp>
            <p:nvSpPr>
              <p:cNvPr id="21" name="TextBox 20">
                <a:extLst>
                  <a:ext uri="{FF2B5EF4-FFF2-40B4-BE49-F238E27FC236}">
                    <a16:creationId xmlns:a16="http://schemas.microsoft.com/office/drawing/2014/main" id="{D3D4546A-0C8A-5EF3-1E3A-5655D723BD3A}"/>
                  </a:ext>
                </a:extLst>
              </p:cNvPr>
              <p:cNvSpPr txBox="1">
                <a:spLocks noRot="1" noChangeAspect="1" noMove="1" noResize="1" noEditPoints="1" noAdjustHandles="1" noChangeArrowheads="1" noChangeShapeType="1" noTextEdit="1"/>
              </p:cNvSpPr>
              <p:nvPr/>
            </p:nvSpPr>
            <p:spPr>
              <a:xfrm>
                <a:off x="10504785" y="1781783"/>
                <a:ext cx="522294" cy="553998"/>
              </a:xfrm>
              <a:prstGeom prst="rect">
                <a:avLst/>
              </a:prstGeom>
              <a:blipFill>
                <a:blip r:embed="rId12"/>
                <a:stretch>
                  <a:fillRect l="-2381" t="-2273" r="-11905"/>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96374800-AA56-A280-95CB-1FDC242406CE}"/>
              </a:ext>
            </a:extLst>
          </p:cNvPr>
          <p:cNvSpPr/>
          <p:nvPr/>
        </p:nvSpPr>
        <p:spPr>
          <a:xfrm>
            <a:off x="10425190" y="2163532"/>
            <a:ext cx="627141" cy="296254"/>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83109C-A4DF-888E-7934-E9338E789AFF}"/>
                  </a:ext>
                </a:extLst>
              </p:cNvPr>
              <p:cNvSpPr txBox="1"/>
              <p:nvPr/>
            </p:nvSpPr>
            <p:spPr>
              <a:xfrm>
                <a:off x="9272826" y="2443213"/>
                <a:ext cx="49212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1400" dirty="0"/>
              </a:p>
            </p:txBody>
          </p:sp>
        </mc:Choice>
        <mc:Fallback xmlns="">
          <p:sp>
            <p:nvSpPr>
              <p:cNvPr id="23" name="TextBox 22">
                <a:extLst>
                  <a:ext uri="{FF2B5EF4-FFF2-40B4-BE49-F238E27FC236}">
                    <a16:creationId xmlns:a16="http://schemas.microsoft.com/office/drawing/2014/main" id="{0283109C-A4DF-888E-7934-E9338E789AFF}"/>
                  </a:ext>
                </a:extLst>
              </p:cNvPr>
              <p:cNvSpPr txBox="1">
                <a:spLocks noRot="1" noChangeAspect="1" noMove="1" noResize="1" noEditPoints="1" noAdjustHandles="1" noChangeArrowheads="1" noChangeShapeType="1" noTextEdit="1"/>
              </p:cNvSpPr>
              <p:nvPr/>
            </p:nvSpPr>
            <p:spPr>
              <a:xfrm>
                <a:off x="9272826" y="2443213"/>
                <a:ext cx="492121" cy="492443"/>
              </a:xfrm>
              <a:prstGeom prst="rect">
                <a:avLst/>
              </a:prstGeom>
              <a:blipFill>
                <a:blip r:embed="rId13"/>
                <a:stretch>
                  <a:fillRect l="-25641" r="-28205"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3687A7B-7546-00D7-4224-514B0D29F409}"/>
                  </a:ext>
                </a:extLst>
              </p:cNvPr>
              <p:cNvSpPr txBox="1"/>
              <p:nvPr/>
            </p:nvSpPr>
            <p:spPr>
              <a:xfrm>
                <a:off x="6266362" y="4832262"/>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1100" dirty="0"/>
              </a:p>
            </p:txBody>
          </p:sp>
        </mc:Choice>
        <mc:Fallback xmlns="">
          <p:sp>
            <p:nvSpPr>
              <p:cNvPr id="26" name="TextBox 25">
                <a:extLst>
                  <a:ext uri="{FF2B5EF4-FFF2-40B4-BE49-F238E27FC236}">
                    <a16:creationId xmlns:a16="http://schemas.microsoft.com/office/drawing/2014/main" id="{93687A7B-7546-00D7-4224-514B0D29F409}"/>
                  </a:ext>
                </a:extLst>
              </p:cNvPr>
              <p:cNvSpPr txBox="1">
                <a:spLocks noRot="1" noChangeAspect="1" noMove="1" noResize="1" noEditPoints="1" noAdjustHandles="1" noChangeArrowheads="1" noChangeShapeType="1" noTextEdit="1"/>
              </p:cNvSpPr>
              <p:nvPr/>
            </p:nvSpPr>
            <p:spPr>
              <a:xfrm>
                <a:off x="6266362" y="4832262"/>
                <a:ext cx="368691" cy="369332"/>
              </a:xfrm>
              <a:prstGeom prst="rect">
                <a:avLst/>
              </a:prstGeom>
              <a:blipFill>
                <a:blip r:embed="rId14"/>
                <a:stretch>
                  <a:fillRect l="-26667" r="-2333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33F0EDB-E881-A481-58FE-ECC9B72167DE}"/>
                  </a:ext>
                </a:extLst>
              </p:cNvPr>
              <p:cNvSpPr txBox="1"/>
              <p:nvPr/>
            </p:nvSpPr>
            <p:spPr>
              <a:xfrm>
                <a:off x="6255729" y="6122303"/>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1100" dirty="0"/>
              </a:p>
            </p:txBody>
          </p:sp>
        </mc:Choice>
        <mc:Fallback xmlns="">
          <p:sp>
            <p:nvSpPr>
              <p:cNvPr id="30" name="TextBox 29">
                <a:extLst>
                  <a:ext uri="{FF2B5EF4-FFF2-40B4-BE49-F238E27FC236}">
                    <a16:creationId xmlns:a16="http://schemas.microsoft.com/office/drawing/2014/main" id="{733F0EDB-E881-A481-58FE-ECC9B72167DE}"/>
                  </a:ext>
                </a:extLst>
              </p:cNvPr>
              <p:cNvSpPr txBox="1">
                <a:spLocks noRot="1" noChangeAspect="1" noMove="1" noResize="1" noEditPoints="1" noAdjustHandles="1" noChangeArrowheads="1" noChangeShapeType="1" noTextEdit="1"/>
              </p:cNvSpPr>
              <p:nvPr/>
            </p:nvSpPr>
            <p:spPr>
              <a:xfrm>
                <a:off x="6255729" y="6122303"/>
                <a:ext cx="368691" cy="369332"/>
              </a:xfrm>
              <a:prstGeom prst="rect">
                <a:avLst/>
              </a:prstGeom>
              <a:blipFill>
                <a:blip r:embed="rId15"/>
                <a:stretch>
                  <a:fillRect l="-26667" r="-26667" b="-1935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841884E9-C50A-02EE-40BD-DEB8DAA072CE}"/>
              </a:ext>
            </a:extLst>
          </p:cNvPr>
          <p:cNvSpPr/>
          <p:nvPr/>
        </p:nvSpPr>
        <p:spPr>
          <a:xfrm>
            <a:off x="8158341" y="5816400"/>
            <a:ext cx="939929" cy="31455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E3F31EE-9A6C-6073-70B4-C71CCE3C6651}"/>
              </a:ext>
            </a:extLst>
          </p:cNvPr>
          <p:cNvSpPr txBox="1"/>
          <p:nvPr/>
        </p:nvSpPr>
        <p:spPr>
          <a:xfrm>
            <a:off x="9281519" y="2932091"/>
            <a:ext cx="407484" cy="1107996"/>
          </a:xfrm>
          <a:prstGeom prst="rect">
            <a:avLst/>
          </a:prstGeom>
          <a:noFill/>
        </p:spPr>
        <p:txBody>
          <a:bodyPr wrap="square" rtlCol="0">
            <a:spAutoFit/>
          </a:bodyPr>
          <a:lstStyle/>
          <a:p>
            <a:r>
              <a:rPr lang="en-US" sz="6600" dirty="0">
                <a:latin typeface="Chalk Board" panose="02000500000000000000" pitchFamily="2" charset="0"/>
              </a:rPr>
              <a:t>=</a:t>
            </a:r>
            <a:endParaRPr lang="en-US" sz="3200" dirty="0">
              <a:latin typeface="Chalk Board" panose="02000500000000000000" pitchFamily="2" charset="0"/>
            </a:endParaRPr>
          </a:p>
        </p:txBody>
      </p:sp>
      <p:sp>
        <p:nvSpPr>
          <p:cNvPr id="35" name="Rectangle 34">
            <a:extLst>
              <a:ext uri="{FF2B5EF4-FFF2-40B4-BE49-F238E27FC236}">
                <a16:creationId xmlns:a16="http://schemas.microsoft.com/office/drawing/2014/main" id="{429D1779-28ED-B9CC-BEB8-B80CD6B9711C}"/>
              </a:ext>
            </a:extLst>
          </p:cNvPr>
          <p:cNvSpPr/>
          <p:nvPr/>
        </p:nvSpPr>
        <p:spPr>
          <a:xfrm>
            <a:off x="4883636" y="4585816"/>
            <a:ext cx="3134140" cy="250772"/>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581E8A4-D8BE-AFD3-BFB7-E7466F4CEC32}"/>
              </a:ext>
            </a:extLst>
          </p:cNvPr>
          <p:cNvSpPr/>
          <p:nvPr/>
        </p:nvSpPr>
        <p:spPr>
          <a:xfrm>
            <a:off x="4864010" y="5177005"/>
            <a:ext cx="3173392" cy="252214"/>
          </a:xfrm>
          <a:prstGeom prst="rect">
            <a:avLst/>
          </a:prstGeom>
          <a:gradFill flip="none" rotWithShape="1">
            <a:gsLst>
              <a:gs pos="100000">
                <a:srgbClr val="FFFF00"/>
              </a:gs>
              <a:gs pos="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5969374-56A4-F436-123F-7C3E59AEA90D}"/>
              </a:ext>
            </a:extLst>
          </p:cNvPr>
          <p:cNvSpPr/>
          <p:nvPr/>
        </p:nvSpPr>
        <p:spPr>
          <a:xfrm>
            <a:off x="4911565" y="5816401"/>
            <a:ext cx="3173393" cy="314554"/>
          </a:xfrm>
          <a:prstGeom prst="rect">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FA7169D-FA42-5E3F-9619-B953B5075F0A}"/>
              </a:ext>
            </a:extLst>
          </p:cNvPr>
          <p:cNvSpPr/>
          <p:nvPr/>
        </p:nvSpPr>
        <p:spPr>
          <a:xfrm>
            <a:off x="4934342" y="6491634"/>
            <a:ext cx="3150616" cy="296117"/>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FFC2110-DC08-9F09-BE18-B477D40EBEF5}"/>
              </a:ext>
            </a:extLst>
          </p:cNvPr>
          <p:cNvSpPr/>
          <p:nvPr/>
        </p:nvSpPr>
        <p:spPr>
          <a:xfrm>
            <a:off x="8158341" y="6491633"/>
            <a:ext cx="939929" cy="296117"/>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A00B7DFA-4EF3-7675-6A40-06585A8CF299}"/>
              </a:ext>
            </a:extLst>
          </p:cNvPr>
          <p:cNvSpPr txBox="1"/>
          <p:nvPr/>
        </p:nvSpPr>
        <p:spPr>
          <a:xfrm>
            <a:off x="4334422" y="4468125"/>
            <a:ext cx="534121" cy="707886"/>
          </a:xfrm>
          <a:prstGeom prst="rect">
            <a:avLst/>
          </a:prstGeom>
          <a:noFill/>
        </p:spPr>
        <p:txBody>
          <a:bodyPr wrap="none" rtlCol="0">
            <a:spAutoFit/>
          </a:bodyPr>
          <a:lstStyle/>
          <a:p>
            <a:r>
              <a:rPr lang="en-US" sz="4000" dirty="0">
                <a:latin typeface="Chalk Board" panose="02000500000000000000" pitchFamily="2" charset="0"/>
              </a:rPr>
              <a:t>CC</a:t>
            </a:r>
          </a:p>
        </p:txBody>
      </p:sp>
      <p:sp>
        <p:nvSpPr>
          <p:cNvPr id="41" name="TextBox 40">
            <a:extLst>
              <a:ext uri="{FF2B5EF4-FFF2-40B4-BE49-F238E27FC236}">
                <a16:creationId xmlns:a16="http://schemas.microsoft.com/office/drawing/2014/main" id="{E8ED58D9-8A1C-2383-2423-242856BDA8AF}"/>
              </a:ext>
            </a:extLst>
          </p:cNvPr>
          <p:cNvSpPr txBox="1"/>
          <p:nvPr/>
        </p:nvSpPr>
        <p:spPr>
          <a:xfrm>
            <a:off x="4334422" y="5042623"/>
            <a:ext cx="377026" cy="707886"/>
          </a:xfrm>
          <a:prstGeom prst="rect">
            <a:avLst/>
          </a:prstGeom>
          <a:noFill/>
        </p:spPr>
        <p:txBody>
          <a:bodyPr wrap="none" rtlCol="0">
            <a:spAutoFit/>
          </a:bodyPr>
          <a:lstStyle/>
          <a:p>
            <a:r>
              <a:rPr lang="en-US" sz="4000" dirty="0">
                <a:latin typeface="Chalk Board" panose="02000500000000000000" pitchFamily="2" charset="0"/>
              </a:rPr>
              <a:t>K</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D5DFF6-4EF4-A27E-B7E5-2FD539F21E1C}"/>
                  </a:ext>
                </a:extLst>
              </p:cNvPr>
              <p:cNvSpPr txBox="1"/>
              <p:nvPr/>
            </p:nvSpPr>
            <p:spPr>
              <a:xfrm>
                <a:off x="4318329" y="6280163"/>
                <a:ext cx="476862" cy="89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1" smtClean="0">
                          <a:latin typeface="Cambria Math" panose="02040503050406030204" pitchFamily="18" charset="0"/>
                        </a:rPr>
                        <m:t>δ</m:t>
                      </m:r>
                    </m:oMath>
                  </m:oMathPara>
                </a14:m>
                <a:endParaRPr lang="en-US" sz="4000" b="0" dirty="0">
                  <a:latin typeface="Chalk Board" panose="02000500000000000000" pitchFamily="2" charset="0"/>
                </a:endParaRPr>
              </a:p>
              <a:p>
                <a:endParaRPr lang="en-US" dirty="0"/>
              </a:p>
            </p:txBody>
          </p:sp>
        </mc:Choice>
        <mc:Fallback xmlns="">
          <p:sp>
            <p:nvSpPr>
              <p:cNvPr id="42" name="TextBox 41">
                <a:extLst>
                  <a:ext uri="{FF2B5EF4-FFF2-40B4-BE49-F238E27FC236}">
                    <a16:creationId xmlns:a16="http://schemas.microsoft.com/office/drawing/2014/main" id="{27D5DFF6-4EF4-A27E-B7E5-2FD539F21E1C}"/>
                  </a:ext>
                </a:extLst>
              </p:cNvPr>
              <p:cNvSpPr txBox="1">
                <a:spLocks noRot="1" noChangeAspect="1" noMove="1" noResize="1" noEditPoints="1" noAdjustHandles="1" noChangeArrowheads="1" noChangeShapeType="1" noTextEdit="1"/>
              </p:cNvSpPr>
              <p:nvPr/>
            </p:nvSpPr>
            <p:spPr>
              <a:xfrm>
                <a:off x="4318329" y="6280163"/>
                <a:ext cx="476862" cy="892552"/>
              </a:xfrm>
              <a:prstGeom prst="rect">
                <a:avLst/>
              </a:prstGeom>
              <a:blipFill>
                <a:blip r:embed="rId16"/>
                <a:stretch>
                  <a:fillRect l="-12821" t="-2817" r="-1538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8DF1A00F-A35C-CAF5-8849-24078426E876}"/>
              </a:ext>
            </a:extLst>
          </p:cNvPr>
          <p:cNvSpPr txBox="1"/>
          <p:nvPr/>
        </p:nvSpPr>
        <p:spPr>
          <a:xfrm>
            <a:off x="4322032" y="5651415"/>
            <a:ext cx="442750" cy="707886"/>
          </a:xfrm>
          <a:prstGeom prst="rect">
            <a:avLst/>
          </a:prstGeom>
          <a:noFill/>
        </p:spPr>
        <p:txBody>
          <a:bodyPr wrap="none" rtlCol="0">
            <a:spAutoFit/>
          </a:bodyPr>
          <a:lstStyle/>
          <a:p>
            <a:r>
              <a:rPr lang="en-US" sz="4000" dirty="0">
                <a:latin typeface="Chalk Board" panose="02000500000000000000" pitchFamily="2" charset="0"/>
              </a:rPr>
              <a:t>M</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46BF51C-15A5-B942-E9C2-5FD65F718D37}"/>
                  </a:ext>
                </a:extLst>
              </p:cNvPr>
              <p:cNvSpPr txBox="1"/>
              <p:nvPr/>
            </p:nvSpPr>
            <p:spPr>
              <a:xfrm>
                <a:off x="9206698" y="6416343"/>
                <a:ext cx="547616" cy="861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800" b="0" i="0" smtClean="0">
                          <a:latin typeface="Chalk Board" panose="02000500000000000000" pitchFamily="2" charset="0"/>
                        </a:rPr>
                        <m:t>c</m:t>
                      </m:r>
                      <m:r>
                        <m:rPr>
                          <m:nor/>
                        </m:rPr>
                        <a:rPr lang="en-US" sz="2800" b="0" i="0" smtClean="0">
                          <a:latin typeface="Chalk Board" panose="02000500000000000000" pitchFamily="2" charset="0"/>
                        </a:rPr>
                        <m:t>(</m:t>
                      </m:r>
                      <m:r>
                        <m:rPr>
                          <m:nor/>
                        </m:rPr>
                        <a:rPr lang="en-US" sz="2800" b="0" i="0" smtClean="0">
                          <a:latin typeface="Chalk Board" panose="02000500000000000000" pitchFamily="2" charset="0"/>
                        </a:rPr>
                        <m:t>δ</m:t>
                      </m:r>
                      <m:r>
                        <m:rPr>
                          <m:nor/>
                        </m:rPr>
                        <a:rPr lang="en-US" sz="2800" b="0" i="0" smtClean="0">
                          <a:latin typeface="Chalk Board" panose="02000500000000000000" pitchFamily="2" charset="0"/>
                        </a:rPr>
                        <m:t>)</m:t>
                      </m:r>
                    </m:oMath>
                  </m:oMathPara>
                </a14:m>
                <a:endParaRPr lang="en-US" sz="2800" b="0" dirty="0">
                  <a:latin typeface="Chalk Board" panose="02000500000000000000" pitchFamily="2" charset="0"/>
                </a:endParaRPr>
              </a:p>
              <a:p>
                <a:endParaRPr lang="en-US" sz="2800" dirty="0">
                  <a:latin typeface="Chalk Board" panose="02000500000000000000" pitchFamily="2" charset="0"/>
                </a:endParaRPr>
              </a:p>
            </p:txBody>
          </p:sp>
        </mc:Choice>
        <mc:Fallback xmlns="">
          <p:sp>
            <p:nvSpPr>
              <p:cNvPr id="44" name="TextBox 43">
                <a:extLst>
                  <a:ext uri="{FF2B5EF4-FFF2-40B4-BE49-F238E27FC236}">
                    <a16:creationId xmlns:a16="http://schemas.microsoft.com/office/drawing/2014/main" id="{746BF51C-15A5-B942-E9C2-5FD65F718D37}"/>
                  </a:ext>
                </a:extLst>
              </p:cNvPr>
              <p:cNvSpPr txBox="1">
                <a:spLocks noRot="1" noChangeAspect="1" noMove="1" noResize="1" noEditPoints="1" noAdjustHandles="1" noChangeArrowheads="1" noChangeShapeType="1" noTextEdit="1"/>
              </p:cNvSpPr>
              <p:nvPr/>
            </p:nvSpPr>
            <p:spPr>
              <a:xfrm>
                <a:off x="9206698" y="6416343"/>
                <a:ext cx="547616" cy="861774"/>
              </a:xfrm>
              <a:prstGeom prst="rect">
                <a:avLst/>
              </a:prstGeom>
              <a:blipFill>
                <a:blip r:embed="rId17"/>
                <a:stretch>
                  <a:fillRect l="-20455" t="-8696" r="-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CA10114-959E-2BF3-B34B-A7F9D95341FA}"/>
                  </a:ext>
                </a:extLst>
              </p:cNvPr>
              <p:cNvSpPr txBox="1"/>
              <p:nvPr/>
            </p:nvSpPr>
            <p:spPr>
              <a:xfrm>
                <a:off x="9070663" y="5777917"/>
                <a:ext cx="671363" cy="861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800" b="0" i="0" smtClean="0">
                          <a:latin typeface="Chalk Board" panose="02000500000000000000" pitchFamily="2" charset="0"/>
                        </a:rPr>
                        <m:t>c</m:t>
                      </m:r>
                      <m:r>
                        <m:rPr>
                          <m:nor/>
                        </m:rPr>
                        <a:rPr lang="en-US" sz="2800" b="0" i="0" smtClean="0">
                          <a:latin typeface="Chalk Board" panose="02000500000000000000" pitchFamily="2" charset="0"/>
                        </a:rPr>
                        <m:t>(</m:t>
                      </m:r>
                      <m:r>
                        <m:rPr>
                          <m:nor/>
                        </m:rPr>
                        <a:rPr lang="en-US" sz="2800" b="0" i="0" smtClean="0">
                          <a:latin typeface="Chalk Board" panose="02000500000000000000" pitchFamily="2" charset="0"/>
                        </a:rPr>
                        <m:t>M</m:t>
                      </m:r>
                      <m:r>
                        <m:rPr>
                          <m:nor/>
                        </m:rPr>
                        <a:rPr lang="en-US" sz="2800" b="0" i="0" smtClean="0">
                          <a:latin typeface="Chalk Board" panose="02000500000000000000" pitchFamily="2" charset="0"/>
                        </a:rPr>
                        <m:t>)</m:t>
                      </m:r>
                    </m:oMath>
                  </m:oMathPara>
                </a14:m>
                <a:endParaRPr lang="en-US" sz="2800" b="0" dirty="0">
                  <a:latin typeface="Chalk Board" panose="02000500000000000000" pitchFamily="2" charset="0"/>
                </a:endParaRPr>
              </a:p>
              <a:p>
                <a:endParaRPr lang="en-US" sz="2800" dirty="0">
                  <a:latin typeface="Chalk Board" panose="02000500000000000000" pitchFamily="2" charset="0"/>
                </a:endParaRPr>
              </a:p>
            </p:txBody>
          </p:sp>
        </mc:Choice>
        <mc:Fallback xmlns="">
          <p:sp>
            <p:nvSpPr>
              <p:cNvPr id="45" name="TextBox 44">
                <a:extLst>
                  <a:ext uri="{FF2B5EF4-FFF2-40B4-BE49-F238E27FC236}">
                    <a16:creationId xmlns:a16="http://schemas.microsoft.com/office/drawing/2014/main" id="{BCA10114-959E-2BF3-B34B-A7F9D95341FA}"/>
                  </a:ext>
                </a:extLst>
              </p:cNvPr>
              <p:cNvSpPr txBox="1">
                <a:spLocks noRot="1" noChangeAspect="1" noMove="1" noResize="1" noEditPoints="1" noAdjustHandles="1" noChangeArrowheads="1" noChangeShapeType="1" noTextEdit="1"/>
              </p:cNvSpPr>
              <p:nvPr/>
            </p:nvSpPr>
            <p:spPr>
              <a:xfrm>
                <a:off x="9070663" y="5777917"/>
                <a:ext cx="671363" cy="861774"/>
              </a:xfrm>
              <a:prstGeom prst="rect">
                <a:avLst/>
              </a:prstGeom>
              <a:blipFill>
                <a:blip r:embed="rId18"/>
                <a:stretch>
                  <a:fillRect l="-9259" t="-8824" r="-7407"/>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21284F3D-76D5-2D18-2F3A-D3E1815277E0}"/>
              </a:ext>
            </a:extLst>
          </p:cNvPr>
          <p:cNvSpPr txBox="1"/>
          <p:nvPr/>
        </p:nvSpPr>
        <p:spPr>
          <a:xfrm>
            <a:off x="6226110" y="5230687"/>
            <a:ext cx="407484" cy="1107996"/>
          </a:xfrm>
          <a:prstGeom prst="rect">
            <a:avLst/>
          </a:prstGeom>
          <a:noFill/>
        </p:spPr>
        <p:txBody>
          <a:bodyPr wrap="square" rtlCol="0">
            <a:spAutoFit/>
          </a:bodyPr>
          <a:lstStyle/>
          <a:p>
            <a:r>
              <a:rPr lang="en-US" sz="6600" dirty="0">
                <a:latin typeface="Chalk Board" panose="02000500000000000000" pitchFamily="2" charset="0"/>
              </a:rPr>
              <a:t>=</a:t>
            </a:r>
            <a:endParaRPr lang="en-US" sz="3200" dirty="0">
              <a:latin typeface="Chalk Board" panose="02000500000000000000" pitchFamily="2" charset="0"/>
            </a:endParaRPr>
          </a:p>
        </p:txBody>
      </p:sp>
      <p:sp>
        <p:nvSpPr>
          <p:cNvPr id="47" name="Rectangle 46">
            <a:extLst>
              <a:ext uri="{FF2B5EF4-FFF2-40B4-BE49-F238E27FC236}">
                <a16:creationId xmlns:a16="http://schemas.microsoft.com/office/drawing/2014/main" id="{E0B7E082-C50D-3940-FC21-EC32AD3C5176}"/>
              </a:ext>
            </a:extLst>
          </p:cNvPr>
          <p:cNvSpPr/>
          <p:nvPr/>
        </p:nvSpPr>
        <p:spPr>
          <a:xfrm>
            <a:off x="1650442" y="2994066"/>
            <a:ext cx="3134140" cy="25077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4CC01E4-C14E-ECBA-CE8E-1A01C1FF0812}"/>
              </a:ext>
            </a:extLst>
          </p:cNvPr>
          <p:cNvSpPr txBox="1"/>
          <p:nvPr/>
        </p:nvSpPr>
        <p:spPr>
          <a:xfrm>
            <a:off x="4864713" y="3016578"/>
            <a:ext cx="341760" cy="646331"/>
          </a:xfrm>
          <a:prstGeom prst="rect">
            <a:avLst/>
          </a:prstGeom>
          <a:noFill/>
        </p:spPr>
        <p:txBody>
          <a:bodyPr wrap="none" rtlCol="0">
            <a:spAutoFit/>
          </a:bodyPr>
          <a:lstStyle/>
          <a:p>
            <a:r>
              <a:rPr lang="en-US" sz="3600" dirty="0">
                <a:latin typeface="Chalk Board" panose="02000500000000000000" pitchFamily="2" charset="0"/>
              </a:rPr>
              <a:t>C</a:t>
            </a:r>
          </a:p>
        </p:txBody>
      </p:sp>
      <p:pic>
        <p:nvPicPr>
          <p:cNvPr id="50" name="Picture 4" descr="A wireless access point">
            <a:extLst>
              <a:ext uri="{FF2B5EF4-FFF2-40B4-BE49-F238E27FC236}">
                <a16:creationId xmlns:a16="http://schemas.microsoft.com/office/drawing/2014/main" id="{3D8230FD-75DA-3543-F638-DF2B0A60DB1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H="1">
            <a:off x="134715" y="4220120"/>
            <a:ext cx="1245202" cy="92975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FAACF3F-A55D-62BA-EFDB-68F512B2C407}"/>
              </a:ext>
            </a:extLst>
          </p:cNvPr>
          <p:cNvSpPr txBox="1"/>
          <p:nvPr/>
        </p:nvSpPr>
        <p:spPr>
          <a:xfrm>
            <a:off x="8105555" y="4599367"/>
            <a:ext cx="4070831" cy="646331"/>
          </a:xfrm>
          <a:prstGeom prst="rect">
            <a:avLst/>
          </a:prstGeom>
          <a:noFill/>
        </p:spPr>
        <p:txBody>
          <a:bodyPr wrap="square">
            <a:spAutoFit/>
          </a:bodyPr>
          <a:lstStyle/>
          <a:p>
            <a:r>
              <a:rPr lang="en-US" sz="3600" dirty="0">
                <a:solidFill>
                  <a:srgbClr val="FF0000"/>
                </a:solidFill>
                <a:effectLst/>
                <a:latin typeface="Chalk Board" panose="02000500000000000000" pitchFamily="2" charset="0"/>
              </a:rPr>
              <a:t>c(M ⊕ </a:t>
            </a:r>
            <a:r>
              <a:rPr lang="el-GR" sz="3600" dirty="0">
                <a:solidFill>
                  <a:srgbClr val="FF0000"/>
                </a:solidFill>
                <a:effectLst/>
                <a:latin typeface="CMMI10"/>
              </a:rPr>
              <a:t>δ</a:t>
            </a:r>
            <a:r>
              <a:rPr lang="el-GR" sz="3600" dirty="0">
                <a:solidFill>
                  <a:srgbClr val="FF0000"/>
                </a:solidFill>
                <a:effectLst/>
                <a:latin typeface="CMSS10"/>
              </a:rPr>
              <a:t>) = </a:t>
            </a:r>
            <a:r>
              <a:rPr lang="en-US" sz="3600" dirty="0">
                <a:solidFill>
                  <a:srgbClr val="FF0000"/>
                </a:solidFill>
                <a:effectLst/>
                <a:latin typeface="Chalk Board" panose="02000500000000000000" pitchFamily="2" charset="0"/>
              </a:rPr>
              <a:t>c(M) ⊕ c(</a:t>
            </a:r>
            <a:r>
              <a:rPr lang="el-GR" sz="3600" dirty="0">
                <a:solidFill>
                  <a:srgbClr val="FF0000"/>
                </a:solidFill>
                <a:effectLst/>
                <a:latin typeface="CMMI10"/>
              </a:rPr>
              <a:t>δ</a:t>
            </a:r>
            <a:r>
              <a:rPr lang="el-GR" sz="3600" dirty="0">
                <a:solidFill>
                  <a:srgbClr val="FF0000"/>
                </a:solidFill>
                <a:effectLst/>
                <a:latin typeface="CMSS10"/>
              </a:rPr>
              <a:t>) </a:t>
            </a:r>
            <a:endParaRPr lang="en-US" sz="3600" dirty="0">
              <a:solidFill>
                <a:srgbClr val="FF0000"/>
              </a:solidFill>
            </a:endParaRPr>
          </a:p>
        </p:txBody>
      </p:sp>
    </p:spTree>
    <p:custDataLst>
      <p:tags r:id="rId1"/>
    </p:custDataLst>
    <p:extLst>
      <p:ext uri="{BB962C8B-B14F-4D97-AF65-F5344CB8AC3E}">
        <p14:creationId xmlns:p14="http://schemas.microsoft.com/office/powerpoint/2010/main" val="2673863706"/>
      </p:ext>
    </p:extLst>
  </p:cSld>
  <p:clrMapOvr>
    <a:masterClrMapping/>
  </p:clrMapOvr>
  <mc:AlternateContent xmlns:mc="http://schemas.openxmlformats.org/markup-compatibility/2006" xmlns:p14="http://schemas.microsoft.com/office/powerpoint/2010/main">
    <mc:Choice Requires="p14">
      <p:transition spd="slow" p14:dur="2000" advTm="70213"/>
    </mc:Choice>
    <mc:Fallback xmlns="">
      <p:transition spd="slow" advTm="702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p:bldP spid="18" grpId="0"/>
      <p:bldP spid="19" grpId="0"/>
      <p:bldP spid="20" grpId="0"/>
      <p:bldP spid="21" grpId="0"/>
      <p:bldP spid="22" grpId="0" animBg="1"/>
      <p:bldP spid="23" grpId="0"/>
      <p:bldP spid="26" grpId="0"/>
      <p:bldP spid="30" grpId="0"/>
      <p:bldP spid="31" grpId="0" animBg="1"/>
      <p:bldP spid="34" grpId="0"/>
      <p:bldP spid="35" grpId="0" animBg="1"/>
      <p:bldP spid="36" grpId="0" animBg="1"/>
      <p:bldP spid="37" grpId="0" animBg="1"/>
      <p:bldP spid="38" grpId="0" animBg="1"/>
      <p:bldP spid="39" grpId="0" animBg="1"/>
      <p:bldP spid="40" grpId="0"/>
      <p:bldP spid="41" grpId="0"/>
      <p:bldP spid="42" grpId="0"/>
      <p:bldP spid="43" grpId="0"/>
      <p:bldP spid="44" grpId="0"/>
      <p:bldP spid="45" grpId="0"/>
      <p:bldP spid="46" grpId="0"/>
      <p:bldP spid="47" grpId="0" animBg="1"/>
      <p:bldP spid="48" grpId="0"/>
      <p:bldP spid="5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91C7-6927-C4F1-41C2-3292AACA521D}"/>
              </a:ext>
            </a:extLst>
          </p:cNvPr>
          <p:cNvSpPr>
            <a:spLocks noGrp="1"/>
          </p:cNvSpPr>
          <p:nvPr>
            <p:ph type="title"/>
          </p:nvPr>
        </p:nvSpPr>
        <p:spPr/>
        <p:txBody>
          <a:bodyPr/>
          <a:lstStyle/>
          <a:p>
            <a:r>
              <a:rPr lang="en-US" dirty="0"/>
              <a:t>Problem 3: Authentication Disaster</a:t>
            </a:r>
          </a:p>
        </p:txBody>
      </p:sp>
      <p:pic>
        <p:nvPicPr>
          <p:cNvPr id="3" name="Graphic 2" descr="Female Profile outline">
            <a:extLst>
              <a:ext uri="{FF2B5EF4-FFF2-40B4-BE49-F238E27FC236}">
                <a16:creationId xmlns:a16="http://schemas.microsoft.com/office/drawing/2014/main" id="{E30AA68D-A762-8513-5F1D-0B54530E3A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933" y="2811358"/>
            <a:ext cx="1751081" cy="1751081"/>
          </a:xfrm>
          <a:prstGeom prst="rect">
            <a:avLst/>
          </a:prstGeom>
        </p:spPr>
      </p:pic>
      <p:pic>
        <p:nvPicPr>
          <p:cNvPr id="4" name="Graphic 3" descr="Male profile outline">
            <a:extLst>
              <a:ext uri="{FF2B5EF4-FFF2-40B4-BE49-F238E27FC236}">
                <a16:creationId xmlns:a16="http://schemas.microsoft.com/office/drawing/2014/main" id="{43B13C77-0B49-C8EB-F0E3-D17E21872D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1240" y="2946271"/>
            <a:ext cx="2026960" cy="2026960"/>
          </a:xfrm>
          <a:prstGeom prst="rect">
            <a:avLst/>
          </a:prstGeom>
        </p:spPr>
      </p:pic>
      <p:pic>
        <p:nvPicPr>
          <p:cNvPr id="5" name="Graphic 4" descr="Devil face outline outline">
            <a:extLst>
              <a:ext uri="{FF2B5EF4-FFF2-40B4-BE49-F238E27FC236}">
                <a16:creationId xmlns:a16="http://schemas.microsoft.com/office/drawing/2014/main" id="{BD14B673-E6B2-1DE0-2D54-B1D8A2AA55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8545" y="1690688"/>
            <a:ext cx="1200877" cy="1200877"/>
          </a:xfrm>
          <a:prstGeom prst="rect">
            <a:avLst/>
          </a:prstGeom>
        </p:spPr>
      </p:pic>
      <p:cxnSp>
        <p:nvCxnSpPr>
          <p:cNvPr id="6" name="Straight Arrow Connector 5">
            <a:extLst>
              <a:ext uri="{FF2B5EF4-FFF2-40B4-BE49-F238E27FC236}">
                <a16:creationId xmlns:a16="http://schemas.microsoft.com/office/drawing/2014/main" id="{A142DB83-8433-AF38-9AF7-495ABEB1D3CD}"/>
              </a:ext>
            </a:extLst>
          </p:cNvPr>
          <p:cNvCxnSpPr>
            <a:cxnSpLocks/>
          </p:cNvCxnSpPr>
          <p:nvPr/>
        </p:nvCxnSpPr>
        <p:spPr>
          <a:xfrm>
            <a:off x="2926738" y="3686899"/>
            <a:ext cx="5041605"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7C9BB996-849B-B1D8-F213-C199B962643A}"/>
              </a:ext>
            </a:extLst>
          </p:cNvPr>
          <p:cNvCxnSpPr>
            <a:cxnSpLocks/>
          </p:cNvCxnSpPr>
          <p:nvPr/>
        </p:nvCxnSpPr>
        <p:spPr>
          <a:xfrm flipH="1">
            <a:off x="2926738" y="4678176"/>
            <a:ext cx="5041605" cy="0"/>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4098506-C71D-6A33-9981-490532E6000B}"/>
              </a:ext>
            </a:extLst>
          </p:cNvPr>
          <p:cNvSpPr txBox="1"/>
          <p:nvPr/>
        </p:nvSpPr>
        <p:spPr>
          <a:xfrm>
            <a:off x="4501330" y="3076232"/>
            <a:ext cx="1388522" cy="646331"/>
          </a:xfrm>
          <a:prstGeom prst="rect">
            <a:avLst/>
          </a:prstGeom>
          <a:noFill/>
        </p:spPr>
        <p:txBody>
          <a:bodyPr wrap="none" rtlCol="0">
            <a:spAutoFit/>
          </a:bodyPr>
          <a:lstStyle/>
          <a:p>
            <a:r>
              <a:rPr lang="en-US" sz="3600" dirty="0">
                <a:latin typeface="Chalk Board" panose="02000500000000000000" pitchFamily="2" charset="0"/>
              </a:rPr>
              <a:t>Challenge</a:t>
            </a:r>
            <a:endParaRPr lang="en-US" dirty="0">
              <a:latin typeface="Chalk Board" panose="02000500000000000000" pitchFamily="2" charset="0"/>
            </a:endParaRPr>
          </a:p>
        </p:txBody>
      </p:sp>
      <p:sp>
        <p:nvSpPr>
          <p:cNvPr id="17" name="TextBox 16">
            <a:extLst>
              <a:ext uri="{FF2B5EF4-FFF2-40B4-BE49-F238E27FC236}">
                <a16:creationId xmlns:a16="http://schemas.microsoft.com/office/drawing/2014/main" id="{8955B6D3-5AC0-E9E8-BB70-126DFF422C35}"/>
              </a:ext>
            </a:extLst>
          </p:cNvPr>
          <p:cNvSpPr txBox="1"/>
          <p:nvPr/>
        </p:nvSpPr>
        <p:spPr>
          <a:xfrm>
            <a:off x="6200775" y="2997494"/>
            <a:ext cx="412296" cy="830997"/>
          </a:xfrm>
          <a:prstGeom prst="rect">
            <a:avLst/>
          </a:prstGeom>
          <a:noFill/>
        </p:spPr>
        <p:txBody>
          <a:bodyPr wrap="square">
            <a:spAutoFit/>
          </a:bodyPr>
          <a:lstStyle/>
          <a:p>
            <a:r>
              <a:rPr lang="en-US" sz="4800" dirty="0">
                <a:latin typeface="Chalk Board" panose="02000500000000000000" pitchFamily="2" charset="0"/>
              </a:rPr>
              <a:t>R</a:t>
            </a:r>
          </a:p>
        </p:txBody>
      </p:sp>
      <p:sp>
        <p:nvSpPr>
          <p:cNvPr id="18" name="TextBox 17">
            <a:extLst>
              <a:ext uri="{FF2B5EF4-FFF2-40B4-BE49-F238E27FC236}">
                <a16:creationId xmlns:a16="http://schemas.microsoft.com/office/drawing/2014/main" id="{87F0F722-89C8-357F-0462-00E53019ACA4}"/>
              </a:ext>
            </a:extLst>
          </p:cNvPr>
          <p:cNvSpPr txBox="1"/>
          <p:nvPr/>
        </p:nvSpPr>
        <p:spPr>
          <a:xfrm>
            <a:off x="4318171" y="4090918"/>
            <a:ext cx="1507144" cy="707886"/>
          </a:xfrm>
          <a:prstGeom prst="rect">
            <a:avLst/>
          </a:prstGeom>
          <a:noFill/>
        </p:spPr>
        <p:txBody>
          <a:bodyPr wrap="none" rtlCol="0">
            <a:spAutoFit/>
          </a:bodyPr>
          <a:lstStyle/>
          <a:p>
            <a:r>
              <a:rPr lang="en-US" sz="4000" dirty="0">
                <a:latin typeface="Chalk Board" panose="02000500000000000000" pitchFamily="2" charset="0"/>
              </a:rPr>
              <a:t>Response</a:t>
            </a:r>
            <a:endParaRPr lang="en-US" dirty="0">
              <a:latin typeface="Chalk Board" panose="02000500000000000000" pitchFamily="2" charset="0"/>
            </a:endParaRPr>
          </a:p>
        </p:txBody>
      </p:sp>
      <p:sp>
        <p:nvSpPr>
          <p:cNvPr id="19" name="TextBox 18">
            <a:extLst>
              <a:ext uri="{FF2B5EF4-FFF2-40B4-BE49-F238E27FC236}">
                <a16:creationId xmlns:a16="http://schemas.microsoft.com/office/drawing/2014/main" id="{A2E5A3CB-229F-D236-0E2C-C370E0F74A37}"/>
              </a:ext>
            </a:extLst>
          </p:cNvPr>
          <p:cNvSpPr txBox="1"/>
          <p:nvPr/>
        </p:nvSpPr>
        <p:spPr>
          <a:xfrm>
            <a:off x="6101727" y="4056232"/>
            <a:ext cx="1963140" cy="707886"/>
          </a:xfrm>
          <a:prstGeom prst="rect">
            <a:avLst/>
          </a:prstGeom>
          <a:noFill/>
        </p:spPr>
        <p:txBody>
          <a:bodyPr wrap="square">
            <a:spAutoFit/>
          </a:bodyPr>
          <a:lstStyle/>
          <a:p>
            <a:r>
              <a:rPr lang="en-US" sz="4000" dirty="0">
                <a:latin typeface="Chalk Board" panose="02000500000000000000" pitchFamily="2" charset="0"/>
              </a:rPr>
              <a:t>C, v</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8E9849-75FF-0577-557D-F5F4FA458301}"/>
                  </a:ext>
                </a:extLst>
              </p:cNvPr>
              <p:cNvSpPr txBox="1"/>
              <p:nvPr/>
            </p:nvSpPr>
            <p:spPr>
              <a:xfrm>
                <a:off x="2953439" y="5710290"/>
                <a:ext cx="5743752"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5400" b="0" i="0" smtClean="0">
                          <a:latin typeface="Chalk Board" panose="02000500000000000000" pitchFamily="2" charset="0"/>
                        </a:rPr>
                        <m:t>C</m:t>
                      </m:r>
                      <m:r>
                        <m:rPr>
                          <m:nor/>
                        </m:rPr>
                        <a:rPr lang="en-US" sz="5400" b="0" i="0" smtClean="0">
                          <a:latin typeface="Chalk Board" panose="02000500000000000000" pitchFamily="2" charset="0"/>
                        </a:rPr>
                        <m:t> = </m:t>
                      </m:r>
                      <m:r>
                        <m:rPr>
                          <m:nor/>
                        </m:rPr>
                        <a:rPr lang="en-US" sz="5400" b="0" i="0" smtClean="0">
                          <a:latin typeface="Chalk Board" panose="02000500000000000000" pitchFamily="2" charset="0"/>
                        </a:rPr>
                        <m:t>RC</m:t>
                      </m:r>
                      <m:r>
                        <m:rPr>
                          <m:nor/>
                        </m:rPr>
                        <a:rPr lang="en-US" sz="5400" b="0" i="0" smtClean="0">
                          <a:latin typeface="Chalk Board" panose="02000500000000000000" pitchFamily="2" charset="0"/>
                        </a:rPr>
                        <m:t>4</m:t>
                      </m:r>
                      <m:d>
                        <m:dPr>
                          <m:ctrlPr>
                            <a:rPr lang="en-US" sz="5400" b="0" i="1" smtClean="0">
                              <a:latin typeface="Cambria Math" panose="02040503050406030204" pitchFamily="18" charset="0"/>
                            </a:rPr>
                          </m:ctrlPr>
                        </m:dPr>
                        <m:e>
                          <m:r>
                            <m:rPr>
                              <m:nor/>
                            </m:rPr>
                            <a:rPr lang="en-US" sz="5400" b="0" i="0" smtClean="0">
                              <a:latin typeface="Chalk Board" panose="02000500000000000000" pitchFamily="2" charset="0"/>
                            </a:rPr>
                            <m:t>k</m:t>
                          </m:r>
                          <m:r>
                            <m:rPr>
                              <m:nor/>
                            </m:rPr>
                            <a:rPr lang="en-US" sz="5400" b="0" i="0" smtClean="0">
                              <a:latin typeface="Chalk Board" panose="02000500000000000000" pitchFamily="2" charset="0"/>
                            </a:rPr>
                            <m:t>,</m:t>
                          </m:r>
                          <m:r>
                            <m:rPr>
                              <m:nor/>
                            </m:rPr>
                            <a:rPr lang="en-US" sz="5400" b="0" i="0" smtClean="0">
                              <a:latin typeface="Chalk Board" panose="02000500000000000000" pitchFamily="2" charset="0"/>
                            </a:rPr>
                            <m:t>v</m:t>
                          </m:r>
                        </m:e>
                      </m:d>
                      <m:r>
                        <a:rPr lang="en-US" sz="5400" b="0" i="1" smtClean="0">
                          <a:latin typeface="Cambria Math" panose="02040503050406030204" pitchFamily="18" charset="0"/>
                        </a:rPr>
                        <m:t> </m:t>
                      </m:r>
                      <m:r>
                        <m:rPr>
                          <m:nor/>
                        </m:rPr>
                        <a:rPr lang="en-US" sz="5400" b="0" i="0" smtClean="0">
                          <a:latin typeface="Chalk Board" panose="02000500000000000000" pitchFamily="2" charset="0"/>
                        </a:rPr>
                        <m:t>⊕ ⟨</m:t>
                      </m:r>
                      <m:r>
                        <m:rPr>
                          <m:nor/>
                        </m:rPr>
                        <a:rPr lang="en-US" sz="5400" b="0" i="0" smtClean="0">
                          <a:latin typeface="Chalk Board" panose="02000500000000000000" pitchFamily="2" charset="0"/>
                        </a:rPr>
                        <m:t>R</m:t>
                      </m:r>
                      <m:r>
                        <m:rPr>
                          <m:nor/>
                        </m:rPr>
                        <a:rPr lang="en-US" sz="5400" b="0" i="0" smtClean="0">
                          <a:latin typeface="Chalk Board" panose="02000500000000000000" pitchFamily="2" charset="0"/>
                        </a:rPr>
                        <m:t>‖</m:t>
                      </m:r>
                      <m:r>
                        <m:rPr>
                          <m:nor/>
                        </m:rPr>
                        <a:rPr lang="en-US" sz="5400" b="0" i="0" smtClean="0">
                          <a:latin typeface="Chalk Board" panose="02000500000000000000" pitchFamily="2" charset="0"/>
                        </a:rPr>
                        <m:t>c</m:t>
                      </m:r>
                      <m:d>
                        <m:dPr>
                          <m:ctrlPr>
                            <a:rPr lang="en-US" sz="5400" b="0" i="1" smtClean="0">
                              <a:latin typeface="Cambria Math" panose="02040503050406030204" pitchFamily="18" charset="0"/>
                            </a:rPr>
                          </m:ctrlPr>
                        </m:dPr>
                        <m:e>
                          <m:r>
                            <m:rPr>
                              <m:nor/>
                            </m:rPr>
                            <a:rPr lang="en-US" sz="5400" b="0" i="0" smtClean="0">
                              <a:latin typeface="Chalk Board" panose="02000500000000000000" pitchFamily="2" charset="0"/>
                            </a:rPr>
                            <m:t>R</m:t>
                          </m:r>
                        </m:e>
                      </m:d>
                      <m:r>
                        <m:rPr>
                          <m:nor/>
                        </m:rPr>
                        <a:rPr lang="en-US" sz="5400" b="0" i="0" smtClean="0">
                          <a:latin typeface="Chalk Board" panose="02000500000000000000" pitchFamily="2" charset="0"/>
                        </a:rPr>
                        <m:t>⟩</m:t>
                      </m:r>
                    </m:oMath>
                  </m:oMathPara>
                </a14:m>
                <a:endParaRPr lang="en-US" sz="5400" dirty="0">
                  <a:latin typeface="Chalk Board" panose="02000500000000000000" pitchFamily="2" charset="0"/>
                </a:endParaRPr>
              </a:p>
            </p:txBody>
          </p:sp>
        </mc:Choice>
        <mc:Fallback xmlns="">
          <p:sp>
            <p:nvSpPr>
              <p:cNvPr id="20" name="TextBox 19">
                <a:extLst>
                  <a:ext uri="{FF2B5EF4-FFF2-40B4-BE49-F238E27FC236}">
                    <a16:creationId xmlns:a16="http://schemas.microsoft.com/office/drawing/2014/main" id="{878E9849-75FF-0577-557D-F5F4FA458301}"/>
                  </a:ext>
                </a:extLst>
              </p:cNvPr>
              <p:cNvSpPr txBox="1">
                <a:spLocks noRot="1" noChangeAspect="1" noMove="1" noResize="1" noEditPoints="1" noAdjustHandles="1" noChangeArrowheads="1" noChangeShapeType="1" noTextEdit="1"/>
              </p:cNvSpPr>
              <p:nvPr/>
            </p:nvSpPr>
            <p:spPr>
              <a:xfrm>
                <a:off x="2953439" y="5710290"/>
                <a:ext cx="5743752" cy="830997"/>
              </a:xfrm>
              <a:prstGeom prst="rect">
                <a:avLst/>
              </a:prstGeom>
              <a:blipFill>
                <a:blip r:embed="rId11"/>
                <a:stretch>
                  <a:fillRect l="-2428" t="-25373" r="-3532" b="-50746"/>
                </a:stretch>
              </a:blipFill>
            </p:spPr>
            <p:txBody>
              <a:bodyPr/>
              <a:lstStyle/>
              <a:p>
                <a:r>
                  <a:rPr lang="en-US">
                    <a:noFill/>
                  </a:rPr>
                  <a:t> </a:t>
                </a:r>
              </a:p>
            </p:txBody>
          </p:sp>
        </mc:Fallback>
      </mc:AlternateContent>
      <p:pic>
        <p:nvPicPr>
          <p:cNvPr id="1028" name="Picture 4" descr="A wireless access point">
            <a:extLst>
              <a:ext uri="{FF2B5EF4-FFF2-40B4-BE49-F238E27FC236}">
                <a16:creationId xmlns:a16="http://schemas.microsoft.com/office/drawing/2014/main" id="{7CFB37E0-353A-6D7E-ECDE-70DA5D4A28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78474" y="4384727"/>
            <a:ext cx="1775307" cy="13255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52622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5562">
        <p159:morph option="byObject"/>
      </p:transition>
    </mc:Choice>
    <mc:Fallback xmlns="">
      <p:transition spd="slow" advTm="555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BF161-EA77-1C48-C069-C8697C6075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CE69DC-8277-C613-0933-CDA1BCF9085A}"/>
              </a:ext>
            </a:extLst>
          </p:cNvPr>
          <p:cNvSpPr>
            <a:spLocks noGrp="1"/>
          </p:cNvSpPr>
          <p:nvPr>
            <p:ph type="title"/>
          </p:nvPr>
        </p:nvSpPr>
        <p:spPr/>
        <p:txBody>
          <a:bodyPr/>
          <a:lstStyle/>
          <a:p>
            <a:r>
              <a:rPr lang="en-US" dirty="0"/>
              <a:t>Problem 3: Authentication Disaster</a:t>
            </a:r>
          </a:p>
        </p:txBody>
      </p:sp>
      <p:pic>
        <p:nvPicPr>
          <p:cNvPr id="3" name="Graphic 2" descr="Female Profile outline">
            <a:extLst>
              <a:ext uri="{FF2B5EF4-FFF2-40B4-BE49-F238E27FC236}">
                <a16:creationId xmlns:a16="http://schemas.microsoft.com/office/drawing/2014/main" id="{4EC26BBB-7849-F873-CB90-70EE3DFF69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933" y="2811358"/>
            <a:ext cx="1751081" cy="1751081"/>
          </a:xfrm>
          <a:prstGeom prst="rect">
            <a:avLst/>
          </a:prstGeom>
        </p:spPr>
      </p:pic>
      <p:pic>
        <p:nvPicPr>
          <p:cNvPr id="4" name="Graphic 3" descr="Male profile outline">
            <a:extLst>
              <a:ext uri="{FF2B5EF4-FFF2-40B4-BE49-F238E27FC236}">
                <a16:creationId xmlns:a16="http://schemas.microsoft.com/office/drawing/2014/main" id="{231B2AE3-F668-BCEB-8928-3ED40B2AD5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1240" y="2946271"/>
            <a:ext cx="2026960" cy="2026960"/>
          </a:xfrm>
          <a:prstGeom prst="rect">
            <a:avLst/>
          </a:prstGeom>
        </p:spPr>
      </p:pic>
      <p:pic>
        <p:nvPicPr>
          <p:cNvPr id="5" name="Graphic 4" descr="Devil face outline outline">
            <a:extLst>
              <a:ext uri="{FF2B5EF4-FFF2-40B4-BE49-F238E27FC236}">
                <a16:creationId xmlns:a16="http://schemas.microsoft.com/office/drawing/2014/main" id="{0880FCA0-A107-3C7D-27E4-C5D5E8DB10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8545" y="1690688"/>
            <a:ext cx="1200877" cy="1200877"/>
          </a:xfrm>
          <a:prstGeom prst="rect">
            <a:avLst/>
          </a:prstGeom>
        </p:spPr>
      </p:pic>
      <p:cxnSp>
        <p:nvCxnSpPr>
          <p:cNvPr id="6" name="Straight Arrow Connector 5">
            <a:extLst>
              <a:ext uri="{FF2B5EF4-FFF2-40B4-BE49-F238E27FC236}">
                <a16:creationId xmlns:a16="http://schemas.microsoft.com/office/drawing/2014/main" id="{9B07E9BB-8D45-FAA5-CC70-34B75EA1E167}"/>
              </a:ext>
            </a:extLst>
          </p:cNvPr>
          <p:cNvCxnSpPr>
            <a:cxnSpLocks/>
          </p:cNvCxnSpPr>
          <p:nvPr/>
        </p:nvCxnSpPr>
        <p:spPr>
          <a:xfrm flipV="1">
            <a:off x="2528473" y="2392326"/>
            <a:ext cx="2610072" cy="1611738"/>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04A46D39-8AF1-6C3A-7076-E1B34DF8337A}"/>
              </a:ext>
            </a:extLst>
          </p:cNvPr>
          <p:cNvCxnSpPr>
            <a:cxnSpLocks/>
          </p:cNvCxnSpPr>
          <p:nvPr/>
        </p:nvCxnSpPr>
        <p:spPr>
          <a:xfrm flipH="1">
            <a:off x="2926738" y="2891565"/>
            <a:ext cx="2708518" cy="1786611"/>
          </a:xfrm>
          <a:prstGeom prst="straightConnector1">
            <a:avLst/>
          </a:prstGeom>
          <a:ln w="476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DB913659-42E8-E7BF-4C0C-DB3EBA00E7A4}"/>
              </a:ext>
            </a:extLst>
          </p:cNvPr>
          <p:cNvSpPr txBox="1"/>
          <p:nvPr/>
        </p:nvSpPr>
        <p:spPr>
          <a:xfrm rot="19645983">
            <a:off x="2542610" y="2835211"/>
            <a:ext cx="1388522" cy="646331"/>
          </a:xfrm>
          <a:prstGeom prst="rect">
            <a:avLst/>
          </a:prstGeom>
          <a:noFill/>
        </p:spPr>
        <p:txBody>
          <a:bodyPr wrap="none" rtlCol="0">
            <a:spAutoFit/>
          </a:bodyPr>
          <a:lstStyle/>
          <a:p>
            <a:r>
              <a:rPr lang="en-US" sz="3600" dirty="0">
                <a:latin typeface="Chalk Board" panose="02000500000000000000" pitchFamily="2" charset="0"/>
              </a:rPr>
              <a:t>Challenge</a:t>
            </a:r>
            <a:endParaRPr lang="en-US" dirty="0">
              <a:latin typeface="Chalk Board" panose="02000500000000000000" pitchFamily="2" charset="0"/>
            </a:endParaRPr>
          </a:p>
        </p:txBody>
      </p:sp>
      <p:sp>
        <p:nvSpPr>
          <p:cNvPr id="17" name="TextBox 16">
            <a:extLst>
              <a:ext uri="{FF2B5EF4-FFF2-40B4-BE49-F238E27FC236}">
                <a16:creationId xmlns:a16="http://schemas.microsoft.com/office/drawing/2014/main" id="{9F498832-097A-0CBD-B4B9-A21B36EB45E8}"/>
              </a:ext>
            </a:extLst>
          </p:cNvPr>
          <p:cNvSpPr txBox="1"/>
          <p:nvPr/>
        </p:nvSpPr>
        <p:spPr>
          <a:xfrm rot="19610039">
            <a:off x="3824396" y="2139597"/>
            <a:ext cx="641974" cy="830997"/>
          </a:xfrm>
          <a:prstGeom prst="rect">
            <a:avLst/>
          </a:prstGeom>
          <a:noFill/>
        </p:spPr>
        <p:txBody>
          <a:bodyPr wrap="square">
            <a:spAutoFit/>
          </a:bodyPr>
          <a:lstStyle/>
          <a:p>
            <a:r>
              <a:rPr lang="en-US" sz="4800" dirty="0">
                <a:latin typeface="Chalk Board" panose="02000500000000000000" pitchFamily="2" charset="0"/>
              </a:rPr>
              <a:t>R’</a:t>
            </a:r>
          </a:p>
        </p:txBody>
      </p:sp>
      <p:pic>
        <p:nvPicPr>
          <p:cNvPr id="1028" name="Picture 4" descr="A wireless access point">
            <a:extLst>
              <a:ext uri="{FF2B5EF4-FFF2-40B4-BE49-F238E27FC236}">
                <a16:creationId xmlns:a16="http://schemas.microsoft.com/office/drawing/2014/main" id="{07B35E44-6F91-1AD4-04B5-4E8A14FD07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8474" y="4384727"/>
            <a:ext cx="1775307" cy="1325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02FBE92-9CA3-35AE-44D8-8BE7312B8FD0}"/>
              </a:ext>
            </a:extLst>
          </p:cNvPr>
          <p:cNvSpPr txBox="1"/>
          <p:nvPr/>
        </p:nvSpPr>
        <p:spPr>
          <a:xfrm>
            <a:off x="7033676" y="1745399"/>
            <a:ext cx="4035079" cy="769441"/>
          </a:xfrm>
          <a:prstGeom prst="rect">
            <a:avLst/>
          </a:prstGeom>
          <a:noFill/>
        </p:spPr>
        <p:txBody>
          <a:bodyPr wrap="none" rtlCol="0">
            <a:spAutoFit/>
          </a:bodyPr>
          <a:lstStyle/>
          <a:p>
            <a:r>
              <a:rPr lang="en-US" sz="4400" dirty="0">
                <a:solidFill>
                  <a:schemeClr val="accent6">
                    <a:lumMod val="75000"/>
                  </a:schemeClr>
                </a:solidFill>
                <a:latin typeface="Chalk Board" panose="02000500000000000000" pitchFamily="2" charset="0"/>
              </a:rPr>
              <a:t>Mallory has seen R, C, v</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0FEC8C2-9591-2183-DC30-C96322ADDE25}"/>
                  </a:ext>
                </a:extLst>
              </p:cNvPr>
              <p:cNvSpPr txBox="1"/>
              <p:nvPr/>
            </p:nvSpPr>
            <p:spPr>
              <a:xfrm rot="19540582">
                <a:off x="3049369" y="3633011"/>
                <a:ext cx="3527889" cy="736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m:rPr>
                              <m:nor/>
                            </m:rPr>
                            <a:rPr lang="en-US" sz="3200" b="0" i="0" smtClean="0">
                              <a:latin typeface="Chalk Board" panose="02000500000000000000" pitchFamily="2" charset="0"/>
                            </a:rPr>
                            <m:t>C</m:t>
                          </m:r>
                        </m:e>
                        <m:sup>
                          <m:r>
                            <m:rPr>
                              <m:nor/>
                            </m:rPr>
                            <a:rPr lang="en-US" sz="3200" b="0" i="0" smtClean="0">
                              <a:latin typeface="Chalk Board" panose="02000500000000000000" pitchFamily="2" charset="0"/>
                            </a:rPr>
                            <m:t>′</m:t>
                          </m:r>
                        </m:sup>
                      </m:sSup>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RC</m:t>
                      </m:r>
                      <m:r>
                        <m:rPr>
                          <m:nor/>
                        </m:rPr>
                        <a:rPr lang="en-US" sz="3200" b="0" i="0" smtClean="0">
                          <a:latin typeface="Chalk Board" panose="02000500000000000000" pitchFamily="2" charset="0"/>
                        </a:rPr>
                        <m:t>4</m:t>
                      </m:r>
                      <m:d>
                        <m:dPr>
                          <m:ctrlPr>
                            <a:rPr lang="en-US" sz="3200" b="0" i="1" smtClean="0">
                              <a:latin typeface="Cambria Math" panose="02040503050406030204" pitchFamily="18" charset="0"/>
                            </a:rPr>
                          </m:ctrlPr>
                        </m:dPr>
                        <m:e>
                          <m:r>
                            <m:rPr>
                              <m:nor/>
                            </m:rPr>
                            <a:rPr lang="en-US" sz="3200" b="0" i="0" smtClean="0">
                              <a:latin typeface="Chalk Board" panose="02000500000000000000" pitchFamily="2" charset="0"/>
                            </a:rPr>
                            <m:t>k</m:t>
                          </m:r>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v</m:t>
                          </m:r>
                        </m:e>
                      </m:d>
                      <m:r>
                        <m:rPr>
                          <m:nor/>
                        </m:rPr>
                        <a:rPr lang="en-US" sz="3200" b="0" i="0" smtClean="0">
                          <a:latin typeface="Chalk Board" panose="02000500000000000000" pitchFamily="2" charset="0"/>
                        </a:rPr>
                        <m:t>⊕⟨</m:t>
                      </m:r>
                      <m:sSup>
                        <m:sSupPr>
                          <m:ctrlPr>
                            <a:rPr lang="en-US" sz="3200" b="0" i="1" smtClean="0">
                              <a:latin typeface="Cambria Math" panose="02040503050406030204" pitchFamily="18" charset="0"/>
                            </a:rPr>
                          </m:ctrlPr>
                        </m:sSupPr>
                        <m:e>
                          <m:r>
                            <m:rPr>
                              <m:nor/>
                            </m:rPr>
                            <a:rPr lang="en-US" sz="3200" b="0" i="0" smtClean="0">
                              <a:latin typeface="Chalk Board" panose="02000500000000000000" pitchFamily="2" charset="0"/>
                            </a:rPr>
                            <m:t>R</m:t>
                          </m:r>
                        </m:e>
                        <m:sup>
                          <m:r>
                            <m:rPr>
                              <m:nor/>
                            </m:rPr>
                            <a:rPr lang="en-US" sz="3200" b="0" i="0" smtClean="0">
                              <a:latin typeface="Chalk Board" panose="02000500000000000000" pitchFamily="2" charset="0"/>
                            </a:rPr>
                            <m:t>′</m:t>
                          </m:r>
                        </m:sup>
                      </m:sSup>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c</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m:rPr>
                                  <m:nor/>
                                </m:rPr>
                                <a:rPr lang="en-US" sz="3200" b="0" i="0" smtClean="0">
                                  <a:latin typeface="Chalk Board" panose="02000500000000000000" pitchFamily="2" charset="0"/>
                                </a:rPr>
                                <m:t>R</m:t>
                              </m:r>
                            </m:e>
                            <m:sup>
                              <m:r>
                                <m:rPr>
                                  <m:nor/>
                                </m:rPr>
                                <a:rPr lang="en-US" sz="3200" b="0" i="0" smtClean="0">
                                  <a:latin typeface="Chalk Board" panose="02000500000000000000" pitchFamily="2" charset="0"/>
                                </a:rPr>
                                <m:t>′</m:t>
                              </m:r>
                            </m:sup>
                          </m:sSup>
                        </m:e>
                      </m:d>
                      <m:r>
                        <m:rPr>
                          <m:nor/>
                        </m:rPr>
                        <a:rPr lang="en-US" sz="3200" b="0" i="0" smtClean="0">
                          <a:latin typeface="Chalk Board" panose="02000500000000000000" pitchFamily="2" charset="0"/>
                        </a:rPr>
                        <m:t>⟩</m:t>
                      </m:r>
                    </m:oMath>
                  </m:oMathPara>
                </a14:m>
                <a:endParaRPr lang="en-US" sz="3200" dirty="0">
                  <a:latin typeface="Chalk Board" panose="02000500000000000000" pitchFamily="2" charset="0"/>
                </a:endParaRPr>
              </a:p>
            </p:txBody>
          </p:sp>
        </mc:Choice>
        <mc:Fallback xmlns="">
          <p:sp>
            <p:nvSpPr>
              <p:cNvPr id="12" name="TextBox 11">
                <a:extLst>
                  <a:ext uri="{FF2B5EF4-FFF2-40B4-BE49-F238E27FC236}">
                    <a16:creationId xmlns:a16="http://schemas.microsoft.com/office/drawing/2014/main" id="{F0FEC8C2-9591-2183-DC30-C96322ADDE25}"/>
                  </a:ext>
                </a:extLst>
              </p:cNvPr>
              <p:cNvSpPr txBox="1">
                <a:spLocks noRot="1" noChangeAspect="1" noMove="1" noResize="1" noEditPoints="1" noAdjustHandles="1" noChangeArrowheads="1" noChangeShapeType="1" noTextEdit="1"/>
              </p:cNvSpPr>
              <p:nvPr/>
            </p:nvSpPr>
            <p:spPr>
              <a:xfrm rot="19540582">
                <a:off x="3049369" y="3633011"/>
                <a:ext cx="3527889" cy="736997"/>
              </a:xfrm>
              <a:prstGeom prst="rect">
                <a:avLst/>
              </a:prstGeom>
              <a:blipFill>
                <a:blip r:embed="rId12"/>
                <a:stretch>
                  <a:fillRect r="-34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0362B12-F6EC-3631-32ED-A4C2CFB6956B}"/>
                  </a:ext>
                </a:extLst>
              </p:cNvPr>
              <p:cNvSpPr txBox="1"/>
              <p:nvPr/>
            </p:nvSpPr>
            <p:spPr>
              <a:xfrm>
                <a:off x="3173578" y="6002575"/>
                <a:ext cx="2935612" cy="736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m:rPr>
                              <m:nor/>
                            </m:rPr>
                            <a:rPr lang="en-US" sz="3200" b="0" i="0" smtClean="0">
                              <a:latin typeface="Chalk Board" panose="02000500000000000000" pitchFamily="2" charset="0"/>
                            </a:rPr>
                            <m:t>C</m:t>
                          </m:r>
                        </m:e>
                        <m:sup>
                          <m:r>
                            <m:rPr>
                              <m:nor/>
                            </m:rPr>
                            <a:rPr lang="en-US" sz="3200" b="0" i="0" smtClean="0">
                              <a:latin typeface="Chalk Board" panose="02000500000000000000" pitchFamily="2" charset="0"/>
                            </a:rPr>
                            <m:t>′</m:t>
                          </m:r>
                        </m:sup>
                      </m:sSup>
                      <m:r>
                        <m:rPr>
                          <m:nor/>
                        </m:rPr>
                        <a:rPr lang="en-US" sz="3200" b="0" i="0" smtClean="0">
                          <a:latin typeface="Chalk Board" panose="02000500000000000000" pitchFamily="2" charset="0"/>
                        </a:rPr>
                        <m:t>= </m:t>
                      </m:r>
                      <m:r>
                        <m:rPr>
                          <m:nor/>
                        </m:rPr>
                        <a:rPr lang="en-US" sz="3200" b="0" i="0" smtClean="0">
                          <a:latin typeface="Chalk Board" panose="02000500000000000000" pitchFamily="2" charset="0"/>
                        </a:rPr>
                        <m:t>C</m:t>
                      </m:r>
                      <m:r>
                        <m:rPr>
                          <m:nor/>
                        </m:rPr>
                        <a:rPr lang="en-US" sz="3200" b="0" i="0" smtClean="0">
                          <a:latin typeface="Chalk Board" panose="02000500000000000000" pitchFamily="2" charset="0"/>
                        </a:rPr>
                        <m:t> ⊕ ⟨</m:t>
                      </m:r>
                      <m:sSup>
                        <m:sSupPr>
                          <m:ctrlPr>
                            <a:rPr lang="en-US" sz="3200" b="0" i="1" smtClean="0">
                              <a:latin typeface="Cambria Math" panose="02040503050406030204" pitchFamily="18" charset="0"/>
                            </a:rPr>
                          </m:ctrlPr>
                        </m:sSupPr>
                        <m:e>
                          <m:r>
                            <m:rPr>
                              <m:nor/>
                            </m:rPr>
                            <a:rPr lang="en-US" sz="3200" b="0" i="0" smtClean="0">
                              <a:latin typeface="Chalk Board" panose="02000500000000000000" pitchFamily="2" charset="0"/>
                            </a:rPr>
                            <m:t>R</m:t>
                          </m:r>
                        </m:e>
                        <m:sup>
                          <m:r>
                            <m:rPr>
                              <m:nor/>
                            </m:rPr>
                            <a:rPr lang="en-US" sz="3200" b="0" i="0" smtClean="0">
                              <a:latin typeface="Chalk Board" panose="02000500000000000000" pitchFamily="2" charset="0"/>
                            </a:rPr>
                            <m:t>′</m:t>
                          </m:r>
                        </m:sup>
                      </m:sSup>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c</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m:rPr>
                                  <m:nor/>
                                </m:rPr>
                                <a:rPr lang="en-US" sz="3200" b="0" i="0" smtClean="0">
                                  <a:latin typeface="Chalk Board" panose="02000500000000000000" pitchFamily="2" charset="0"/>
                                </a:rPr>
                                <m:t>R</m:t>
                              </m:r>
                            </m:e>
                            <m:sup>
                              <m:r>
                                <m:rPr>
                                  <m:nor/>
                                </m:rPr>
                                <a:rPr lang="en-US" sz="3200" b="0" i="0" smtClean="0">
                                  <a:latin typeface="Chalk Board" panose="02000500000000000000" pitchFamily="2" charset="0"/>
                                </a:rPr>
                                <m:t>′</m:t>
                              </m:r>
                            </m:sup>
                          </m:sSup>
                        </m:e>
                      </m:d>
                      <m:r>
                        <m:rPr>
                          <m:nor/>
                        </m:rPr>
                        <a:rPr lang="en-US" sz="3200" b="0" i="0" smtClean="0">
                          <a:latin typeface="Chalk Board" panose="02000500000000000000" pitchFamily="2" charset="0"/>
                        </a:rPr>
                        <m:t>⟩</m:t>
                      </m:r>
                    </m:oMath>
                  </m:oMathPara>
                </a14:m>
                <a:endParaRPr lang="en-US" sz="3200" dirty="0">
                  <a:latin typeface="Chalk Board" panose="02000500000000000000" pitchFamily="2" charset="0"/>
                </a:endParaRPr>
              </a:p>
            </p:txBody>
          </p:sp>
        </mc:Choice>
        <mc:Fallback xmlns="">
          <p:sp>
            <p:nvSpPr>
              <p:cNvPr id="13" name="TextBox 12">
                <a:extLst>
                  <a:ext uri="{FF2B5EF4-FFF2-40B4-BE49-F238E27FC236}">
                    <a16:creationId xmlns:a16="http://schemas.microsoft.com/office/drawing/2014/main" id="{70362B12-F6EC-3631-32ED-A4C2CFB6956B}"/>
                  </a:ext>
                </a:extLst>
              </p:cNvPr>
              <p:cNvSpPr txBox="1">
                <a:spLocks noRot="1" noChangeAspect="1" noMove="1" noResize="1" noEditPoints="1" noAdjustHandles="1" noChangeArrowheads="1" noChangeShapeType="1" noTextEdit="1"/>
              </p:cNvSpPr>
              <p:nvPr/>
            </p:nvSpPr>
            <p:spPr>
              <a:xfrm>
                <a:off x="3173578" y="6002575"/>
                <a:ext cx="2935612" cy="736997"/>
              </a:xfrm>
              <a:prstGeom prst="rect">
                <a:avLst/>
              </a:prstGeom>
              <a:blipFill>
                <a:blip r:embed="rId13"/>
                <a:stretch>
                  <a:fillRect l="-3030" r="-4329"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4435041-8D8A-7D23-218A-B28543E1D765}"/>
                  </a:ext>
                </a:extLst>
              </p:cNvPr>
              <p:cNvSpPr txBox="1"/>
              <p:nvPr/>
            </p:nvSpPr>
            <p:spPr>
              <a:xfrm rot="818011">
                <a:off x="5723922" y="5287145"/>
                <a:ext cx="3406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3200" b="0" i="0" smtClean="0">
                          <a:latin typeface="Chalk Board" panose="02000500000000000000" pitchFamily="2" charset="0"/>
                        </a:rPr>
                        <m:t>C</m:t>
                      </m:r>
                      <m:r>
                        <m:rPr>
                          <m:nor/>
                        </m:rPr>
                        <a:rPr lang="en-US" sz="3200" b="0" i="0" smtClean="0">
                          <a:latin typeface="Chalk Board" panose="02000500000000000000" pitchFamily="2" charset="0"/>
                        </a:rPr>
                        <m:t> = </m:t>
                      </m:r>
                      <m:r>
                        <m:rPr>
                          <m:nor/>
                        </m:rPr>
                        <a:rPr lang="en-US" sz="3200" b="0" i="0" smtClean="0">
                          <a:latin typeface="Chalk Board" panose="02000500000000000000" pitchFamily="2" charset="0"/>
                        </a:rPr>
                        <m:t>RC</m:t>
                      </m:r>
                      <m:r>
                        <m:rPr>
                          <m:nor/>
                        </m:rPr>
                        <a:rPr lang="en-US" sz="3200" b="0" i="0" smtClean="0">
                          <a:latin typeface="Chalk Board" panose="02000500000000000000" pitchFamily="2" charset="0"/>
                        </a:rPr>
                        <m:t>4</m:t>
                      </m:r>
                      <m:d>
                        <m:dPr>
                          <m:ctrlPr>
                            <a:rPr lang="en-US" sz="3200" b="0" i="1" smtClean="0">
                              <a:latin typeface="Cambria Math" panose="02040503050406030204" pitchFamily="18" charset="0"/>
                            </a:rPr>
                          </m:ctrlPr>
                        </m:dPr>
                        <m:e>
                          <m:r>
                            <m:rPr>
                              <m:nor/>
                            </m:rPr>
                            <a:rPr lang="en-US" sz="3200" b="0" i="0" smtClean="0">
                              <a:latin typeface="Chalk Board" panose="02000500000000000000" pitchFamily="2" charset="0"/>
                            </a:rPr>
                            <m:t>k</m:t>
                          </m:r>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v</m:t>
                          </m:r>
                        </m:e>
                      </m:d>
                      <m:r>
                        <a:rPr lang="en-US" sz="3200" b="0" i="1" smtClean="0">
                          <a:latin typeface="Cambria Math" panose="02040503050406030204" pitchFamily="18" charset="0"/>
                        </a:rPr>
                        <m:t> </m:t>
                      </m:r>
                      <m:r>
                        <m:rPr>
                          <m:nor/>
                        </m:rPr>
                        <a:rPr lang="en-US" sz="3200" b="0" i="0" smtClean="0">
                          <a:latin typeface="Chalk Board" panose="02000500000000000000" pitchFamily="2" charset="0"/>
                        </a:rPr>
                        <m:t>⊕ ⟨</m:t>
                      </m:r>
                      <m:r>
                        <m:rPr>
                          <m:nor/>
                        </m:rPr>
                        <a:rPr lang="en-US" sz="3200" b="0" i="0" smtClean="0">
                          <a:latin typeface="Chalk Board" panose="02000500000000000000" pitchFamily="2" charset="0"/>
                        </a:rPr>
                        <m:t>R</m:t>
                      </m:r>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c</m:t>
                      </m:r>
                      <m:d>
                        <m:dPr>
                          <m:ctrlPr>
                            <a:rPr lang="en-US" sz="3200" b="0" i="1" smtClean="0">
                              <a:latin typeface="Cambria Math" panose="02040503050406030204" pitchFamily="18" charset="0"/>
                            </a:rPr>
                          </m:ctrlPr>
                        </m:dPr>
                        <m:e>
                          <m:r>
                            <m:rPr>
                              <m:nor/>
                            </m:rPr>
                            <a:rPr lang="en-US" sz="3200" b="0" i="0" smtClean="0">
                              <a:latin typeface="Chalk Board" panose="02000500000000000000" pitchFamily="2" charset="0"/>
                            </a:rPr>
                            <m:t>R</m:t>
                          </m:r>
                        </m:e>
                      </m:d>
                      <m:r>
                        <m:rPr>
                          <m:nor/>
                        </m:rPr>
                        <a:rPr lang="en-US" sz="3200" b="0" i="0" smtClean="0">
                          <a:latin typeface="Chalk Board" panose="02000500000000000000" pitchFamily="2" charset="0"/>
                        </a:rPr>
                        <m:t>⟩</m:t>
                      </m:r>
                    </m:oMath>
                  </m:oMathPara>
                </a14:m>
                <a:endParaRPr lang="en-US" sz="3200" dirty="0">
                  <a:latin typeface="Chalk Board" panose="02000500000000000000" pitchFamily="2" charset="0"/>
                </a:endParaRPr>
              </a:p>
            </p:txBody>
          </p:sp>
        </mc:Choice>
        <mc:Fallback xmlns="">
          <p:sp>
            <p:nvSpPr>
              <p:cNvPr id="14" name="TextBox 13">
                <a:extLst>
                  <a:ext uri="{FF2B5EF4-FFF2-40B4-BE49-F238E27FC236}">
                    <a16:creationId xmlns:a16="http://schemas.microsoft.com/office/drawing/2014/main" id="{34435041-8D8A-7D23-218A-B28543E1D765}"/>
                  </a:ext>
                </a:extLst>
              </p:cNvPr>
              <p:cNvSpPr txBox="1">
                <a:spLocks noRot="1" noChangeAspect="1" noMove="1" noResize="1" noEditPoints="1" noAdjustHandles="1" noChangeArrowheads="1" noChangeShapeType="1" noTextEdit="1"/>
              </p:cNvSpPr>
              <p:nvPr/>
            </p:nvSpPr>
            <p:spPr>
              <a:xfrm rot="818011">
                <a:off x="5723922" y="5287145"/>
                <a:ext cx="3406317" cy="492443"/>
              </a:xfrm>
              <a:prstGeom prst="rect">
                <a:avLst/>
              </a:prstGeom>
              <a:blipFill>
                <a:blip r:embed="rId14"/>
                <a:stretch>
                  <a:fillRect l="-1845" t="-9709" r="-3690" b="-9709"/>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CAA5B84F-1301-2028-ECE3-35C5E73C0157}"/>
              </a:ext>
            </a:extLst>
          </p:cNvPr>
          <p:cNvCxnSpPr>
            <a:cxnSpLocks/>
            <a:endCxn id="14" idx="1"/>
          </p:cNvCxnSpPr>
          <p:nvPr/>
        </p:nvCxnSpPr>
        <p:spPr>
          <a:xfrm flipV="1">
            <a:off x="3946674" y="5131914"/>
            <a:ext cx="1825237" cy="101433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181508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4141">
        <p159:morph option="byObject"/>
      </p:transition>
    </mc:Choice>
    <mc:Fallback xmlns="">
      <p:transition spd="slow" advTm="1041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9"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F937B-F3D1-B70C-33F6-2D4FE762E3DA}"/>
              </a:ext>
            </a:extLst>
          </p:cNvPr>
          <p:cNvSpPr>
            <a:spLocks noGrp="1"/>
          </p:cNvSpPr>
          <p:nvPr>
            <p:ph type="title"/>
          </p:nvPr>
        </p:nvSpPr>
        <p:spPr/>
        <p:txBody>
          <a:bodyPr/>
          <a:lstStyle/>
          <a:p>
            <a:r>
              <a:rPr lang="en-US" dirty="0" err="1">
                <a:latin typeface="Chalk Board" panose="02000500000000000000" pitchFamily="2" charset="0"/>
              </a:rPr>
              <a:t>Kerckhoff’s</a:t>
            </a:r>
            <a:r>
              <a:rPr lang="en-US" dirty="0">
                <a:latin typeface="Chalk Board" panose="02000500000000000000" pitchFamily="2" charset="0"/>
              </a:rPr>
              <a:t> principle </a:t>
            </a:r>
          </a:p>
        </p:txBody>
      </p:sp>
      <p:sp>
        <p:nvSpPr>
          <p:cNvPr id="4" name="TextBox 3">
            <a:extLst>
              <a:ext uri="{FF2B5EF4-FFF2-40B4-BE49-F238E27FC236}">
                <a16:creationId xmlns:a16="http://schemas.microsoft.com/office/drawing/2014/main" id="{55FC7D4A-4E11-B602-CA32-3F74C32DBAC1}"/>
              </a:ext>
            </a:extLst>
          </p:cNvPr>
          <p:cNvSpPr txBox="1"/>
          <p:nvPr/>
        </p:nvSpPr>
        <p:spPr>
          <a:xfrm>
            <a:off x="384313" y="2552556"/>
            <a:ext cx="10969487" cy="2862322"/>
          </a:xfrm>
          <a:prstGeom prst="rect">
            <a:avLst/>
          </a:prstGeom>
          <a:noFill/>
        </p:spPr>
        <p:txBody>
          <a:bodyPr wrap="square">
            <a:spAutoFit/>
          </a:bodyPr>
          <a:lstStyle/>
          <a:p>
            <a:r>
              <a:rPr lang="en-US" sz="6000" dirty="0">
                <a:solidFill>
                  <a:schemeClr val="tx1">
                    <a:lumMod val="75000"/>
                    <a:lumOff val="25000"/>
                  </a:schemeClr>
                </a:solidFill>
                <a:effectLst/>
                <a:latin typeface="Chalk Board" panose="02000500000000000000" pitchFamily="2" charset="0"/>
              </a:rPr>
              <a:t>A cryptosystem should be secure, even if everything about the system, </a:t>
            </a:r>
            <a:r>
              <a:rPr lang="en-US" sz="6000" dirty="0">
                <a:solidFill>
                  <a:schemeClr val="accent2">
                    <a:lumMod val="75000"/>
                  </a:schemeClr>
                </a:solidFill>
                <a:effectLst/>
                <a:latin typeface="Chalk Board" panose="02000500000000000000" pitchFamily="2" charset="0"/>
              </a:rPr>
              <a:t>except the key</a:t>
            </a:r>
            <a:r>
              <a:rPr lang="en-US" sz="6000" dirty="0">
                <a:solidFill>
                  <a:schemeClr val="tx1">
                    <a:lumMod val="75000"/>
                    <a:lumOff val="25000"/>
                  </a:schemeClr>
                </a:solidFill>
                <a:effectLst/>
                <a:latin typeface="Chalk Board" panose="02000500000000000000" pitchFamily="2" charset="0"/>
              </a:rPr>
              <a:t>, is public knowledge. </a:t>
            </a:r>
          </a:p>
        </p:txBody>
      </p:sp>
    </p:spTree>
    <p:extLst>
      <p:ext uri="{BB962C8B-B14F-4D97-AF65-F5344CB8AC3E}">
        <p14:creationId xmlns:p14="http://schemas.microsoft.com/office/powerpoint/2010/main" val="306660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450">
        <p159:morph option="byObject"/>
      </p:transition>
    </mc:Choice>
    <mc:Fallback xmlns="">
      <p:transition spd="slow" advTm="845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485A4-593C-60BD-8FF5-E616D70913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76094-7F78-9ADA-A990-99D7704E287C}"/>
              </a:ext>
            </a:extLst>
          </p:cNvPr>
          <p:cNvSpPr>
            <a:spLocks noGrp="1"/>
          </p:cNvSpPr>
          <p:nvPr>
            <p:ph type="title"/>
          </p:nvPr>
        </p:nvSpPr>
        <p:spPr/>
        <p:txBody>
          <a:bodyPr/>
          <a:lstStyle/>
          <a:p>
            <a:r>
              <a:rPr lang="en-US" dirty="0"/>
              <a:t>Problem 3: Authentication Disaster</a:t>
            </a:r>
          </a:p>
        </p:txBody>
      </p:sp>
      <p:sp>
        <p:nvSpPr>
          <p:cNvPr id="9" name="TextBox 8">
            <a:extLst>
              <a:ext uri="{FF2B5EF4-FFF2-40B4-BE49-F238E27FC236}">
                <a16:creationId xmlns:a16="http://schemas.microsoft.com/office/drawing/2014/main" id="{9B3BED5E-BF92-BCA2-8FCC-4B09F376B60C}"/>
              </a:ext>
            </a:extLst>
          </p:cNvPr>
          <p:cNvSpPr txBox="1"/>
          <p:nvPr/>
        </p:nvSpPr>
        <p:spPr>
          <a:xfrm>
            <a:off x="607816" y="3656161"/>
            <a:ext cx="10103728" cy="2308324"/>
          </a:xfrm>
          <a:prstGeom prst="rect">
            <a:avLst/>
          </a:prstGeom>
          <a:noFill/>
        </p:spPr>
        <p:txBody>
          <a:bodyPr wrap="square">
            <a:spAutoFit/>
          </a:bodyPr>
          <a:lstStyle/>
          <a:p>
            <a:br>
              <a:rPr lang="en-US" sz="4800" dirty="0">
                <a:effectLst/>
                <a:latin typeface="Chalk Board" panose="02000500000000000000" pitchFamily="2" charset="0"/>
              </a:rPr>
            </a:br>
            <a:r>
              <a:rPr lang="en-US" sz="4800" dirty="0">
                <a:effectLst/>
                <a:latin typeface="Chalk Board" panose="02000500000000000000" pitchFamily="2" charset="0"/>
              </a:rPr>
              <a:t>The wireless access point checks if the challenge is correctly encrypted and, if so, accepts the client </a:t>
            </a:r>
          </a:p>
        </p:txBody>
      </p:sp>
      <p:sp>
        <p:nvSpPr>
          <p:cNvPr id="11" name="TextBox 10">
            <a:extLst>
              <a:ext uri="{FF2B5EF4-FFF2-40B4-BE49-F238E27FC236}">
                <a16:creationId xmlns:a16="http://schemas.microsoft.com/office/drawing/2014/main" id="{3F92ED68-D855-558D-76F0-D0C054DDFB40}"/>
              </a:ext>
            </a:extLst>
          </p:cNvPr>
          <p:cNvSpPr txBox="1"/>
          <p:nvPr/>
        </p:nvSpPr>
        <p:spPr>
          <a:xfrm>
            <a:off x="607816" y="1939873"/>
            <a:ext cx="10515599" cy="830997"/>
          </a:xfrm>
          <a:prstGeom prst="rect">
            <a:avLst/>
          </a:prstGeom>
          <a:noFill/>
        </p:spPr>
        <p:txBody>
          <a:bodyPr wrap="square">
            <a:spAutoFit/>
          </a:bodyPr>
          <a:lstStyle/>
          <a:p>
            <a:r>
              <a:rPr lang="en-US" sz="4800" dirty="0">
                <a:effectLst/>
                <a:latin typeface="Chalk Board" panose="02000500000000000000" pitchFamily="2" charset="0"/>
              </a:rPr>
              <a:t>The access point sends a challenge string R to the client.</a:t>
            </a:r>
            <a:endParaRPr lang="en-US" sz="4800" dirty="0">
              <a:latin typeface="Chalk Board" panose="02000500000000000000" pitchFamily="2" charset="0"/>
            </a:endParaRPr>
          </a:p>
        </p:txBody>
      </p:sp>
      <p:sp>
        <p:nvSpPr>
          <p:cNvPr id="13" name="TextBox 12">
            <a:extLst>
              <a:ext uri="{FF2B5EF4-FFF2-40B4-BE49-F238E27FC236}">
                <a16:creationId xmlns:a16="http://schemas.microsoft.com/office/drawing/2014/main" id="{F4B60558-B825-BD63-B7E7-A5D658FE38D1}"/>
              </a:ext>
            </a:extLst>
          </p:cNvPr>
          <p:cNvSpPr txBox="1"/>
          <p:nvPr/>
        </p:nvSpPr>
        <p:spPr>
          <a:xfrm>
            <a:off x="607816" y="2871331"/>
            <a:ext cx="10038414" cy="1569660"/>
          </a:xfrm>
          <a:prstGeom prst="rect">
            <a:avLst/>
          </a:prstGeom>
          <a:noFill/>
        </p:spPr>
        <p:txBody>
          <a:bodyPr wrap="square">
            <a:spAutoFit/>
          </a:bodyPr>
          <a:lstStyle/>
          <a:p>
            <a:r>
              <a:rPr lang="en-US" sz="4800" dirty="0">
                <a:effectLst/>
                <a:latin typeface="Chalk Board" panose="02000500000000000000" pitchFamily="2" charset="0"/>
              </a:rPr>
              <a:t>The client sends back the challenge, </a:t>
            </a:r>
            <a:r>
              <a:rPr lang="en-US" sz="4800" dirty="0">
                <a:latin typeface="Chalk Board" panose="02000500000000000000" pitchFamily="2" charset="0"/>
              </a:rPr>
              <a:t> </a:t>
            </a:r>
            <a:r>
              <a:rPr lang="en-US" sz="4800" dirty="0">
                <a:effectLst/>
                <a:latin typeface="Chalk Board" panose="02000500000000000000" pitchFamily="2" charset="0"/>
              </a:rPr>
              <a:t>WEP-encrypted with the shared secret k </a:t>
            </a:r>
          </a:p>
        </p:txBody>
      </p:sp>
      <p:sp>
        <p:nvSpPr>
          <p:cNvPr id="14" name="TextBox 13">
            <a:extLst>
              <a:ext uri="{FF2B5EF4-FFF2-40B4-BE49-F238E27FC236}">
                <a16:creationId xmlns:a16="http://schemas.microsoft.com/office/drawing/2014/main" id="{AAE3AF53-0F16-733A-27A3-F5E6B6ECC37F}"/>
              </a:ext>
            </a:extLst>
          </p:cNvPr>
          <p:cNvSpPr txBox="1"/>
          <p:nvPr/>
        </p:nvSpPr>
        <p:spPr>
          <a:xfrm>
            <a:off x="607816" y="6041429"/>
            <a:ext cx="5257801" cy="707886"/>
          </a:xfrm>
          <a:prstGeom prst="rect">
            <a:avLst/>
          </a:prstGeom>
          <a:noFill/>
        </p:spPr>
        <p:txBody>
          <a:bodyPr wrap="square">
            <a:spAutoFit/>
          </a:bodyPr>
          <a:lstStyle/>
          <a:p>
            <a:r>
              <a:rPr lang="en-US" sz="4000" dirty="0">
                <a:effectLst/>
                <a:latin typeface="Chalk Board" panose="02000500000000000000" pitchFamily="2" charset="0"/>
              </a:rPr>
              <a:t>The adversary has been both </a:t>
            </a:r>
          </a:p>
        </p:txBody>
      </p:sp>
      <p:sp>
        <p:nvSpPr>
          <p:cNvPr id="16" name="TextBox 15">
            <a:extLst>
              <a:ext uri="{FF2B5EF4-FFF2-40B4-BE49-F238E27FC236}">
                <a16:creationId xmlns:a16="http://schemas.microsoft.com/office/drawing/2014/main" id="{3C3B3182-1114-1967-A8F8-33173A4F44BC}"/>
              </a:ext>
            </a:extLst>
          </p:cNvPr>
          <p:cNvSpPr txBox="1"/>
          <p:nvPr/>
        </p:nvSpPr>
        <p:spPr>
          <a:xfrm>
            <a:off x="5321330" y="6041429"/>
            <a:ext cx="3055227" cy="707886"/>
          </a:xfrm>
          <a:prstGeom prst="rect">
            <a:avLst/>
          </a:prstGeom>
          <a:noFill/>
        </p:spPr>
        <p:txBody>
          <a:bodyPr wrap="square">
            <a:spAutoFit/>
          </a:bodyPr>
          <a:lstStyle/>
          <a:p>
            <a:r>
              <a:rPr lang="en-US" sz="4000" dirty="0">
                <a:effectLst/>
                <a:latin typeface="Chalk Board" panose="02000500000000000000" pitchFamily="2" charset="0"/>
              </a:rPr>
              <a:t>R and (C, V)</a:t>
            </a:r>
          </a:p>
        </p:txBody>
      </p:sp>
    </p:spTree>
    <p:custDataLst>
      <p:tags r:id="rId1"/>
    </p:custDataLst>
    <p:extLst>
      <p:ext uri="{BB962C8B-B14F-4D97-AF65-F5344CB8AC3E}">
        <p14:creationId xmlns:p14="http://schemas.microsoft.com/office/powerpoint/2010/main" val="1119973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863">
        <p159:morph option="byObject"/>
      </p:transition>
    </mc:Choice>
    <mc:Fallback xmlns="">
      <p:transition spd="slow" advTm="368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312B-B930-6BCA-B34D-2A8456A965D6}"/>
              </a:ext>
            </a:extLst>
          </p:cNvPr>
          <p:cNvSpPr>
            <a:spLocks noGrp="1"/>
          </p:cNvSpPr>
          <p:nvPr>
            <p:ph type="title"/>
          </p:nvPr>
        </p:nvSpPr>
        <p:spPr/>
        <p:txBody>
          <a:bodyPr/>
          <a:lstStyle/>
          <a:p>
            <a:r>
              <a:rPr lang="en-US" dirty="0">
                <a:latin typeface="Chalk Board" panose="02000500000000000000" pitchFamily="2" charset="0"/>
              </a:rPr>
              <a:t>Problem 3: Authentication Disaster</a:t>
            </a:r>
          </a:p>
        </p:txBody>
      </p:sp>
      <p:sp>
        <p:nvSpPr>
          <p:cNvPr id="4" name="TextBox 3">
            <a:extLst>
              <a:ext uri="{FF2B5EF4-FFF2-40B4-BE49-F238E27FC236}">
                <a16:creationId xmlns:a16="http://schemas.microsoft.com/office/drawing/2014/main" id="{E47CA0DC-C3B7-3107-D5F8-D1F95DBA23EC}"/>
              </a:ext>
            </a:extLst>
          </p:cNvPr>
          <p:cNvSpPr txBox="1"/>
          <p:nvPr/>
        </p:nvSpPr>
        <p:spPr>
          <a:xfrm>
            <a:off x="346301" y="2597583"/>
            <a:ext cx="11499397" cy="2123658"/>
          </a:xfrm>
          <a:prstGeom prst="rect">
            <a:avLst/>
          </a:prstGeom>
          <a:noFill/>
        </p:spPr>
        <p:txBody>
          <a:bodyPr wrap="square">
            <a:spAutoFit/>
          </a:bodyPr>
          <a:lstStyle/>
          <a:p>
            <a:r>
              <a:rPr lang="en-US" sz="4400" dirty="0">
                <a:effectLst/>
                <a:latin typeface="Chalk Board" panose="02000500000000000000" pitchFamily="2" charset="0"/>
              </a:rPr>
              <a:t>Mallory wants to authenticate herself to the AP. The AP sends her a new challenge, R′. Can Mallory successfully run the authentication protocol? </a:t>
            </a:r>
          </a:p>
        </p:txBody>
      </p:sp>
      <p:sp>
        <p:nvSpPr>
          <p:cNvPr id="6" name="TextBox 5">
            <a:extLst>
              <a:ext uri="{FF2B5EF4-FFF2-40B4-BE49-F238E27FC236}">
                <a16:creationId xmlns:a16="http://schemas.microsoft.com/office/drawing/2014/main" id="{46B5D59A-8C7A-DFBC-40FB-02680536ADBB}"/>
              </a:ext>
            </a:extLst>
          </p:cNvPr>
          <p:cNvSpPr txBox="1"/>
          <p:nvPr/>
        </p:nvSpPr>
        <p:spPr>
          <a:xfrm>
            <a:off x="256139" y="4864575"/>
            <a:ext cx="5720117" cy="769441"/>
          </a:xfrm>
          <a:prstGeom prst="rect">
            <a:avLst/>
          </a:prstGeom>
          <a:noFill/>
        </p:spPr>
        <p:txBody>
          <a:bodyPr wrap="square">
            <a:spAutoFit/>
          </a:bodyPr>
          <a:lstStyle/>
          <a:p>
            <a:r>
              <a:rPr lang="en-US" sz="4400" dirty="0">
                <a:effectLst/>
                <a:latin typeface="Chalk Board" panose="02000500000000000000" pitchFamily="2" charset="0"/>
              </a:rPr>
              <a:t>Yes! Note that Mallory knows:</a:t>
            </a:r>
          </a:p>
        </p:txBody>
      </p:sp>
      <p:sp>
        <p:nvSpPr>
          <p:cNvPr id="7" name="TextBox 6">
            <a:extLst>
              <a:ext uri="{FF2B5EF4-FFF2-40B4-BE49-F238E27FC236}">
                <a16:creationId xmlns:a16="http://schemas.microsoft.com/office/drawing/2014/main" id="{899E7F59-2BA5-1D44-3C71-4D73E37CE856}"/>
              </a:ext>
            </a:extLst>
          </p:cNvPr>
          <p:cNvSpPr txBox="1"/>
          <p:nvPr/>
        </p:nvSpPr>
        <p:spPr>
          <a:xfrm>
            <a:off x="346301" y="1701037"/>
            <a:ext cx="4035079" cy="769441"/>
          </a:xfrm>
          <a:prstGeom prst="rect">
            <a:avLst/>
          </a:prstGeom>
          <a:noFill/>
        </p:spPr>
        <p:txBody>
          <a:bodyPr wrap="none" rtlCol="0">
            <a:spAutoFit/>
          </a:bodyPr>
          <a:lstStyle/>
          <a:p>
            <a:r>
              <a:rPr lang="en-US" sz="4400" dirty="0">
                <a:latin typeface="Chalk Board" panose="02000500000000000000" pitchFamily="2" charset="0"/>
              </a:rPr>
              <a:t>Mallory has seen R, c, v</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E5D973-3F78-8DE0-E187-10895DB8EA7F}"/>
                  </a:ext>
                </a:extLst>
              </p:cNvPr>
              <p:cNvSpPr txBox="1"/>
              <p:nvPr/>
            </p:nvSpPr>
            <p:spPr>
              <a:xfrm>
                <a:off x="5306694" y="4848346"/>
                <a:ext cx="413626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4400" b="0" i="0" smtClean="0">
                          <a:latin typeface="Chalk Board" panose="02000500000000000000" pitchFamily="2" charset="0"/>
                        </a:rPr>
                        <m:t>RC</m:t>
                      </m:r>
                      <m:r>
                        <m:rPr>
                          <m:nor/>
                        </m:rPr>
                        <a:rPr lang="en-US" sz="4400" b="0" i="0" smtClean="0">
                          <a:latin typeface="Chalk Board" panose="02000500000000000000" pitchFamily="2" charset="0"/>
                        </a:rPr>
                        <m:t>4</m:t>
                      </m:r>
                      <m:d>
                        <m:dPr>
                          <m:ctrlPr>
                            <a:rPr lang="en-US" sz="4400" b="0" i="1" smtClean="0">
                              <a:latin typeface="Cambria Math" panose="02040503050406030204" pitchFamily="18" charset="0"/>
                            </a:rPr>
                          </m:ctrlPr>
                        </m:dPr>
                        <m:e>
                          <m:r>
                            <m:rPr>
                              <m:nor/>
                            </m:rPr>
                            <a:rPr lang="en-US" sz="4400" b="0" i="0" smtClean="0">
                              <a:latin typeface="Chalk Board" panose="02000500000000000000" pitchFamily="2" charset="0"/>
                            </a:rPr>
                            <m:t>k</m:t>
                          </m:r>
                          <m:r>
                            <m:rPr>
                              <m:nor/>
                            </m:rPr>
                            <a:rPr lang="en-US" sz="4400" b="0" i="0" smtClean="0">
                              <a:latin typeface="Chalk Board" panose="02000500000000000000" pitchFamily="2" charset="0"/>
                            </a:rPr>
                            <m:t>,</m:t>
                          </m:r>
                          <m:r>
                            <m:rPr>
                              <m:nor/>
                            </m:rPr>
                            <a:rPr lang="en-US" sz="4400" b="0" i="0" smtClean="0">
                              <a:latin typeface="Chalk Board" panose="02000500000000000000" pitchFamily="2" charset="0"/>
                            </a:rPr>
                            <m:t>v</m:t>
                          </m:r>
                        </m:e>
                      </m:d>
                      <m:r>
                        <m:rPr>
                          <m:nor/>
                        </m:rPr>
                        <a:rPr lang="en-US" sz="4400" b="0" i="0" smtClean="0">
                          <a:latin typeface="Chalk Board" panose="02000500000000000000" pitchFamily="2" charset="0"/>
                        </a:rPr>
                        <m:t>=</m:t>
                      </m:r>
                      <m:r>
                        <m:rPr>
                          <m:nor/>
                        </m:rPr>
                        <a:rPr lang="en-US" sz="4400" b="0" i="0" smtClean="0">
                          <a:latin typeface="Chalk Board" panose="02000500000000000000" pitchFamily="2" charset="0"/>
                        </a:rPr>
                        <m:t>C</m:t>
                      </m:r>
                      <m:r>
                        <m:rPr>
                          <m:nor/>
                        </m:rPr>
                        <a:rPr lang="en-US" sz="4400" b="0" i="0" smtClean="0">
                          <a:latin typeface="Chalk Board" panose="02000500000000000000" pitchFamily="2" charset="0"/>
                        </a:rPr>
                        <m:t>⊕⟨</m:t>
                      </m:r>
                      <m:r>
                        <m:rPr>
                          <m:nor/>
                        </m:rPr>
                        <a:rPr lang="en-US" sz="4400" b="0" i="0" smtClean="0">
                          <a:latin typeface="Chalk Board" panose="02000500000000000000" pitchFamily="2" charset="0"/>
                        </a:rPr>
                        <m:t>R</m:t>
                      </m:r>
                      <m:r>
                        <m:rPr>
                          <m:nor/>
                        </m:rPr>
                        <a:rPr lang="en-US" sz="4400" b="0" i="0" smtClean="0">
                          <a:latin typeface="Chalk Board" panose="02000500000000000000" pitchFamily="2" charset="0"/>
                        </a:rPr>
                        <m:t>‖</m:t>
                      </m:r>
                      <m:r>
                        <m:rPr>
                          <m:nor/>
                        </m:rPr>
                        <a:rPr lang="en-US" sz="4400" b="0" i="0" smtClean="0">
                          <a:latin typeface="Chalk Board" panose="02000500000000000000" pitchFamily="2" charset="0"/>
                        </a:rPr>
                        <m:t>c</m:t>
                      </m:r>
                      <m:d>
                        <m:dPr>
                          <m:ctrlPr>
                            <a:rPr lang="en-US" sz="4400" b="0" i="1" smtClean="0">
                              <a:latin typeface="Cambria Math" panose="02040503050406030204" pitchFamily="18" charset="0"/>
                            </a:rPr>
                          </m:ctrlPr>
                        </m:dPr>
                        <m:e>
                          <m:r>
                            <m:rPr>
                              <m:nor/>
                            </m:rPr>
                            <a:rPr lang="en-US" sz="4400" b="0" i="0" smtClean="0">
                              <a:latin typeface="Chalk Board" panose="02000500000000000000" pitchFamily="2" charset="0"/>
                            </a:rPr>
                            <m:t>R</m:t>
                          </m:r>
                        </m:e>
                      </m:d>
                      <m:r>
                        <m:rPr>
                          <m:nor/>
                        </m:rPr>
                        <a:rPr lang="en-US" sz="4400" b="0" i="0" smtClean="0">
                          <a:latin typeface="Chalk Board" panose="02000500000000000000" pitchFamily="2" charset="0"/>
                        </a:rPr>
                        <m:t>⟩</m:t>
                      </m:r>
                    </m:oMath>
                  </m:oMathPara>
                </a14:m>
                <a:endParaRPr lang="en-US" sz="4400" dirty="0">
                  <a:latin typeface="Chalk Board" panose="02000500000000000000" pitchFamily="2" charset="0"/>
                </a:endParaRPr>
              </a:p>
            </p:txBody>
          </p:sp>
        </mc:Choice>
        <mc:Fallback xmlns="">
          <p:sp>
            <p:nvSpPr>
              <p:cNvPr id="8" name="TextBox 7">
                <a:extLst>
                  <a:ext uri="{FF2B5EF4-FFF2-40B4-BE49-F238E27FC236}">
                    <a16:creationId xmlns:a16="http://schemas.microsoft.com/office/drawing/2014/main" id="{5EE5D973-3F78-8DE0-E187-10895DB8EA7F}"/>
                  </a:ext>
                </a:extLst>
              </p:cNvPr>
              <p:cNvSpPr txBox="1">
                <a:spLocks noRot="1" noChangeAspect="1" noMove="1" noResize="1" noEditPoints="1" noAdjustHandles="1" noChangeArrowheads="1" noChangeShapeType="1" noTextEdit="1"/>
              </p:cNvSpPr>
              <p:nvPr/>
            </p:nvSpPr>
            <p:spPr>
              <a:xfrm>
                <a:off x="5306694" y="4848346"/>
                <a:ext cx="4136261" cy="677108"/>
              </a:xfrm>
              <a:prstGeom prst="rect">
                <a:avLst/>
              </a:prstGeom>
              <a:blipFill>
                <a:blip r:embed="rId5"/>
                <a:stretch>
                  <a:fillRect l="-3067" t="-14815" r="-3988"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674048-EB10-26D0-9E73-1F40921EFDB7}"/>
                  </a:ext>
                </a:extLst>
              </p:cNvPr>
              <p:cNvSpPr txBox="1"/>
              <p:nvPr/>
            </p:nvSpPr>
            <p:spPr>
              <a:xfrm>
                <a:off x="4490606" y="5882320"/>
                <a:ext cx="3527889" cy="736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m:rPr>
                              <m:nor/>
                            </m:rPr>
                            <a:rPr lang="en-US" sz="3200" b="0" i="0" smtClean="0">
                              <a:latin typeface="Chalk Board" panose="02000500000000000000" pitchFamily="2" charset="0"/>
                            </a:rPr>
                            <m:t>C</m:t>
                          </m:r>
                        </m:e>
                        <m:sup>
                          <m:r>
                            <m:rPr>
                              <m:nor/>
                            </m:rPr>
                            <a:rPr lang="en-US" sz="3200" b="0" i="0" smtClean="0">
                              <a:latin typeface="Chalk Board" panose="02000500000000000000" pitchFamily="2" charset="0"/>
                            </a:rPr>
                            <m:t>′</m:t>
                          </m:r>
                        </m:sup>
                      </m:sSup>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RC</m:t>
                      </m:r>
                      <m:r>
                        <m:rPr>
                          <m:nor/>
                        </m:rPr>
                        <a:rPr lang="en-US" sz="3200" b="0" i="0" smtClean="0">
                          <a:latin typeface="Chalk Board" panose="02000500000000000000" pitchFamily="2" charset="0"/>
                        </a:rPr>
                        <m:t>4</m:t>
                      </m:r>
                      <m:d>
                        <m:dPr>
                          <m:ctrlPr>
                            <a:rPr lang="en-US" sz="3200" b="0" i="1" smtClean="0">
                              <a:latin typeface="Cambria Math" panose="02040503050406030204" pitchFamily="18" charset="0"/>
                            </a:rPr>
                          </m:ctrlPr>
                        </m:dPr>
                        <m:e>
                          <m:r>
                            <m:rPr>
                              <m:nor/>
                            </m:rPr>
                            <a:rPr lang="en-US" sz="3200" b="0" i="0" smtClean="0">
                              <a:latin typeface="Chalk Board" panose="02000500000000000000" pitchFamily="2" charset="0"/>
                            </a:rPr>
                            <m:t>k</m:t>
                          </m:r>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v</m:t>
                          </m:r>
                        </m:e>
                      </m:d>
                      <m:r>
                        <m:rPr>
                          <m:nor/>
                        </m:rPr>
                        <a:rPr lang="en-US" sz="3200" b="0" i="0" smtClean="0">
                          <a:latin typeface="Chalk Board" panose="02000500000000000000" pitchFamily="2" charset="0"/>
                        </a:rPr>
                        <m:t>⊕⟨</m:t>
                      </m:r>
                      <m:sSup>
                        <m:sSupPr>
                          <m:ctrlPr>
                            <a:rPr lang="en-US" sz="3200" b="0" i="1" smtClean="0">
                              <a:latin typeface="Cambria Math" panose="02040503050406030204" pitchFamily="18" charset="0"/>
                            </a:rPr>
                          </m:ctrlPr>
                        </m:sSupPr>
                        <m:e>
                          <m:r>
                            <m:rPr>
                              <m:nor/>
                            </m:rPr>
                            <a:rPr lang="en-US" sz="3200" b="0" i="0" smtClean="0">
                              <a:latin typeface="Chalk Board" panose="02000500000000000000" pitchFamily="2" charset="0"/>
                            </a:rPr>
                            <m:t>R</m:t>
                          </m:r>
                        </m:e>
                        <m:sup>
                          <m:r>
                            <m:rPr>
                              <m:nor/>
                            </m:rPr>
                            <a:rPr lang="en-US" sz="3200" b="0" i="0" smtClean="0">
                              <a:latin typeface="Chalk Board" panose="02000500000000000000" pitchFamily="2" charset="0"/>
                            </a:rPr>
                            <m:t>′</m:t>
                          </m:r>
                        </m:sup>
                      </m:sSup>
                      <m:r>
                        <m:rPr>
                          <m:nor/>
                        </m:rPr>
                        <a:rPr lang="en-US" sz="3200" b="0" i="0" smtClean="0">
                          <a:latin typeface="Chalk Board" panose="02000500000000000000" pitchFamily="2" charset="0"/>
                        </a:rPr>
                        <m:t>‖</m:t>
                      </m:r>
                      <m:r>
                        <m:rPr>
                          <m:nor/>
                        </m:rPr>
                        <a:rPr lang="en-US" sz="3200" b="0" i="0" smtClean="0">
                          <a:latin typeface="Chalk Board" panose="02000500000000000000" pitchFamily="2" charset="0"/>
                        </a:rPr>
                        <m:t>c</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m:rPr>
                                  <m:nor/>
                                </m:rPr>
                                <a:rPr lang="en-US" sz="3200" b="0" i="0" smtClean="0">
                                  <a:latin typeface="Chalk Board" panose="02000500000000000000" pitchFamily="2" charset="0"/>
                                </a:rPr>
                                <m:t>R</m:t>
                              </m:r>
                            </m:e>
                            <m:sup>
                              <m:r>
                                <m:rPr>
                                  <m:nor/>
                                </m:rPr>
                                <a:rPr lang="en-US" sz="3200" b="0" i="0" smtClean="0">
                                  <a:latin typeface="Chalk Board" panose="02000500000000000000" pitchFamily="2" charset="0"/>
                                </a:rPr>
                                <m:t>′</m:t>
                              </m:r>
                            </m:sup>
                          </m:sSup>
                        </m:e>
                      </m:d>
                      <m:r>
                        <m:rPr>
                          <m:nor/>
                        </m:rPr>
                        <a:rPr lang="en-US" sz="3200" b="0" i="0" smtClean="0">
                          <a:latin typeface="Chalk Board" panose="02000500000000000000" pitchFamily="2" charset="0"/>
                        </a:rPr>
                        <m:t>⟩</m:t>
                      </m:r>
                    </m:oMath>
                  </m:oMathPara>
                </a14:m>
                <a:endParaRPr lang="en-US" sz="3200" dirty="0">
                  <a:latin typeface="Chalk Board" panose="02000500000000000000" pitchFamily="2" charset="0"/>
                </a:endParaRPr>
              </a:p>
            </p:txBody>
          </p:sp>
        </mc:Choice>
        <mc:Fallback xmlns="">
          <p:sp>
            <p:nvSpPr>
              <p:cNvPr id="9" name="TextBox 8">
                <a:extLst>
                  <a:ext uri="{FF2B5EF4-FFF2-40B4-BE49-F238E27FC236}">
                    <a16:creationId xmlns:a16="http://schemas.microsoft.com/office/drawing/2014/main" id="{C1674048-EB10-26D0-9E73-1F40921EFDB7}"/>
                  </a:ext>
                </a:extLst>
              </p:cNvPr>
              <p:cNvSpPr txBox="1">
                <a:spLocks noRot="1" noChangeAspect="1" noMove="1" noResize="1" noEditPoints="1" noAdjustHandles="1" noChangeArrowheads="1" noChangeShapeType="1" noTextEdit="1"/>
              </p:cNvSpPr>
              <p:nvPr/>
            </p:nvSpPr>
            <p:spPr>
              <a:xfrm>
                <a:off x="4490606" y="5882320"/>
                <a:ext cx="3527889" cy="736997"/>
              </a:xfrm>
              <a:prstGeom prst="rect">
                <a:avLst/>
              </a:prstGeom>
              <a:blipFill>
                <a:blip r:embed="rId6"/>
                <a:stretch>
                  <a:fillRect l="-2151" r="-3226" b="-678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800B236-4D34-9BDB-235B-382669C6ED8B}"/>
              </a:ext>
            </a:extLst>
          </p:cNvPr>
          <p:cNvSpPr txBox="1"/>
          <p:nvPr/>
        </p:nvSpPr>
        <p:spPr>
          <a:xfrm>
            <a:off x="256139" y="5931996"/>
            <a:ext cx="5050555" cy="769441"/>
          </a:xfrm>
          <a:prstGeom prst="rect">
            <a:avLst/>
          </a:prstGeom>
          <a:noFill/>
        </p:spPr>
        <p:txBody>
          <a:bodyPr wrap="square">
            <a:spAutoFit/>
          </a:bodyPr>
          <a:lstStyle/>
          <a:p>
            <a:r>
              <a:rPr lang="en-US" sz="4400" dirty="0">
                <a:effectLst/>
                <a:latin typeface="Chalk Board" panose="02000500000000000000" pitchFamily="2" charset="0"/>
              </a:rPr>
              <a:t>Mallory can just compute:</a:t>
            </a:r>
            <a:endParaRPr lang="en-US" sz="4400" dirty="0">
              <a:latin typeface="Chalk Board" panose="02000500000000000000" pitchFamily="2" charset="0"/>
            </a:endParaRPr>
          </a:p>
        </p:txBody>
      </p:sp>
      <p:sp>
        <p:nvSpPr>
          <p:cNvPr id="15" name="TextBox 14">
            <a:extLst>
              <a:ext uri="{FF2B5EF4-FFF2-40B4-BE49-F238E27FC236}">
                <a16:creationId xmlns:a16="http://schemas.microsoft.com/office/drawing/2014/main" id="{528C3D4F-FD92-E32D-C11D-8E31C35769A3}"/>
              </a:ext>
            </a:extLst>
          </p:cNvPr>
          <p:cNvSpPr txBox="1"/>
          <p:nvPr/>
        </p:nvSpPr>
        <p:spPr>
          <a:xfrm>
            <a:off x="7864681" y="6024328"/>
            <a:ext cx="4654166" cy="584775"/>
          </a:xfrm>
          <a:prstGeom prst="rect">
            <a:avLst/>
          </a:prstGeom>
          <a:noFill/>
        </p:spPr>
        <p:txBody>
          <a:bodyPr wrap="square">
            <a:spAutoFit/>
          </a:bodyPr>
          <a:lstStyle/>
          <a:p>
            <a:r>
              <a:rPr lang="en-US" sz="3200" dirty="0">
                <a:latin typeface="Chalk Board" panose="02000500000000000000" pitchFamily="2" charset="0"/>
              </a:rPr>
              <a:t> and send C’ to the Access Point</a:t>
            </a:r>
          </a:p>
        </p:txBody>
      </p:sp>
    </p:spTree>
    <p:custDataLst>
      <p:tags r:id="rId1"/>
    </p:custDataLst>
    <p:extLst>
      <p:ext uri="{BB962C8B-B14F-4D97-AF65-F5344CB8AC3E}">
        <p14:creationId xmlns:p14="http://schemas.microsoft.com/office/powerpoint/2010/main" val="119778702"/>
      </p:ext>
    </p:extLst>
  </p:cSld>
  <p:clrMapOvr>
    <a:masterClrMapping/>
  </p:clrMapOvr>
  <mc:AlternateContent xmlns:mc="http://schemas.openxmlformats.org/markup-compatibility/2006" xmlns:p14="http://schemas.microsoft.com/office/powerpoint/2010/main">
    <mc:Choice Requires="p14">
      <p:transition spd="slow" p14:dur="2000" advTm="18665"/>
    </mc:Choice>
    <mc:Fallback xmlns="">
      <p:transition spd="slow" advTm="186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4" grpId="0"/>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006DEBF-6DC9-6769-860E-04F82A471C3A}"/>
              </a:ext>
            </a:extLst>
          </p:cNvPr>
          <p:cNvSpPr txBox="1"/>
          <p:nvPr/>
        </p:nvSpPr>
        <p:spPr>
          <a:xfrm>
            <a:off x="321430" y="6106600"/>
            <a:ext cx="11680069" cy="707886"/>
          </a:xfrm>
          <a:prstGeom prst="rect">
            <a:avLst/>
          </a:prstGeom>
          <a:noFill/>
        </p:spPr>
        <p:txBody>
          <a:bodyPr wrap="square">
            <a:spAutoFit/>
          </a:bodyPr>
          <a:lstStyle/>
          <a:p>
            <a:r>
              <a:rPr lang="en-US" sz="4000" dirty="0">
                <a:effectLst/>
                <a:latin typeface="Chalk Board" panose="02000500000000000000" pitchFamily="2" charset="0"/>
              </a:rPr>
              <a:t>C′ </a:t>
            </a:r>
            <a:r>
              <a:rPr lang="en-US" sz="4000" dirty="0">
                <a:latin typeface="Chalk Board" panose="02000500000000000000" pitchFamily="2" charset="0"/>
              </a:rPr>
              <a:t>is, </a:t>
            </a:r>
            <a:r>
              <a:rPr lang="en-US" sz="4000" dirty="0">
                <a:effectLst/>
                <a:latin typeface="Chalk Board" panose="02000500000000000000" pitchFamily="2" charset="0"/>
              </a:rPr>
              <a:t>in </a:t>
            </a:r>
            <a:r>
              <a:rPr lang="en-US" sz="4000" dirty="0">
                <a:latin typeface="Chalk Board" panose="02000500000000000000" pitchFamily="2" charset="0"/>
              </a:rPr>
              <a:t>fact, </a:t>
            </a:r>
            <a:r>
              <a:rPr lang="en-US" sz="4000" dirty="0">
                <a:effectLst/>
                <a:latin typeface="Chalk Board" panose="02000500000000000000" pitchFamily="2" charset="0"/>
              </a:rPr>
              <a:t>a correct encryption of F, so the message must be accepted </a:t>
            </a:r>
          </a:p>
        </p:txBody>
      </p:sp>
      <p:sp>
        <p:nvSpPr>
          <p:cNvPr id="9" name="TextBox 8">
            <a:extLst>
              <a:ext uri="{FF2B5EF4-FFF2-40B4-BE49-F238E27FC236}">
                <a16:creationId xmlns:a16="http://schemas.microsoft.com/office/drawing/2014/main" id="{F80C55A7-D38D-2E1D-DDB6-E3CE9AB1CB9D}"/>
              </a:ext>
            </a:extLst>
          </p:cNvPr>
          <p:cNvSpPr txBox="1"/>
          <p:nvPr/>
        </p:nvSpPr>
        <p:spPr>
          <a:xfrm>
            <a:off x="340313" y="1675871"/>
            <a:ext cx="9588954" cy="646331"/>
          </a:xfrm>
          <a:prstGeom prst="rect">
            <a:avLst/>
          </a:prstGeom>
          <a:noFill/>
        </p:spPr>
        <p:txBody>
          <a:bodyPr wrap="square">
            <a:spAutoFit/>
          </a:bodyPr>
          <a:lstStyle/>
          <a:p>
            <a:r>
              <a:rPr lang="en-US" sz="3600" dirty="0">
                <a:effectLst/>
                <a:latin typeface="Chalk Board" panose="02000500000000000000" pitchFamily="2" charset="0"/>
              </a:rPr>
              <a:t>Problem 3: Mallory can run the authentication herself (previous slide)</a:t>
            </a:r>
            <a:endParaRPr lang="en-US" sz="3600" dirty="0">
              <a:latin typeface="Chalk Board" panose="02000500000000000000" pitchFamily="2" charset="0"/>
            </a:endParaRPr>
          </a:p>
        </p:txBody>
      </p:sp>
      <p:sp>
        <p:nvSpPr>
          <p:cNvPr id="11" name="TextBox 10">
            <a:extLst>
              <a:ext uri="{FF2B5EF4-FFF2-40B4-BE49-F238E27FC236}">
                <a16:creationId xmlns:a16="http://schemas.microsoft.com/office/drawing/2014/main" id="{F91EA66C-760C-BD15-0E73-103C0E842979}"/>
              </a:ext>
            </a:extLst>
          </p:cNvPr>
          <p:cNvSpPr txBox="1"/>
          <p:nvPr/>
        </p:nvSpPr>
        <p:spPr>
          <a:xfrm>
            <a:off x="340313" y="2287498"/>
            <a:ext cx="6733848" cy="646331"/>
          </a:xfrm>
          <a:prstGeom prst="rect">
            <a:avLst/>
          </a:prstGeom>
          <a:noFill/>
        </p:spPr>
        <p:txBody>
          <a:bodyPr wrap="square">
            <a:spAutoFit/>
          </a:bodyPr>
          <a:lstStyle/>
          <a:p>
            <a:r>
              <a:rPr lang="en-US" sz="3600" dirty="0">
                <a:effectLst/>
                <a:latin typeface="Chalk Board" panose="02000500000000000000" pitchFamily="2" charset="0"/>
              </a:rPr>
              <a:t>But, more generally, she can inject packets. </a:t>
            </a:r>
          </a:p>
        </p:txBody>
      </p:sp>
      <p:sp>
        <p:nvSpPr>
          <p:cNvPr id="13" name="TextBox 12">
            <a:extLst>
              <a:ext uri="{FF2B5EF4-FFF2-40B4-BE49-F238E27FC236}">
                <a16:creationId xmlns:a16="http://schemas.microsoft.com/office/drawing/2014/main" id="{3B10F744-DB32-A964-5E4D-4AABD2E04181}"/>
              </a:ext>
            </a:extLst>
          </p:cNvPr>
          <p:cNvSpPr txBox="1"/>
          <p:nvPr/>
        </p:nvSpPr>
        <p:spPr>
          <a:xfrm>
            <a:off x="340313" y="2955238"/>
            <a:ext cx="11291198" cy="1200329"/>
          </a:xfrm>
          <a:prstGeom prst="rect">
            <a:avLst/>
          </a:prstGeom>
          <a:noFill/>
        </p:spPr>
        <p:txBody>
          <a:bodyPr wrap="square">
            <a:spAutoFit/>
          </a:bodyPr>
          <a:lstStyle/>
          <a:p>
            <a:r>
              <a:rPr lang="en-US" sz="3600" dirty="0">
                <a:effectLst/>
                <a:latin typeface="Chalk Board" panose="02000500000000000000" pitchFamily="2" charset="0"/>
              </a:rPr>
              <a:t>We saw that seeing R, C, and v gives Mallory a value of </a:t>
            </a:r>
            <a:r>
              <a:rPr lang="en-US" sz="3600" dirty="0">
                <a:solidFill>
                  <a:srgbClr val="007F00"/>
                </a:solidFill>
                <a:effectLst/>
                <a:latin typeface="Chalk Board" panose="02000500000000000000" pitchFamily="2" charset="0"/>
              </a:rPr>
              <a:t>v </a:t>
            </a:r>
            <a:r>
              <a:rPr lang="en-US" sz="3600" dirty="0">
                <a:effectLst/>
                <a:latin typeface="Chalk Board" panose="02000500000000000000" pitchFamily="2" charset="0"/>
              </a:rPr>
              <a:t>and the corresponding keystream </a:t>
            </a:r>
            <a:r>
              <a:rPr lang="en-US" sz="3600" dirty="0">
                <a:solidFill>
                  <a:srgbClr val="007F00"/>
                </a:solidFill>
                <a:effectLst/>
                <a:latin typeface="Chalk Board" panose="02000500000000000000" pitchFamily="2" charset="0"/>
              </a:rPr>
              <a:t>RC4(</a:t>
            </a:r>
            <a:r>
              <a:rPr lang="en-US" sz="3600" dirty="0" err="1">
                <a:solidFill>
                  <a:srgbClr val="007F00"/>
                </a:solidFill>
                <a:effectLst/>
                <a:latin typeface="Chalk Board" panose="02000500000000000000" pitchFamily="2" charset="0"/>
              </a:rPr>
              <a:t>v,k</a:t>
            </a:r>
            <a:r>
              <a:rPr lang="en-US" sz="3600" dirty="0">
                <a:solidFill>
                  <a:srgbClr val="007F00"/>
                </a:solidFill>
                <a:effectLst/>
                <a:latin typeface="Chalk Board" panose="02000500000000000000" pitchFamily="2" charset="0"/>
              </a:rPr>
              <a:t>) </a:t>
            </a:r>
            <a:endParaRPr lang="en-US" sz="3600" dirty="0">
              <a:effectLst/>
              <a:latin typeface="Chalk Board" panose="02000500000000000000" pitchFamily="2" charset="0"/>
            </a:endParaRPr>
          </a:p>
        </p:txBody>
      </p:sp>
      <p:sp>
        <p:nvSpPr>
          <p:cNvPr id="15" name="TextBox 14">
            <a:extLst>
              <a:ext uri="{FF2B5EF4-FFF2-40B4-BE49-F238E27FC236}">
                <a16:creationId xmlns:a16="http://schemas.microsoft.com/office/drawing/2014/main" id="{490D45A0-B62E-307F-9B59-70E534F2C18C}"/>
              </a:ext>
            </a:extLst>
          </p:cNvPr>
          <p:cNvSpPr txBox="1"/>
          <p:nvPr/>
        </p:nvSpPr>
        <p:spPr>
          <a:xfrm>
            <a:off x="321430" y="4176976"/>
            <a:ext cx="7702925" cy="1200329"/>
          </a:xfrm>
          <a:prstGeom prst="rect">
            <a:avLst/>
          </a:prstGeom>
          <a:noFill/>
        </p:spPr>
        <p:txBody>
          <a:bodyPr wrap="square">
            <a:spAutoFit/>
          </a:bodyPr>
          <a:lstStyle/>
          <a:p>
            <a:r>
              <a:rPr lang="en-US" sz="3600" dirty="0">
                <a:effectLst/>
                <a:latin typeface="Chalk Board" panose="02000500000000000000" pitchFamily="2" charset="0"/>
              </a:rPr>
              <a:t>The same way Mallory encrypted the challenge R′ in the previous slide, she can encrypt any other value F: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BAC4CE-C66D-A155-4430-F60F0C69F2F4}"/>
                  </a:ext>
                </a:extLst>
              </p:cNvPr>
              <p:cNvSpPr txBox="1"/>
              <p:nvPr/>
            </p:nvSpPr>
            <p:spPr>
              <a:xfrm>
                <a:off x="8024355" y="4410050"/>
                <a:ext cx="3394840" cy="651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m:rPr>
                              <m:nor/>
                            </m:rPr>
                            <a:rPr lang="en-US" sz="3600" b="0" i="0" smtClean="0">
                              <a:latin typeface="Chalk Board" panose="02000500000000000000" pitchFamily="2" charset="0"/>
                            </a:rPr>
                            <m:t>C</m:t>
                          </m:r>
                        </m:e>
                        <m:sup>
                          <m:r>
                            <m:rPr>
                              <m:nor/>
                            </m:rPr>
                            <a:rPr lang="en-US" sz="3600" b="0" i="0" smtClean="0">
                              <a:latin typeface="Chalk Board" panose="02000500000000000000" pitchFamily="2" charset="0"/>
                            </a:rPr>
                            <m:t>′</m:t>
                          </m:r>
                        </m:sup>
                      </m:sSup>
                      <m:r>
                        <m:rPr>
                          <m:nor/>
                        </m:rPr>
                        <a:rPr lang="en-US" sz="3600" b="0" i="0" smtClean="0">
                          <a:latin typeface="Chalk Board" panose="02000500000000000000" pitchFamily="2" charset="0"/>
                        </a:rPr>
                        <m:t>=⟨</m:t>
                      </m:r>
                      <m:r>
                        <m:rPr>
                          <m:nor/>
                        </m:rPr>
                        <a:rPr lang="en-US" sz="3600" b="0" i="0" smtClean="0">
                          <a:latin typeface="Chalk Board" panose="02000500000000000000" pitchFamily="2" charset="0"/>
                        </a:rPr>
                        <m:t>F</m:t>
                      </m:r>
                      <m:d>
                        <m:dPr>
                          <m:begChr m:val="‖"/>
                          <m:endChr m:val="⟩"/>
                          <m:ctrlPr>
                            <a:rPr lang="en-US" sz="3600" b="0" i="1" smtClean="0">
                              <a:latin typeface="Cambria Math" panose="02040503050406030204" pitchFamily="18" charset="0"/>
                            </a:rPr>
                          </m:ctrlPr>
                        </m:dPr>
                        <m:e>
                          <m:r>
                            <m:rPr>
                              <m:nor/>
                            </m:rPr>
                            <a:rPr lang="en-US" sz="3600" b="0" i="0" smtClean="0">
                              <a:latin typeface="Chalk Board" panose="02000500000000000000" pitchFamily="2" charset="0"/>
                            </a:rPr>
                            <m:t>c</m:t>
                          </m:r>
                          <m:d>
                            <m:dPr>
                              <m:ctrlPr>
                                <a:rPr lang="en-US" sz="3600" b="0" i="1" smtClean="0">
                                  <a:latin typeface="Cambria Math" panose="02040503050406030204" pitchFamily="18" charset="0"/>
                                </a:rPr>
                              </m:ctrlPr>
                            </m:dPr>
                            <m:e>
                              <m:r>
                                <m:rPr>
                                  <m:nor/>
                                </m:rPr>
                                <a:rPr lang="en-US" sz="3600" b="0" i="0" smtClean="0">
                                  <a:latin typeface="Chalk Board" panose="02000500000000000000" pitchFamily="2" charset="0"/>
                                </a:rPr>
                                <m:t>F</m:t>
                              </m:r>
                            </m:e>
                          </m:d>
                        </m:e>
                      </m:d>
                      <m:r>
                        <m:rPr>
                          <m:nor/>
                        </m:rPr>
                        <a:rPr lang="en-US" sz="3600" b="0" i="0" smtClean="0">
                          <a:latin typeface="Chalk Board" panose="02000500000000000000" pitchFamily="2" charset="0"/>
                        </a:rPr>
                        <m:t>⊕</m:t>
                      </m:r>
                      <m:r>
                        <m:rPr>
                          <m:nor/>
                        </m:rPr>
                        <a:rPr lang="en-US" sz="3600" b="0" i="0" smtClean="0">
                          <a:latin typeface="Chalk Board" panose="02000500000000000000" pitchFamily="2" charset="0"/>
                        </a:rPr>
                        <m:t>RC</m:t>
                      </m:r>
                      <m:r>
                        <m:rPr>
                          <m:nor/>
                        </m:rPr>
                        <a:rPr lang="en-US" sz="3600" b="0" i="0" smtClean="0">
                          <a:latin typeface="Chalk Board" panose="02000500000000000000" pitchFamily="2" charset="0"/>
                        </a:rPr>
                        <m:t>4(</m:t>
                      </m:r>
                      <m:r>
                        <m:rPr>
                          <m:nor/>
                        </m:rPr>
                        <a:rPr lang="en-US" sz="3600" b="0" i="0" smtClean="0">
                          <a:latin typeface="Chalk Board" panose="02000500000000000000" pitchFamily="2" charset="0"/>
                        </a:rPr>
                        <m:t>v</m:t>
                      </m:r>
                      <m:r>
                        <m:rPr>
                          <m:nor/>
                        </m:rPr>
                        <a:rPr lang="en-US" sz="3600" b="0" i="0" smtClean="0">
                          <a:latin typeface="Chalk Board" panose="02000500000000000000" pitchFamily="2" charset="0"/>
                        </a:rPr>
                        <m:t>,</m:t>
                      </m:r>
                      <m:r>
                        <m:rPr>
                          <m:nor/>
                        </m:rPr>
                        <a:rPr lang="en-US" sz="3600" b="0" i="0" smtClean="0">
                          <a:latin typeface="Chalk Board" panose="02000500000000000000" pitchFamily="2" charset="0"/>
                        </a:rPr>
                        <m:t>k</m:t>
                      </m:r>
                      <m:r>
                        <m:rPr>
                          <m:nor/>
                        </m:rPr>
                        <a:rPr lang="en-US" sz="3600" b="0" i="0" smtClean="0">
                          <a:latin typeface="Chalk Board" panose="02000500000000000000" pitchFamily="2" charset="0"/>
                        </a:rPr>
                        <m:t>)</m:t>
                      </m:r>
                    </m:oMath>
                  </m:oMathPara>
                </a14:m>
                <a:endParaRPr lang="en-US" sz="3600" dirty="0">
                  <a:latin typeface="Chalk Board" panose="02000500000000000000" pitchFamily="2" charset="0"/>
                </a:endParaRPr>
              </a:p>
            </p:txBody>
          </p:sp>
        </mc:Choice>
        <mc:Fallback xmlns="">
          <p:sp>
            <p:nvSpPr>
              <p:cNvPr id="18" name="TextBox 17">
                <a:extLst>
                  <a:ext uri="{FF2B5EF4-FFF2-40B4-BE49-F238E27FC236}">
                    <a16:creationId xmlns:a16="http://schemas.microsoft.com/office/drawing/2014/main" id="{FBBAC4CE-C66D-A155-4430-F60F0C69F2F4}"/>
                  </a:ext>
                </a:extLst>
              </p:cNvPr>
              <p:cNvSpPr txBox="1">
                <a:spLocks noRot="1" noChangeAspect="1" noMove="1" noResize="1" noEditPoints="1" noAdjustHandles="1" noChangeArrowheads="1" noChangeShapeType="1" noTextEdit="1"/>
              </p:cNvSpPr>
              <p:nvPr/>
            </p:nvSpPr>
            <p:spPr>
              <a:xfrm>
                <a:off x="8024355" y="4410050"/>
                <a:ext cx="3394840" cy="651973"/>
              </a:xfrm>
              <a:prstGeom prst="rect">
                <a:avLst/>
              </a:prstGeom>
              <a:blipFill>
                <a:blip r:embed="rId5"/>
                <a:stretch>
                  <a:fillRect l="-2602" t="-13462" r="-3717" b="-1923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8F9CC3E-E9FE-70C1-0F91-2F73D3041D59}"/>
              </a:ext>
            </a:extLst>
          </p:cNvPr>
          <p:cNvSpPr txBox="1"/>
          <p:nvPr/>
        </p:nvSpPr>
        <p:spPr>
          <a:xfrm>
            <a:off x="340313" y="5377305"/>
            <a:ext cx="3594873" cy="707886"/>
          </a:xfrm>
          <a:prstGeom prst="rect">
            <a:avLst/>
          </a:prstGeom>
          <a:noFill/>
        </p:spPr>
        <p:txBody>
          <a:bodyPr wrap="square">
            <a:spAutoFit/>
          </a:bodyPr>
          <a:lstStyle/>
          <a:p>
            <a:r>
              <a:rPr lang="en-US" sz="4000" dirty="0">
                <a:effectLst/>
                <a:latin typeface="Chalk Board" panose="02000500000000000000" pitchFamily="2" charset="0"/>
              </a:rPr>
              <a:t>and she transmits</a:t>
            </a:r>
            <a:endParaRPr lang="en-US" sz="4000" dirty="0">
              <a:latin typeface="Chalk Board" panose="02000500000000000000" pitchFamily="2" charset="0"/>
            </a:endParaRPr>
          </a:p>
        </p:txBody>
      </p:sp>
      <p:sp>
        <p:nvSpPr>
          <p:cNvPr id="22" name="TextBox 21">
            <a:extLst>
              <a:ext uri="{FF2B5EF4-FFF2-40B4-BE49-F238E27FC236}">
                <a16:creationId xmlns:a16="http://schemas.microsoft.com/office/drawing/2014/main" id="{240DA1CA-BFD1-98DA-06AA-53A6B431B809}"/>
              </a:ext>
            </a:extLst>
          </p:cNvPr>
          <p:cNvSpPr txBox="1"/>
          <p:nvPr/>
        </p:nvSpPr>
        <p:spPr>
          <a:xfrm>
            <a:off x="3207788" y="5325837"/>
            <a:ext cx="1624522" cy="1323439"/>
          </a:xfrm>
          <a:prstGeom prst="rect">
            <a:avLst/>
          </a:prstGeom>
          <a:noFill/>
        </p:spPr>
        <p:txBody>
          <a:bodyPr wrap="square">
            <a:spAutoFit/>
          </a:bodyPr>
          <a:lstStyle/>
          <a:p>
            <a:r>
              <a:rPr lang="en-US" sz="4000" dirty="0">
                <a:solidFill>
                  <a:srgbClr val="007F00"/>
                </a:solidFill>
                <a:effectLst/>
                <a:latin typeface="Chalk Board" panose="02000500000000000000" pitchFamily="2" charset="0"/>
              </a:rPr>
              <a:t>v </a:t>
            </a:r>
            <a:r>
              <a:rPr lang="en-US" sz="4000" dirty="0">
                <a:effectLst/>
                <a:latin typeface="Chalk Board" panose="02000500000000000000" pitchFamily="2" charset="0"/>
              </a:rPr>
              <a:t>,C′</a:t>
            </a:r>
            <a:br>
              <a:rPr lang="en-US" sz="4000" dirty="0">
                <a:effectLst/>
                <a:latin typeface="Chalk Board" panose="02000500000000000000" pitchFamily="2" charset="0"/>
              </a:rPr>
            </a:br>
            <a:endParaRPr lang="en-US" sz="4000" dirty="0">
              <a:latin typeface="Chalk Board" panose="02000500000000000000" pitchFamily="2" charset="0"/>
            </a:endParaRPr>
          </a:p>
        </p:txBody>
      </p:sp>
      <p:sp>
        <p:nvSpPr>
          <p:cNvPr id="4" name="Title 3">
            <a:extLst>
              <a:ext uri="{FF2B5EF4-FFF2-40B4-BE49-F238E27FC236}">
                <a16:creationId xmlns:a16="http://schemas.microsoft.com/office/drawing/2014/main" id="{E48A120D-EBA0-0E1D-5801-8BA97EC8DAD8}"/>
              </a:ext>
            </a:extLst>
          </p:cNvPr>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3813472317"/>
      </p:ext>
    </p:extLst>
  </p:cSld>
  <p:clrMapOvr>
    <a:masterClrMapping/>
  </p:clrMapOvr>
  <mc:AlternateContent xmlns:mc="http://schemas.openxmlformats.org/markup-compatibility/2006" xmlns:p14="http://schemas.microsoft.com/office/powerpoint/2010/main">
    <mc:Choice Requires="p14">
      <p:transition spd="slow" p14:dur="2000" advTm="50328"/>
    </mc:Choice>
    <mc:Fallback xmlns="">
      <p:transition spd="slow" advTm="503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8" grpId="0"/>
      <p:bldP spid="20" grpId="0"/>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CE4B-6AE8-4A0C-B80B-A7012714C2D7}"/>
              </a:ext>
            </a:extLst>
          </p:cNvPr>
          <p:cNvSpPr>
            <a:spLocks noGrp="1"/>
          </p:cNvSpPr>
          <p:nvPr>
            <p:ph type="title"/>
          </p:nvPr>
        </p:nvSpPr>
        <p:spPr/>
        <p:txBody>
          <a:bodyPr/>
          <a:lstStyle/>
          <a:p>
            <a:r>
              <a:rPr lang="en-US" dirty="0">
                <a:latin typeface="Chalk Board" panose="02000500000000000000" pitchFamily="2" charset="0"/>
              </a:rPr>
              <a:t>Replacing WEP</a:t>
            </a:r>
          </a:p>
        </p:txBody>
      </p:sp>
      <p:sp>
        <p:nvSpPr>
          <p:cNvPr id="4" name="TextBox 3">
            <a:extLst>
              <a:ext uri="{FF2B5EF4-FFF2-40B4-BE49-F238E27FC236}">
                <a16:creationId xmlns:a16="http://schemas.microsoft.com/office/drawing/2014/main" id="{029865DA-A4C8-B0D6-DDBC-BB3E31C7519C}"/>
              </a:ext>
            </a:extLst>
          </p:cNvPr>
          <p:cNvSpPr txBox="1"/>
          <p:nvPr/>
        </p:nvSpPr>
        <p:spPr>
          <a:xfrm>
            <a:off x="1220085" y="5937476"/>
            <a:ext cx="7156756" cy="646331"/>
          </a:xfrm>
          <a:prstGeom prst="rect">
            <a:avLst/>
          </a:prstGeom>
          <a:noFill/>
        </p:spPr>
        <p:txBody>
          <a:bodyPr wrap="square">
            <a:spAutoFit/>
          </a:bodyPr>
          <a:lstStyle/>
          <a:p>
            <a:r>
              <a:rPr lang="en-US" sz="3600" dirty="0">
                <a:effectLst/>
                <a:latin typeface="Chalk Board" panose="02000500000000000000" pitchFamily="2" charset="0"/>
              </a:rPr>
              <a:t>Ability to run on most older WEP hardware </a:t>
            </a:r>
          </a:p>
        </p:txBody>
      </p:sp>
      <p:sp>
        <p:nvSpPr>
          <p:cNvPr id="6" name="TextBox 5">
            <a:extLst>
              <a:ext uri="{FF2B5EF4-FFF2-40B4-BE49-F238E27FC236}">
                <a16:creationId xmlns:a16="http://schemas.microsoft.com/office/drawing/2014/main" id="{920C7193-F648-23E4-03A9-B015242E4BB9}"/>
              </a:ext>
            </a:extLst>
          </p:cNvPr>
          <p:cNvSpPr txBox="1"/>
          <p:nvPr/>
        </p:nvSpPr>
        <p:spPr>
          <a:xfrm>
            <a:off x="1220085" y="1793766"/>
            <a:ext cx="9316779" cy="1754326"/>
          </a:xfrm>
          <a:prstGeom prst="rect">
            <a:avLst/>
          </a:prstGeom>
          <a:noFill/>
        </p:spPr>
        <p:txBody>
          <a:bodyPr wrap="square">
            <a:spAutoFit/>
          </a:bodyPr>
          <a:lstStyle/>
          <a:p>
            <a:r>
              <a:rPr lang="en-US" sz="3600" dirty="0">
                <a:effectLst/>
                <a:latin typeface="Chalk Board" panose="02000500000000000000" pitchFamily="2" charset="0"/>
              </a:rPr>
              <a:t>Wi-fi Protected Access (WPA) was rolled out as a short-term patch to WEP while formal standards for a replacement protocol (IEEE 802.11i, later called WPA2) were being developed. </a:t>
            </a:r>
          </a:p>
        </p:txBody>
      </p:sp>
      <p:sp>
        <p:nvSpPr>
          <p:cNvPr id="8" name="TextBox 7">
            <a:extLst>
              <a:ext uri="{FF2B5EF4-FFF2-40B4-BE49-F238E27FC236}">
                <a16:creationId xmlns:a16="http://schemas.microsoft.com/office/drawing/2014/main" id="{E2B15B03-24B6-4830-92C9-BCC7C8391149}"/>
              </a:ext>
            </a:extLst>
          </p:cNvPr>
          <p:cNvSpPr txBox="1"/>
          <p:nvPr/>
        </p:nvSpPr>
        <p:spPr>
          <a:xfrm>
            <a:off x="1220085" y="3880884"/>
            <a:ext cx="8636296" cy="646331"/>
          </a:xfrm>
          <a:prstGeom prst="rect">
            <a:avLst/>
          </a:prstGeom>
          <a:noFill/>
        </p:spPr>
        <p:txBody>
          <a:bodyPr wrap="square">
            <a:spAutoFit/>
          </a:bodyPr>
          <a:lstStyle/>
          <a:p>
            <a:r>
              <a:rPr lang="en-US" sz="3600" dirty="0">
                <a:effectLst/>
                <a:latin typeface="Chalk Board" panose="02000500000000000000" pitchFamily="2" charset="0"/>
              </a:rPr>
              <a:t>Replaces CRC-32 with a real MAC IV is 48 bits </a:t>
            </a:r>
          </a:p>
        </p:txBody>
      </p:sp>
      <p:sp>
        <p:nvSpPr>
          <p:cNvPr id="10" name="TextBox 9">
            <a:extLst>
              <a:ext uri="{FF2B5EF4-FFF2-40B4-BE49-F238E27FC236}">
                <a16:creationId xmlns:a16="http://schemas.microsoft.com/office/drawing/2014/main" id="{66D749FC-105B-3611-B597-65EC6155F42D}"/>
              </a:ext>
            </a:extLst>
          </p:cNvPr>
          <p:cNvSpPr txBox="1"/>
          <p:nvPr/>
        </p:nvSpPr>
        <p:spPr>
          <a:xfrm>
            <a:off x="1220085" y="4860007"/>
            <a:ext cx="8636296" cy="1239829"/>
          </a:xfrm>
          <a:prstGeom prst="rect">
            <a:avLst/>
          </a:prstGeom>
          <a:noFill/>
        </p:spPr>
        <p:txBody>
          <a:bodyPr wrap="square">
            <a:spAutoFit/>
          </a:bodyPr>
          <a:lstStyle/>
          <a:p>
            <a:r>
              <a:rPr lang="en-US" sz="3600" dirty="0">
                <a:latin typeface="Chalk Board" panose="02000500000000000000" pitchFamily="2" charset="0"/>
              </a:rPr>
              <a:t>The key </a:t>
            </a:r>
            <a:r>
              <a:rPr lang="en-US" sz="3600" dirty="0">
                <a:effectLst/>
                <a:latin typeface="Chalk Board" panose="02000500000000000000" pitchFamily="2" charset="0"/>
              </a:rPr>
              <a:t>is changed frequently (TKIP)</a:t>
            </a:r>
            <a:br>
              <a:rPr lang="en-US" sz="3600" dirty="0">
                <a:effectLst/>
                <a:latin typeface="Chalk Board" panose="02000500000000000000" pitchFamily="2" charset="0"/>
              </a:rPr>
            </a:br>
            <a:endParaRPr lang="en-US" sz="3600" dirty="0"/>
          </a:p>
        </p:txBody>
      </p:sp>
    </p:spTree>
    <p:custDataLst>
      <p:tags r:id="rId1"/>
    </p:custDataLst>
    <p:extLst>
      <p:ext uri="{BB962C8B-B14F-4D97-AF65-F5344CB8AC3E}">
        <p14:creationId xmlns:p14="http://schemas.microsoft.com/office/powerpoint/2010/main" val="4194243914"/>
      </p:ext>
    </p:extLst>
  </p:cSld>
  <p:clrMapOvr>
    <a:masterClrMapping/>
  </p:clrMapOvr>
  <mc:AlternateContent xmlns:mc="http://schemas.openxmlformats.org/markup-compatibility/2006" xmlns:p14="http://schemas.microsoft.com/office/powerpoint/2010/main">
    <mc:Choice Requires="p14">
      <p:transition spd="slow" p14:dur="2000" advTm="64093"/>
    </mc:Choice>
    <mc:Fallback xmlns="">
      <p:transition spd="slow" advTm="640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8B51E-3EDE-69F9-4E10-E68952446525}"/>
              </a:ext>
            </a:extLst>
          </p:cNvPr>
          <p:cNvSpPr>
            <a:spLocks noGrp="1"/>
          </p:cNvSpPr>
          <p:nvPr>
            <p:ph type="title"/>
          </p:nvPr>
        </p:nvSpPr>
        <p:spPr/>
        <p:txBody>
          <a:bodyPr/>
          <a:lstStyle/>
          <a:p>
            <a:r>
              <a:rPr lang="en-US" dirty="0">
                <a:latin typeface="Chalk Board" panose="02000500000000000000" pitchFamily="2" charset="0"/>
              </a:rPr>
              <a:t>Replacing WEP</a:t>
            </a:r>
          </a:p>
        </p:txBody>
      </p:sp>
      <p:sp>
        <p:nvSpPr>
          <p:cNvPr id="4" name="TextBox 3">
            <a:extLst>
              <a:ext uri="{FF2B5EF4-FFF2-40B4-BE49-F238E27FC236}">
                <a16:creationId xmlns:a16="http://schemas.microsoft.com/office/drawing/2014/main" id="{9F8310ED-7AFF-2199-0E66-6AAE33A1A362}"/>
              </a:ext>
            </a:extLst>
          </p:cNvPr>
          <p:cNvSpPr txBox="1"/>
          <p:nvPr/>
        </p:nvSpPr>
        <p:spPr>
          <a:xfrm>
            <a:off x="838200" y="4679177"/>
            <a:ext cx="10071691" cy="1938992"/>
          </a:xfrm>
          <a:prstGeom prst="rect">
            <a:avLst/>
          </a:prstGeom>
          <a:noFill/>
        </p:spPr>
        <p:txBody>
          <a:bodyPr wrap="square">
            <a:spAutoFit/>
          </a:bodyPr>
          <a:lstStyle/>
          <a:p>
            <a:r>
              <a:rPr lang="en-US" sz="4000" dirty="0">
                <a:effectLst/>
                <a:latin typeface="Chalk Board" panose="02000500000000000000" pitchFamily="2" charset="0"/>
              </a:rPr>
              <a:t>Replaces the RC4 and MAC algorithms in WPA with the CCM authenticated encryption mode (using AES)</a:t>
            </a:r>
            <a:br>
              <a:rPr lang="en-US" sz="4000" dirty="0">
                <a:effectLst/>
                <a:latin typeface="Chalk Board" panose="02000500000000000000" pitchFamily="2" charset="0"/>
              </a:rPr>
            </a:br>
            <a:endParaRPr lang="en-US" sz="4000" dirty="0">
              <a:effectLst/>
              <a:latin typeface="Chalk Board" panose="02000500000000000000" pitchFamily="2" charset="0"/>
            </a:endParaRPr>
          </a:p>
        </p:txBody>
      </p:sp>
      <p:sp>
        <p:nvSpPr>
          <p:cNvPr id="6" name="TextBox 5">
            <a:extLst>
              <a:ext uri="{FF2B5EF4-FFF2-40B4-BE49-F238E27FC236}">
                <a16:creationId xmlns:a16="http://schemas.microsoft.com/office/drawing/2014/main" id="{484A4164-50D4-E334-364F-64300EDCFA62}"/>
              </a:ext>
            </a:extLst>
          </p:cNvPr>
          <p:cNvSpPr txBox="1"/>
          <p:nvPr/>
        </p:nvSpPr>
        <p:spPr>
          <a:xfrm>
            <a:off x="730988" y="2102943"/>
            <a:ext cx="9901570" cy="1938992"/>
          </a:xfrm>
          <a:prstGeom prst="rect">
            <a:avLst/>
          </a:prstGeom>
          <a:noFill/>
        </p:spPr>
        <p:txBody>
          <a:bodyPr wrap="square">
            <a:spAutoFit/>
          </a:bodyPr>
          <a:lstStyle/>
          <a:p>
            <a:r>
              <a:rPr lang="en-US" sz="4000" dirty="0">
                <a:effectLst/>
                <a:latin typeface="Chalk Board" panose="02000500000000000000" pitchFamily="2" charset="0"/>
              </a:rPr>
              <a:t>The 802.11i standard was finalized in 2004, and the result (called WPA2) has been required for products calling themselves “Wi-fi” since 2006 </a:t>
            </a:r>
          </a:p>
        </p:txBody>
      </p:sp>
    </p:spTree>
    <p:extLst>
      <p:ext uri="{BB962C8B-B14F-4D97-AF65-F5344CB8AC3E}">
        <p14:creationId xmlns:p14="http://schemas.microsoft.com/office/powerpoint/2010/main" val="1933609235"/>
      </p:ext>
    </p:extLst>
  </p:cSld>
  <p:clrMapOvr>
    <a:masterClrMapping/>
  </p:clrMapOvr>
  <mc:AlternateContent xmlns:mc="http://schemas.openxmlformats.org/markup-compatibility/2006" xmlns:p14="http://schemas.microsoft.com/office/powerpoint/2010/main">
    <mc:Choice Requires="p14">
      <p:transition spd="slow" p14:dur="2000" advTm="4500"/>
    </mc:Choice>
    <mc:Fallback xmlns="">
      <p:transition spd="slow" advTm="45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B551-72F8-6F07-414F-53BF25924A87}"/>
              </a:ext>
            </a:extLst>
          </p:cNvPr>
          <p:cNvSpPr>
            <a:spLocks noGrp="1"/>
          </p:cNvSpPr>
          <p:nvPr>
            <p:ph type="title"/>
          </p:nvPr>
        </p:nvSpPr>
        <p:spPr/>
        <p:txBody>
          <a:bodyPr/>
          <a:lstStyle/>
          <a:p>
            <a:r>
              <a:rPr lang="en-US" dirty="0">
                <a:latin typeface="Chalk Board" panose="02000500000000000000" pitchFamily="2" charset="0"/>
              </a:rPr>
              <a:t>WEP Recap</a:t>
            </a:r>
          </a:p>
        </p:txBody>
      </p:sp>
      <p:sp>
        <p:nvSpPr>
          <p:cNvPr id="4" name="TextBox 3">
            <a:extLst>
              <a:ext uri="{FF2B5EF4-FFF2-40B4-BE49-F238E27FC236}">
                <a16:creationId xmlns:a16="http://schemas.microsoft.com/office/drawing/2014/main" id="{C591FD72-2F75-B8A0-E66B-EE0B79AF52E8}"/>
              </a:ext>
            </a:extLst>
          </p:cNvPr>
          <p:cNvSpPr txBox="1"/>
          <p:nvPr/>
        </p:nvSpPr>
        <p:spPr>
          <a:xfrm>
            <a:off x="614030" y="1982450"/>
            <a:ext cx="8710723" cy="2123658"/>
          </a:xfrm>
          <a:prstGeom prst="rect">
            <a:avLst/>
          </a:prstGeom>
          <a:noFill/>
        </p:spPr>
        <p:txBody>
          <a:bodyPr wrap="square">
            <a:spAutoFit/>
          </a:bodyPr>
          <a:lstStyle/>
          <a:p>
            <a:r>
              <a:rPr lang="en-US" sz="4400" dirty="0">
                <a:solidFill>
                  <a:srgbClr val="FF0000"/>
                </a:solidFill>
                <a:effectLst/>
                <a:latin typeface="Chalk Board" panose="02000500000000000000" pitchFamily="2" charset="0"/>
              </a:rPr>
              <a:t>Q:  What have we learned from WEP?</a:t>
            </a:r>
            <a:br>
              <a:rPr lang="en-US" sz="4400" dirty="0">
                <a:solidFill>
                  <a:srgbClr val="FF0000"/>
                </a:solidFill>
                <a:effectLst/>
                <a:latin typeface="Chalk Board" panose="02000500000000000000" pitchFamily="2" charset="0"/>
              </a:rPr>
            </a:br>
            <a:r>
              <a:rPr lang="en-US" sz="4400" dirty="0">
                <a:solidFill>
                  <a:srgbClr val="FF0000"/>
                </a:solidFill>
                <a:latin typeface="Chalk Board" panose="02000500000000000000" pitchFamily="2" charset="0"/>
              </a:rPr>
              <a:t>     </a:t>
            </a:r>
            <a:r>
              <a:rPr lang="en-US" sz="4400" dirty="0">
                <a:solidFill>
                  <a:srgbClr val="FF0000"/>
                </a:solidFill>
                <a:effectLst/>
                <a:latin typeface="Chalk Board" panose="02000500000000000000" pitchFamily="2" charset="0"/>
              </a:rPr>
              <a:t>Respect to randomness? (provided by IVs?) </a:t>
            </a:r>
          </a:p>
          <a:p>
            <a:r>
              <a:rPr lang="en-US" sz="4400" dirty="0">
                <a:solidFill>
                  <a:srgbClr val="FF0000"/>
                </a:solidFill>
                <a:effectLst/>
                <a:latin typeface="Chalk Board" panose="02000500000000000000" pitchFamily="2" charset="0"/>
              </a:rPr>
              <a:t>     Respect to checksums? </a:t>
            </a:r>
          </a:p>
        </p:txBody>
      </p:sp>
      <p:sp>
        <p:nvSpPr>
          <p:cNvPr id="5" name="TextBox 4">
            <a:extLst>
              <a:ext uri="{FF2B5EF4-FFF2-40B4-BE49-F238E27FC236}">
                <a16:creationId xmlns:a16="http://schemas.microsoft.com/office/drawing/2014/main" id="{534A903C-A6D0-20F4-91C1-3113F3B6D9E9}"/>
              </a:ext>
            </a:extLst>
          </p:cNvPr>
          <p:cNvSpPr txBox="1"/>
          <p:nvPr/>
        </p:nvSpPr>
        <p:spPr>
          <a:xfrm>
            <a:off x="388024" y="4358558"/>
            <a:ext cx="11803976" cy="2554545"/>
          </a:xfrm>
          <a:prstGeom prst="rect">
            <a:avLst/>
          </a:prstGeom>
          <a:noFill/>
        </p:spPr>
        <p:txBody>
          <a:bodyPr wrap="square" rtlCol="0">
            <a:spAutoFit/>
          </a:bodyPr>
          <a:lstStyle/>
          <a:p>
            <a:r>
              <a:rPr lang="en-US" sz="4000" dirty="0">
                <a:solidFill>
                  <a:schemeClr val="accent6">
                    <a:lumMod val="75000"/>
                  </a:schemeClr>
                </a:solidFill>
                <a:effectLst/>
                <a:latin typeface="Chalk Board" panose="02000500000000000000" pitchFamily="2" charset="0"/>
              </a:rPr>
              <a:t>Use sufficiently long IVs, don’t share a key with many people, don’t reuse </a:t>
            </a:r>
          </a:p>
          <a:p>
            <a:r>
              <a:rPr lang="en-US" sz="4000" dirty="0">
                <a:solidFill>
                  <a:schemeClr val="accent6">
                    <a:lumMod val="75000"/>
                  </a:schemeClr>
                </a:solidFill>
                <a:effectLst/>
                <a:latin typeface="Chalk Board" panose="02000500000000000000" pitchFamily="2" charset="0"/>
              </a:rPr>
              <a:t>short-term secret keys and IVs.</a:t>
            </a:r>
            <a:br>
              <a:rPr lang="en-US" sz="4000" dirty="0">
                <a:solidFill>
                  <a:schemeClr val="accent6">
                    <a:lumMod val="75000"/>
                  </a:schemeClr>
                </a:solidFill>
                <a:effectLst/>
                <a:latin typeface="Chalk Board" panose="02000500000000000000" pitchFamily="2" charset="0"/>
              </a:rPr>
            </a:br>
            <a:r>
              <a:rPr lang="en-US" sz="4000" dirty="0">
                <a:solidFill>
                  <a:schemeClr val="accent6">
                    <a:lumMod val="75000"/>
                  </a:schemeClr>
                </a:solidFill>
                <a:effectLst/>
                <a:latin typeface="Chalk Board" panose="02000500000000000000" pitchFamily="2" charset="0"/>
              </a:rPr>
              <a:t>Do not use checksums for integrity. Use keyed MACs instead! </a:t>
            </a:r>
          </a:p>
          <a:p>
            <a:endParaRPr lang="en-US" sz="4000" dirty="0">
              <a:latin typeface="Chalk Board" panose="02000500000000000000" pitchFamily="2" charset="0"/>
            </a:endParaRPr>
          </a:p>
        </p:txBody>
      </p:sp>
    </p:spTree>
    <p:custDataLst>
      <p:tags r:id="rId1"/>
    </p:custDataLst>
    <p:extLst>
      <p:ext uri="{BB962C8B-B14F-4D97-AF65-F5344CB8AC3E}">
        <p14:creationId xmlns:p14="http://schemas.microsoft.com/office/powerpoint/2010/main" val="2709981242"/>
      </p:ext>
    </p:extLst>
  </p:cSld>
  <p:clrMapOvr>
    <a:masterClrMapping/>
  </p:clrMapOvr>
  <mc:AlternateContent xmlns:mc="http://schemas.openxmlformats.org/markup-compatibility/2006" xmlns:p14="http://schemas.microsoft.com/office/powerpoint/2010/main">
    <mc:Choice Requires="p14">
      <p:transition spd="slow" p14:dur="2000" advTm="30396"/>
    </mc:Choice>
    <mc:Fallback xmlns="">
      <p:transition spd="slow" advTm="303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7556-0254-1015-9D13-A3CFD97176DB}"/>
              </a:ext>
            </a:extLst>
          </p:cNvPr>
          <p:cNvSpPr>
            <a:spLocks noGrp="1"/>
          </p:cNvSpPr>
          <p:nvPr>
            <p:ph type="title"/>
          </p:nvPr>
        </p:nvSpPr>
        <p:spPr/>
        <p:txBody>
          <a:bodyPr>
            <a:normAutofit/>
          </a:bodyPr>
          <a:lstStyle/>
          <a:p>
            <a:r>
              <a:rPr lang="en-US" sz="7200" dirty="0">
                <a:latin typeface="Chalk Board" panose="02000500000000000000" pitchFamily="2" charset="0"/>
              </a:rPr>
              <a:t>Feedback</a:t>
            </a:r>
          </a:p>
        </p:txBody>
      </p:sp>
      <p:sp>
        <p:nvSpPr>
          <p:cNvPr id="3" name="TextBox 2">
            <a:extLst>
              <a:ext uri="{FF2B5EF4-FFF2-40B4-BE49-F238E27FC236}">
                <a16:creationId xmlns:a16="http://schemas.microsoft.com/office/drawing/2014/main" id="{BB77993D-3FAC-32A7-D134-4F45468A2768}"/>
              </a:ext>
            </a:extLst>
          </p:cNvPr>
          <p:cNvSpPr txBox="1"/>
          <p:nvPr/>
        </p:nvSpPr>
        <p:spPr>
          <a:xfrm>
            <a:off x="1331259" y="2043953"/>
            <a:ext cx="2879314" cy="1015663"/>
          </a:xfrm>
          <a:prstGeom prst="rect">
            <a:avLst/>
          </a:prstGeom>
          <a:noFill/>
        </p:spPr>
        <p:txBody>
          <a:bodyPr wrap="none" rtlCol="0">
            <a:spAutoFit/>
          </a:bodyPr>
          <a:lstStyle/>
          <a:p>
            <a:r>
              <a:rPr lang="en-US" sz="6000" dirty="0">
                <a:latin typeface="Chalk Board" panose="02000500000000000000" pitchFamily="2" charset="0"/>
              </a:rPr>
              <a:t>Assignments</a:t>
            </a:r>
          </a:p>
        </p:txBody>
      </p:sp>
      <p:sp>
        <p:nvSpPr>
          <p:cNvPr id="4" name="TextBox 3">
            <a:extLst>
              <a:ext uri="{FF2B5EF4-FFF2-40B4-BE49-F238E27FC236}">
                <a16:creationId xmlns:a16="http://schemas.microsoft.com/office/drawing/2014/main" id="{55E60A4F-F2AF-4F50-0E9B-28151E7F9DD9}"/>
              </a:ext>
            </a:extLst>
          </p:cNvPr>
          <p:cNvSpPr txBox="1"/>
          <p:nvPr/>
        </p:nvSpPr>
        <p:spPr>
          <a:xfrm>
            <a:off x="3123323" y="3983972"/>
            <a:ext cx="4860626" cy="1015663"/>
          </a:xfrm>
          <a:prstGeom prst="rect">
            <a:avLst/>
          </a:prstGeom>
          <a:noFill/>
        </p:spPr>
        <p:txBody>
          <a:bodyPr wrap="none" rtlCol="0">
            <a:spAutoFit/>
          </a:bodyPr>
          <a:lstStyle/>
          <a:p>
            <a:r>
              <a:rPr lang="en-US" sz="6000" dirty="0">
                <a:latin typeface="Chalk Board" panose="02000500000000000000" pitchFamily="2" charset="0"/>
              </a:rPr>
              <a:t>Hands-on Experience</a:t>
            </a:r>
          </a:p>
        </p:txBody>
      </p:sp>
      <p:sp>
        <p:nvSpPr>
          <p:cNvPr id="5" name="TextBox 4">
            <a:extLst>
              <a:ext uri="{FF2B5EF4-FFF2-40B4-BE49-F238E27FC236}">
                <a16:creationId xmlns:a16="http://schemas.microsoft.com/office/drawing/2014/main" id="{53D8AA89-7056-E169-2884-53ED31A7163A}"/>
              </a:ext>
            </a:extLst>
          </p:cNvPr>
          <p:cNvSpPr txBox="1"/>
          <p:nvPr/>
        </p:nvSpPr>
        <p:spPr>
          <a:xfrm>
            <a:off x="6648522" y="1858366"/>
            <a:ext cx="4038285" cy="1015663"/>
          </a:xfrm>
          <a:prstGeom prst="rect">
            <a:avLst/>
          </a:prstGeom>
          <a:noFill/>
        </p:spPr>
        <p:txBody>
          <a:bodyPr wrap="none" rtlCol="0">
            <a:spAutoFit/>
          </a:bodyPr>
          <a:lstStyle/>
          <a:p>
            <a:r>
              <a:rPr lang="en-US" sz="6000" dirty="0">
                <a:latin typeface="Chalk Board" panose="02000500000000000000" pitchFamily="2" charset="0"/>
              </a:rPr>
              <a:t>Multiple Websites</a:t>
            </a:r>
          </a:p>
        </p:txBody>
      </p:sp>
    </p:spTree>
    <p:extLst>
      <p:ext uri="{BB962C8B-B14F-4D97-AF65-F5344CB8AC3E}">
        <p14:creationId xmlns:p14="http://schemas.microsoft.com/office/powerpoint/2010/main" val="2658838293"/>
      </p:ext>
    </p:extLst>
  </p:cSld>
  <p:clrMapOvr>
    <a:masterClrMapping/>
  </p:clrMapOvr>
  <mc:AlternateContent xmlns:mc="http://schemas.openxmlformats.org/markup-compatibility/2006" xmlns:p14="http://schemas.microsoft.com/office/powerpoint/2010/main">
    <mc:Choice Requires="p14">
      <p:transition spd="slow" p14:dur="2000" advTm="1177"/>
    </mc:Choice>
    <mc:Fallback xmlns="">
      <p:transition spd="slow" advTm="1177"/>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5C7E-A8C5-4CC3-3E93-A15C8DFABC01}"/>
              </a:ext>
            </a:extLst>
          </p:cNvPr>
          <p:cNvSpPr>
            <a:spLocks noGrp="1"/>
          </p:cNvSpPr>
          <p:nvPr>
            <p:ph type="title"/>
          </p:nvPr>
        </p:nvSpPr>
        <p:spPr/>
        <p:txBody>
          <a:bodyPr/>
          <a:lstStyle/>
          <a:p>
            <a:r>
              <a:rPr lang="en-US" dirty="0">
                <a:latin typeface="Chalk Board" panose="02000500000000000000" pitchFamily="2" charset="0"/>
              </a:rPr>
              <a:t>Network Layer Security</a:t>
            </a:r>
          </a:p>
        </p:txBody>
      </p:sp>
      <p:grpSp>
        <p:nvGrpSpPr>
          <p:cNvPr id="4" name="Group 3">
            <a:extLst>
              <a:ext uri="{FF2B5EF4-FFF2-40B4-BE49-F238E27FC236}">
                <a16:creationId xmlns:a16="http://schemas.microsoft.com/office/drawing/2014/main" id="{9933A76B-B5CB-7A06-603C-77A862FF8197}"/>
              </a:ext>
            </a:extLst>
          </p:cNvPr>
          <p:cNvGrpSpPr/>
          <p:nvPr/>
        </p:nvGrpSpPr>
        <p:grpSpPr>
          <a:xfrm>
            <a:off x="4665031" y="3045711"/>
            <a:ext cx="2545688" cy="1720535"/>
            <a:chOff x="-2170772" y="2784954"/>
            <a:chExt cx="2712783" cy="1853712"/>
          </a:xfrm>
        </p:grpSpPr>
        <p:sp>
          <p:nvSpPr>
            <p:cNvPr id="6" name="Freeform 2">
              <a:extLst>
                <a:ext uri="{FF2B5EF4-FFF2-40B4-BE49-F238E27FC236}">
                  <a16:creationId xmlns:a16="http://schemas.microsoft.com/office/drawing/2014/main" id="{D8098629-68A1-14CD-9D6D-6474544336CE}"/>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 name="Group 6">
              <a:extLst>
                <a:ext uri="{FF2B5EF4-FFF2-40B4-BE49-F238E27FC236}">
                  <a16:creationId xmlns:a16="http://schemas.microsoft.com/office/drawing/2014/main" id="{4AB60489-3A08-D91E-76D6-46EF074888F4}"/>
                </a:ext>
              </a:extLst>
            </p:cNvPr>
            <p:cNvGrpSpPr/>
            <p:nvPr/>
          </p:nvGrpSpPr>
          <p:grpSpPr>
            <a:xfrm>
              <a:off x="-1935370" y="2935816"/>
              <a:ext cx="2333625" cy="1590649"/>
              <a:chOff x="833331" y="2873352"/>
              <a:chExt cx="2333625" cy="1590649"/>
            </a:xfrm>
          </p:grpSpPr>
          <p:grpSp>
            <p:nvGrpSpPr>
              <p:cNvPr id="8" name="Group 7">
                <a:extLst>
                  <a:ext uri="{FF2B5EF4-FFF2-40B4-BE49-F238E27FC236}">
                    <a16:creationId xmlns:a16="http://schemas.microsoft.com/office/drawing/2014/main" id="{651D2DBC-04DB-5500-78B2-5481D3C4E911}"/>
                  </a:ext>
                </a:extLst>
              </p:cNvPr>
              <p:cNvGrpSpPr/>
              <p:nvPr/>
            </p:nvGrpSpPr>
            <p:grpSpPr>
              <a:xfrm>
                <a:off x="1736090" y="2873352"/>
                <a:ext cx="565150" cy="369332"/>
                <a:chOff x="1736090" y="2873352"/>
                <a:chExt cx="565150" cy="369332"/>
              </a:xfrm>
            </p:grpSpPr>
            <p:grpSp>
              <p:nvGrpSpPr>
                <p:cNvPr id="54" name="Group 327">
                  <a:extLst>
                    <a:ext uri="{FF2B5EF4-FFF2-40B4-BE49-F238E27FC236}">
                      <a16:creationId xmlns:a16="http://schemas.microsoft.com/office/drawing/2014/main" id="{EBA4F71C-DD9B-CEFC-EBAA-BFE82799FB11}"/>
                    </a:ext>
                  </a:extLst>
                </p:cNvPr>
                <p:cNvGrpSpPr>
                  <a:grpSpLocks/>
                </p:cNvGrpSpPr>
                <p:nvPr/>
              </p:nvGrpSpPr>
              <p:grpSpPr bwMode="auto">
                <a:xfrm>
                  <a:off x="1736090" y="2893762"/>
                  <a:ext cx="565150" cy="292100"/>
                  <a:chOff x="1871277" y="1576300"/>
                  <a:chExt cx="1128371" cy="437861"/>
                </a:xfrm>
              </p:grpSpPr>
              <p:sp>
                <p:nvSpPr>
                  <p:cNvPr id="58" name="Oval 57">
                    <a:extLst>
                      <a:ext uri="{FF2B5EF4-FFF2-40B4-BE49-F238E27FC236}">
                        <a16:creationId xmlns:a16="http://schemas.microsoft.com/office/drawing/2014/main" id="{C232FA7B-53FC-C951-FBC3-06F645E3D3D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9" name="Rectangle 58">
                    <a:extLst>
                      <a:ext uri="{FF2B5EF4-FFF2-40B4-BE49-F238E27FC236}">
                        <a16:creationId xmlns:a16="http://schemas.microsoft.com/office/drawing/2014/main" id="{14079298-A850-5EE8-BFD8-F48BCBE0DCC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 name="Oval 59">
                    <a:extLst>
                      <a:ext uri="{FF2B5EF4-FFF2-40B4-BE49-F238E27FC236}">
                        <a16:creationId xmlns:a16="http://schemas.microsoft.com/office/drawing/2014/main" id="{7A682A9D-C13B-11A8-95DA-C33F76D1BC6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1" name="Freeform 60">
                    <a:extLst>
                      <a:ext uri="{FF2B5EF4-FFF2-40B4-BE49-F238E27FC236}">
                        <a16:creationId xmlns:a16="http://schemas.microsoft.com/office/drawing/2014/main" id="{560D261F-6C8E-8268-D1C3-0E34039F815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2" name="Freeform 61">
                    <a:extLst>
                      <a:ext uri="{FF2B5EF4-FFF2-40B4-BE49-F238E27FC236}">
                        <a16:creationId xmlns:a16="http://schemas.microsoft.com/office/drawing/2014/main" id="{0D76EE1B-DB98-C7FF-962B-25CE3A10293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3" name="Freeform 62">
                    <a:extLst>
                      <a:ext uri="{FF2B5EF4-FFF2-40B4-BE49-F238E27FC236}">
                        <a16:creationId xmlns:a16="http://schemas.microsoft.com/office/drawing/2014/main" id="{F4F67BED-22B5-52A5-DD4B-02472D456BAE}"/>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4" name="Freeform 63">
                    <a:extLst>
                      <a:ext uri="{FF2B5EF4-FFF2-40B4-BE49-F238E27FC236}">
                        <a16:creationId xmlns:a16="http://schemas.microsoft.com/office/drawing/2014/main" id="{77B6120C-154A-5B82-AF75-40717FC30616}"/>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5" name="Straight Connector 64">
                    <a:extLst>
                      <a:ext uri="{FF2B5EF4-FFF2-40B4-BE49-F238E27FC236}">
                        <a16:creationId xmlns:a16="http://schemas.microsoft.com/office/drawing/2014/main" id="{D68AFDFC-B14F-CAE4-BB96-1C4C12196E78}"/>
                      </a:ext>
                    </a:extLst>
                  </p:cNvPr>
                  <p:cNvCxnSpPr>
                    <a:endCxn id="6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66" name="Straight Connector 65">
                    <a:extLst>
                      <a:ext uri="{FF2B5EF4-FFF2-40B4-BE49-F238E27FC236}">
                        <a16:creationId xmlns:a16="http://schemas.microsoft.com/office/drawing/2014/main" id="{123BA3F2-E2FF-5E17-5423-0B39C8A81DC7}"/>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5" name="Group 54">
                  <a:extLst>
                    <a:ext uri="{FF2B5EF4-FFF2-40B4-BE49-F238E27FC236}">
                      <a16:creationId xmlns:a16="http://schemas.microsoft.com/office/drawing/2014/main" id="{9645FED0-528A-64E0-3AB7-593258D8E0E7}"/>
                    </a:ext>
                  </a:extLst>
                </p:cNvPr>
                <p:cNvGrpSpPr/>
                <p:nvPr/>
              </p:nvGrpSpPr>
              <p:grpSpPr>
                <a:xfrm>
                  <a:off x="1770362" y="2873352"/>
                  <a:ext cx="441422" cy="369332"/>
                  <a:chOff x="667045" y="1708643"/>
                  <a:chExt cx="441422" cy="369332"/>
                </a:xfrm>
              </p:grpSpPr>
              <p:sp>
                <p:nvSpPr>
                  <p:cNvPr id="56" name="Oval 55">
                    <a:extLst>
                      <a:ext uri="{FF2B5EF4-FFF2-40B4-BE49-F238E27FC236}">
                        <a16:creationId xmlns:a16="http://schemas.microsoft.com/office/drawing/2014/main" id="{60155FF2-185C-D1D9-D99C-BC0E959D651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7" name="TextBox 56">
                    <a:extLst>
                      <a:ext uri="{FF2B5EF4-FFF2-40B4-BE49-F238E27FC236}">
                        <a16:creationId xmlns:a16="http://schemas.microsoft.com/office/drawing/2014/main" id="{BC747264-1728-3F97-525A-B828D9315EB6}"/>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2b</a:t>
                    </a:r>
                  </a:p>
                </p:txBody>
              </p:sp>
            </p:grpSp>
          </p:grpSp>
          <p:grpSp>
            <p:nvGrpSpPr>
              <p:cNvPr id="9" name="Group 8">
                <a:extLst>
                  <a:ext uri="{FF2B5EF4-FFF2-40B4-BE49-F238E27FC236}">
                    <a16:creationId xmlns:a16="http://schemas.microsoft.com/office/drawing/2014/main" id="{467101FA-F5B9-4E5F-924F-C39F1B1CEE54}"/>
                  </a:ext>
                </a:extLst>
              </p:cNvPr>
              <p:cNvGrpSpPr/>
              <p:nvPr/>
            </p:nvGrpSpPr>
            <p:grpSpPr>
              <a:xfrm>
                <a:off x="1740320" y="4094669"/>
                <a:ext cx="565150" cy="369332"/>
                <a:chOff x="1736090" y="2873352"/>
                <a:chExt cx="565150" cy="369332"/>
              </a:xfrm>
            </p:grpSpPr>
            <p:grpSp>
              <p:nvGrpSpPr>
                <p:cNvPr id="41" name="Group 327">
                  <a:extLst>
                    <a:ext uri="{FF2B5EF4-FFF2-40B4-BE49-F238E27FC236}">
                      <a16:creationId xmlns:a16="http://schemas.microsoft.com/office/drawing/2014/main" id="{20CBD615-C000-ECB8-5E6E-8FE9CFDA918C}"/>
                    </a:ext>
                  </a:extLst>
                </p:cNvPr>
                <p:cNvGrpSpPr>
                  <a:grpSpLocks/>
                </p:cNvGrpSpPr>
                <p:nvPr/>
              </p:nvGrpSpPr>
              <p:grpSpPr bwMode="auto">
                <a:xfrm>
                  <a:off x="1736090" y="2893762"/>
                  <a:ext cx="565150" cy="292100"/>
                  <a:chOff x="1871277" y="1576300"/>
                  <a:chExt cx="1128371" cy="437861"/>
                </a:xfrm>
              </p:grpSpPr>
              <p:sp>
                <p:nvSpPr>
                  <p:cNvPr id="45" name="Oval 44">
                    <a:extLst>
                      <a:ext uri="{FF2B5EF4-FFF2-40B4-BE49-F238E27FC236}">
                        <a16:creationId xmlns:a16="http://schemas.microsoft.com/office/drawing/2014/main" id="{C65B1F39-FDD2-5AF9-4F4F-70A466B5BF1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6" name="Rectangle 45">
                    <a:extLst>
                      <a:ext uri="{FF2B5EF4-FFF2-40B4-BE49-F238E27FC236}">
                        <a16:creationId xmlns:a16="http://schemas.microsoft.com/office/drawing/2014/main" id="{968B7DEE-FBF0-E30D-CEFE-51A748299413}"/>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 name="Oval 46">
                    <a:extLst>
                      <a:ext uri="{FF2B5EF4-FFF2-40B4-BE49-F238E27FC236}">
                        <a16:creationId xmlns:a16="http://schemas.microsoft.com/office/drawing/2014/main" id="{567C2FEA-7F84-B5AE-1CC6-176A2CC49A5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8" name="Freeform 47">
                    <a:extLst>
                      <a:ext uri="{FF2B5EF4-FFF2-40B4-BE49-F238E27FC236}">
                        <a16:creationId xmlns:a16="http://schemas.microsoft.com/office/drawing/2014/main" id="{1CC612BD-E11F-05D5-6E96-DB885758093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 name="Freeform 48">
                    <a:extLst>
                      <a:ext uri="{FF2B5EF4-FFF2-40B4-BE49-F238E27FC236}">
                        <a16:creationId xmlns:a16="http://schemas.microsoft.com/office/drawing/2014/main" id="{0171F058-1E19-294E-0E3C-A9723A45F389}"/>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 name="Freeform 49">
                    <a:extLst>
                      <a:ext uri="{FF2B5EF4-FFF2-40B4-BE49-F238E27FC236}">
                        <a16:creationId xmlns:a16="http://schemas.microsoft.com/office/drawing/2014/main" id="{3B33387F-8FE1-EA52-1289-1E2BBE85F367}"/>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1" name="Freeform 50">
                    <a:extLst>
                      <a:ext uri="{FF2B5EF4-FFF2-40B4-BE49-F238E27FC236}">
                        <a16:creationId xmlns:a16="http://schemas.microsoft.com/office/drawing/2014/main" id="{0E0F2A49-DEF3-317B-2968-6C03325BF96E}"/>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2" name="Straight Connector 51">
                    <a:extLst>
                      <a:ext uri="{FF2B5EF4-FFF2-40B4-BE49-F238E27FC236}">
                        <a16:creationId xmlns:a16="http://schemas.microsoft.com/office/drawing/2014/main" id="{D1714447-A888-925E-338E-2384FB6381EA}"/>
                      </a:ext>
                    </a:extLst>
                  </p:cNvPr>
                  <p:cNvCxnSpPr>
                    <a:endCxn id="4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3" name="Straight Connector 52">
                    <a:extLst>
                      <a:ext uri="{FF2B5EF4-FFF2-40B4-BE49-F238E27FC236}">
                        <a16:creationId xmlns:a16="http://schemas.microsoft.com/office/drawing/2014/main" id="{BD14B466-B6D7-8C20-0539-349ECCB3B45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2" name="Group 41">
                  <a:extLst>
                    <a:ext uri="{FF2B5EF4-FFF2-40B4-BE49-F238E27FC236}">
                      <a16:creationId xmlns:a16="http://schemas.microsoft.com/office/drawing/2014/main" id="{E39725A6-695F-5089-9446-6F35C1481D95}"/>
                    </a:ext>
                  </a:extLst>
                </p:cNvPr>
                <p:cNvGrpSpPr/>
                <p:nvPr/>
              </p:nvGrpSpPr>
              <p:grpSpPr>
                <a:xfrm>
                  <a:off x="1770362" y="2873352"/>
                  <a:ext cx="441422" cy="369332"/>
                  <a:chOff x="667045" y="1708643"/>
                  <a:chExt cx="441422" cy="369332"/>
                </a:xfrm>
              </p:grpSpPr>
              <p:sp>
                <p:nvSpPr>
                  <p:cNvPr id="43" name="Oval 42">
                    <a:extLst>
                      <a:ext uri="{FF2B5EF4-FFF2-40B4-BE49-F238E27FC236}">
                        <a16:creationId xmlns:a16="http://schemas.microsoft.com/office/drawing/2014/main" id="{6B74EC29-2F09-2791-4E61-176561138F26}"/>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 name="TextBox 43">
                    <a:extLst>
                      <a:ext uri="{FF2B5EF4-FFF2-40B4-BE49-F238E27FC236}">
                        <a16:creationId xmlns:a16="http://schemas.microsoft.com/office/drawing/2014/main" id="{87BCE630-6E10-0C8E-5C84-C5FBE3999D02}"/>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2d</a:t>
                    </a:r>
                  </a:p>
                </p:txBody>
              </p:sp>
            </p:grpSp>
          </p:grpSp>
          <p:grpSp>
            <p:nvGrpSpPr>
              <p:cNvPr id="10" name="Group 9">
                <a:extLst>
                  <a:ext uri="{FF2B5EF4-FFF2-40B4-BE49-F238E27FC236}">
                    <a16:creationId xmlns:a16="http://schemas.microsoft.com/office/drawing/2014/main" id="{8CEB4D94-0760-4005-6C22-46897C2B69F5}"/>
                  </a:ext>
                </a:extLst>
              </p:cNvPr>
              <p:cNvGrpSpPr/>
              <p:nvPr/>
            </p:nvGrpSpPr>
            <p:grpSpPr>
              <a:xfrm>
                <a:off x="2601806" y="3485072"/>
                <a:ext cx="565150" cy="369332"/>
                <a:chOff x="1736090" y="2873352"/>
                <a:chExt cx="565150" cy="369332"/>
              </a:xfrm>
            </p:grpSpPr>
            <p:grpSp>
              <p:nvGrpSpPr>
                <p:cNvPr id="28" name="Group 327">
                  <a:extLst>
                    <a:ext uri="{FF2B5EF4-FFF2-40B4-BE49-F238E27FC236}">
                      <a16:creationId xmlns:a16="http://schemas.microsoft.com/office/drawing/2014/main" id="{3B4739D8-857D-01A8-C1FB-A57078826B72}"/>
                    </a:ext>
                  </a:extLst>
                </p:cNvPr>
                <p:cNvGrpSpPr>
                  <a:grpSpLocks/>
                </p:cNvGrpSpPr>
                <p:nvPr/>
              </p:nvGrpSpPr>
              <p:grpSpPr bwMode="auto">
                <a:xfrm>
                  <a:off x="1736090" y="2893762"/>
                  <a:ext cx="565150" cy="292100"/>
                  <a:chOff x="1871277" y="1576300"/>
                  <a:chExt cx="1128371" cy="437861"/>
                </a:xfrm>
              </p:grpSpPr>
              <p:sp>
                <p:nvSpPr>
                  <p:cNvPr id="32" name="Oval 31">
                    <a:extLst>
                      <a:ext uri="{FF2B5EF4-FFF2-40B4-BE49-F238E27FC236}">
                        <a16:creationId xmlns:a16="http://schemas.microsoft.com/office/drawing/2014/main" id="{9394A8DC-8E17-6FAD-F74C-926674AF8F5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3" name="Rectangle 32">
                    <a:extLst>
                      <a:ext uri="{FF2B5EF4-FFF2-40B4-BE49-F238E27FC236}">
                        <a16:creationId xmlns:a16="http://schemas.microsoft.com/office/drawing/2014/main" id="{A4CB8AE8-084D-D0DB-998E-17EC639D523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 name="Oval 33">
                    <a:extLst>
                      <a:ext uri="{FF2B5EF4-FFF2-40B4-BE49-F238E27FC236}">
                        <a16:creationId xmlns:a16="http://schemas.microsoft.com/office/drawing/2014/main" id="{7ADBD8AE-8262-BECC-319A-FA6C37D1426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 name="Freeform 34">
                    <a:extLst>
                      <a:ext uri="{FF2B5EF4-FFF2-40B4-BE49-F238E27FC236}">
                        <a16:creationId xmlns:a16="http://schemas.microsoft.com/office/drawing/2014/main" id="{66113FFD-1870-66B0-F203-16C06977381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 name="Freeform 35">
                    <a:extLst>
                      <a:ext uri="{FF2B5EF4-FFF2-40B4-BE49-F238E27FC236}">
                        <a16:creationId xmlns:a16="http://schemas.microsoft.com/office/drawing/2014/main" id="{7660253B-D0F0-953D-8226-EB056F49D872}"/>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 name="Freeform 36">
                    <a:extLst>
                      <a:ext uri="{FF2B5EF4-FFF2-40B4-BE49-F238E27FC236}">
                        <a16:creationId xmlns:a16="http://schemas.microsoft.com/office/drawing/2014/main" id="{7964DEAE-EB1E-71EA-8640-F3FDA9541471}"/>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 name="Freeform 37">
                    <a:extLst>
                      <a:ext uri="{FF2B5EF4-FFF2-40B4-BE49-F238E27FC236}">
                        <a16:creationId xmlns:a16="http://schemas.microsoft.com/office/drawing/2014/main" id="{952CBA33-AC51-0904-DBF2-C077C935EA2C}"/>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 name="Straight Connector 38">
                    <a:extLst>
                      <a:ext uri="{FF2B5EF4-FFF2-40B4-BE49-F238E27FC236}">
                        <a16:creationId xmlns:a16="http://schemas.microsoft.com/office/drawing/2014/main" id="{1D90E29B-5FAF-9663-6619-812C3B4B7AC6}"/>
                      </a:ext>
                    </a:extLst>
                  </p:cNvPr>
                  <p:cNvCxnSpPr>
                    <a:endCxn id="3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0" name="Straight Connector 39">
                    <a:extLst>
                      <a:ext uri="{FF2B5EF4-FFF2-40B4-BE49-F238E27FC236}">
                        <a16:creationId xmlns:a16="http://schemas.microsoft.com/office/drawing/2014/main" id="{D448D66A-9C35-DF98-0313-18F8E43DD17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9" name="Group 28">
                  <a:extLst>
                    <a:ext uri="{FF2B5EF4-FFF2-40B4-BE49-F238E27FC236}">
                      <a16:creationId xmlns:a16="http://schemas.microsoft.com/office/drawing/2014/main" id="{0557AC8A-218D-D5BB-4861-B2A26B8BF26F}"/>
                    </a:ext>
                  </a:extLst>
                </p:cNvPr>
                <p:cNvGrpSpPr/>
                <p:nvPr/>
              </p:nvGrpSpPr>
              <p:grpSpPr>
                <a:xfrm>
                  <a:off x="1770362" y="2873352"/>
                  <a:ext cx="428460" cy="369332"/>
                  <a:chOff x="667045" y="1708643"/>
                  <a:chExt cx="428460" cy="369332"/>
                </a:xfrm>
              </p:grpSpPr>
              <p:sp>
                <p:nvSpPr>
                  <p:cNvPr id="30" name="Oval 29">
                    <a:extLst>
                      <a:ext uri="{FF2B5EF4-FFF2-40B4-BE49-F238E27FC236}">
                        <a16:creationId xmlns:a16="http://schemas.microsoft.com/office/drawing/2014/main" id="{AADE047C-992C-128C-B0C5-EAE234793C92}"/>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1" name="TextBox 30">
                    <a:extLst>
                      <a:ext uri="{FF2B5EF4-FFF2-40B4-BE49-F238E27FC236}">
                        <a16:creationId xmlns:a16="http://schemas.microsoft.com/office/drawing/2014/main" id="{BC3F44E9-C7F9-F500-AC64-8B6B3DC6A6E3}"/>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2c</a:t>
                    </a:r>
                  </a:p>
                </p:txBody>
              </p:sp>
            </p:grpSp>
          </p:grpSp>
          <p:grpSp>
            <p:nvGrpSpPr>
              <p:cNvPr id="11" name="Group 10">
                <a:extLst>
                  <a:ext uri="{FF2B5EF4-FFF2-40B4-BE49-F238E27FC236}">
                    <a16:creationId xmlns:a16="http://schemas.microsoft.com/office/drawing/2014/main" id="{61BD4EE0-161F-10C6-88E8-FE36E8667865}"/>
                  </a:ext>
                </a:extLst>
              </p:cNvPr>
              <p:cNvGrpSpPr/>
              <p:nvPr/>
            </p:nvGrpSpPr>
            <p:grpSpPr>
              <a:xfrm>
                <a:off x="833331" y="3478719"/>
                <a:ext cx="565150" cy="369332"/>
                <a:chOff x="1736090" y="2873352"/>
                <a:chExt cx="565150" cy="369332"/>
              </a:xfrm>
            </p:grpSpPr>
            <p:grpSp>
              <p:nvGrpSpPr>
                <p:cNvPr id="15" name="Group 327">
                  <a:extLst>
                    <a:ext uri="{FF2B5EF4-FFF2-40B4-BE49-F238E27FC236}">
                      <a16:creationId xmlns:a16="http://schemas.microsoft.com/office/drawing/2014/main" id="{1CDF4A1E-9E83-3CF4-471A-503714F02580}"/>
                    </a:ext>
                  </a:extLst>
                </p:cNvPr>
                <p:cNvGrpSpPr>
                  <a:grpSpLocks/>
                </p:cNvGrpSpPr>
                <p:nvPr/>
              </p:nvGrpSpPr>
              <p:grpSpPr bwMode="auto">
                <a:xfrm>
                  <a:off x="1736090" y="2893762"/>
                  <a:ext cx="565150" cy="292100"/>
                  <a:chOff x="1871277" y="1576300"/>
                  <a:chExt cx="1128371" cy="437861"/>
                </a:xfrm>
              </p:grpSpPr>
              <p:sp>
                <p:nvSpPr>
                  <p:cNvPr id="19" name="Oval 18">
                    <a:extLst>
                      <a:ext uri="{FF2B5EF4-FFF2-40B4-BE49-F238E27FC236}">
                        <a16:creationId xmlns:a16="http://schemas.microsoft.com/office/drawing/2014/main" id="{D08D3F5E-62C8-384B-BF57-F98E2F1221B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0" name="Rectangle 19">
                    <a:extLst>
                      <a:ext uri="{FF2B5EF4-FFF2-40B4-BE49-F238E27FC236}">
                        <a16:creationId xmlns:a16="http://schemas.microsoft.com/office/drawing/2014/main" id="{C1B15AB5-87FC-7CDB-23A4-56DA3A9F569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1" name="Oval 20">
                    <a:extLst>
                      <a:ext uri="{FF2B5EF4-FFF2-40B4-BE49-F238E27FC236}">
                        <a16:creationId xmlns:a16="http://schemas.microsoft.com/office/drawing/2014/main" id="{47599F4F-6EB1-05AE-1A71-8890258D42E5}"/>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2" name="Freeform 21">
                    <a:extLst>
                      <a:ext uri="{FF2B5EF4-FFF2-40B4-BE49-F238E27FC236}">
                        <a16:creationId xmlns:a16="http://schemas.microsoft.com/office/drawing/2014/main" id="{57D107FC-1846-C0D0-AABD-75761AF2A37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 name="Freeform 22">
                    <a:extLst>
                      <a:ext uri="{FF2B5EF4-FFF2-40B4-BE49-F238E27FC236}">
                        <a16:creationId xmlns:a16="http://schemas.microsoft.com/office/drawing/2014/main" id="{C7CDEC5F-6EEF-AF9E-63EE-C12F91EF2FDD}"/>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 name="Freeform 23">
                    <a:extLst>
                      <a:ext uri="{FF2B5EF4-FFF2-40B4-BE49-F238E27FC236}">
                        <a16:creationId xmlns:a16="http://schemas.microsoft.com/office/drawing/2014/main" id="{7A7B1210-0C2D-5573-8C80-2C601B084AC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 name="Freeform 24">
                    <a:extLst>
                      <a:ext uri="{FF2B5EF4-FFF2-40B4-BE49-F238E27FC236}">
                        <a16:creationId xmlns:a16="http://schemas.microsoft.com/office/drawing/2014/main" id="{7C8789F1-1752-EB99-F099-1E91AEC25CDD}"/>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6" name="Straight Connector 25">
                    <a:extLst>
                      <a:ext uri="{FF2B5EF4-FFF2-40B4-BE49-F238E27FC236}">
                        <a16:creationId xmlns:a16="http://schemas.microsoft.com/office/drawing/2014/main" id="{5E626D76-34EC-7A5A-3749-0B1362EC078A}"/>
                      </a:ext>
                    </a:extLst>
                  </p:cNvPr>
                  <p:cNvCxnSpPr>
                    <a:endCxn id="2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7" name="Straight Connector 26">
                    <a:extLst>
                      <a:ext uri="{FF2B5EF4-FFF2-40B4-BE49-F238E27FC236}">
                        <a16:creationId xmlns:a16="http://schemas.microsoft.com/office/drawing/2014/main" id="{243374D2-ED6D-6FB6-EB97-8E362D07BC0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6" name="Group 15">
                  <a:extLst>
                    <a:ext uri="{FF2B5EF4-FFF2-40B4-BE49-F238E27FC236}">
                      <a16:creationId xmlns:a16="http://schemas.microsoft.com/office/drawing/2014/main" id="{68FF2911-27F9-A665-D868-B00F411508E9}"/>
                    </a:ext>
                  </a:extLst>
                </p:cNvPr>
                <p:cNvGrpSpPr/>
                <p:nvPr/>
              </p:nvGrpSpPr>
              <p:grpSpPr>
                <a:xfrm>
                  <a:off x="1770362" y="2873352"/>
                  <a:ext cx="441422" cy="369332"/>
                  <a:chOff x="667045" y="1708643"/>
                  <a:chExt cx="441422" cy="369332"/>
                </a:xfrm>
              </p:grpSpPr>
              <p:sp>
                <p:nvSpPr>
                  <p:cNvPr id="17" name="Oval 16">
                    <a:extLst>
                      <a:ext uri="{FF2B5EF4-FFF2-40B4-BE49-F238E27FC236}">
                        <a16:creationId xmlns:a16="http://schemas.microsoft.com/office/drawing/2014/main" id="{F83B432B-25D7-A303-5FD4-DB8DE7B01C58}"/>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8" name="TextBox 17">
                    <a:extLst>
                      <a:ext uri="{FF2B5EF4-FFF2-40B4-BE49-F238E27FC236}">
                        <a16:creationId xmlns:a16="http://schemas.microsoft.com/office/drawing/2014/main" id="{F1F761F1-DB1D-AFB3-DD08-D3C776B914EB}"/>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a:t>
                    </a:r>
                  </a:p>
                </p:txBody>
              </p:sp>
            </p:grpSp>
          </p:grpSp>
          <p:cxnSp>
            <p:nvCxnSpPr>
              <p:cNvPr id="12" name="Straight Connector 11">
                <a:extLst>
                  <a:ext uri="{FF2B5EF4-FFF2-40B4-BE49-F238E27FC236}">
                    <a16:creationId xmlns:a16="http://schemas.microsoft.com/office/drawing/2014/main" id="{FC506CF0-CCCC-D2F9-C252-AAA122851E2F}"/>
                  </a:ext>
                </a:extLst>
              </p:cNvPr>
              <p:cNvCxnSpPr>
                <a:stCxn id="58"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077E38D1-8EBB-EC8B-1630-B42E6067E3B3}"/>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7A7422C6-9961-69A7-3828-FBC2667DE20F}"/>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grpSp>
        <p:nvGrpSpPr>
          <p:cNvPr id="67" name="Group 66">
            <a:extLst>
              <a:ext uri="{FF2B5EF4-FFF2-40B4-BE49-F238E27FC236}">
                <a16:creationId xmlns:a16="http://schemas.microsoft.com/office/drawing/2014/main" id="{2BF361D5-8853-BC96-C9E4-54A3AF00B711}"/>
              </a:ext>
            </a:extLst>
          </p:cNvPr>
          <p:cNvGrpSpPr/>
          <p:nvPr/>
        </p:nvGrpSpPr>
        <p:grpSpPr>
          <a:xfrm>
            <a:off x="8484751" y="2999220"/>
            <a:ext cx="2575521" cy="1672516"/>
            <a:chOff x="8100574" y="3694542"/>
            <a:chExt cx="2575521" cy="1672516"/>
          </a:xfrm>
        </p:grpSpPr>
        <p:sp>
          <p:nvSpPr>
            <p:cNvPr id="68" name="Freeform 2">
              <a:extLst>
                <a:ext uri="{FF2B5EF4-FFF2-40B4-BE49-F238E27FC236}">
                  <a16:creationId xmlns:a16="http://schemas.microsoft.com/office/drawing/2014/main" id="{EAFB91D7-CF8B-D6D0-D10B-7769708C1094}"/>
                </a:ext>
              </a:extLst>
            </p:cNvPr>
            <p:cNvSpPr>
              <a:spLocks/>
            </p:cNvSpPr>
            <p:nvPr/>
          </p:nvSpPr>
          <p:spPr bwMode="auto">
            <a:xfrm>
              <a:off x="8100574" y="3694542"/>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70" name="Group 69">
              <a:extLst>
                <a:ext uri="{FF2B5EF4-FFF2-40B4-BE49-F238E27FC236}">
                  <a16:creationId xmlns:a16="http://schemas.microsoft.com/office/drawing/2014/main" id="{1D457B80-C6C9-1D24-16CF-E50E756F95B5}"/>
                </a:ext>
              </a:extLst>
            </p:cNvPr>
            <p:cNvGrpSpPr/>
            <p:nvPr/>
          </p:nvGrpSpPr>
          <p:grpSpPr>
            <a:xfrm>
              <a:off x="8324065" y="3830658"/>
              <a:ext cx="2215548" cy="1435167"/>
              <a:chOff x="833331" y="2873352"/>
              <a:chExt cx="2333625" cy="1590649"/>
            </a:xfrm>
          </p:grpSpPr>
          <p:grpSp>
            <p:nvGrpSpPr>
              <p:cNvPr id="72" name="Group 71">
                <a:extLst>
                  <a:ext uri="{FF2B5EF4-FFF2-40B4-BE49-F238E27FC236}">
                    <a16:creationId xmlns:a16="http://schemas.microsoft.com/office/drawing/2014/main" id="{64A9A4D6-E5AF-657E-D705-9CBBBC1F17DC}"/>
                  </a:ext>
                </a:extLst>
              </p:cNvPr>
              <p:cNvGrpSpPr/>
              <p:nvPr/>
            </p:nvGrpSpPr>
            <p:grpSpPr>
              <a:xfrm>
                <a:off x="1736090" y="2873352"/>
                <a:ext cx="565150" cy="369332"/>
                <a:chOff x="1736090" y="2873352"/>
                <a:chExt cx="565150" cy="369332"/>
              </a:xfrm>
            </p:grpSpPr>
            <p:grpSp>
              <p:nvGrpSpPr>
                <p:cNvPr id="120" name="Group 327">
                  <a:extLst>
                    <a:ext uri="{FF2B5EF4-FFF2-40B4-BE49-F238E27FC236}">
                      <a16:creationId xmlns:a16="http://schemas.microsoft.com/office/drawing/2014/main" id="{CCCECE22-4F7F-8697-D438-ABBAAB55F6A0}"/>
                    </a:ext>
                  </a:extLst>
                </p:cNvPr>
                <p:cNvGrpSpPr>
                  <a:grpSpLocks/>
                </p:cNvGrpSpPr>
                <p:nvPr/>
              </p:nvGrpSpPr>
              <p:grpSpPr bwMode="auto">
                <a:xfrm>
                  <a:off x="1736090" y="2893762"/>
                  <a:ext cx="565150" cy="292100"/>
                  <a:chOff x="1871277" y="1576300"/>
                  <a:chExt cx="1128371" cy="437861"/>
                </a:xfrm>
              </p:grpSpPr>
              <p:sp>
                <p:nvSpPr>
                  <p:cNvPr id="124" name="Oval 123">
                    <a:extLst>
                      <a:ext uri="{FF2B5EF4-FFF2-40B4-BE49-F238E27FC236}">
                        <a16:creationId xmlns:a16="http://schemas.microsoft.com/office/drawing/2014/main" id="{C0A43C02-65AC-E27A-9EF4-EB2D8284E69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25" name="Rectangle 124">
                    <a:extLst>
                      <a:ext uri="{FF2B5EF4-FFF2-40B4-BE49-F238E27FC236}">
                        <a16:creationId xmlns:a16="http://schemas.microsoft.com/office/drawing/2014/main" id="{45F5B034-4799-349B-F85A-C8E3E4F3DE8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26" name="Oval 125">
                    <a:extLst>
                      <a:ext uri="{FF2B5EF4-FFF2-40B4-BE49-F238E27FC236}">
                        <a16:creationId xmlns:a16="http://schemas.microsoft.com/office/drawing/2014/main" id="{F135A555-261D-4B96-DEDF-FE36361618E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27" name="Freeform 126">
                    <a:extLst>
                      <a:ext uri="{FF2B5EF4-FFF2-40B4-BE49-F238E27FC236}">
                        <a16:creationId xmlns:a16="http://schemas.microsoft.com/office/drawing/2014/main" id="{594B7BE8-C4B6-73CB-D821-CECE872CFB4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28" name="Freeform 127">
                    <a:extLst>
                      <a:ext uri="{FF2B5EF4-FFF2-40B4-BE49-F238E27FC236}">
                        <a16:creationId xmlns:a16="http://schemas.microsoft.com/office/drawing/2014/main" id="{E23B6809-F24A-E50A-ECB4-7D5BF601306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29" name="Freeform 128">
                    <a:extLst>
                      <a:ext uri="{FF2B5EF4-FFF2-40B4-BE49-F238E27FC236}">
                        <a16:creationId xmlns:a16="http://schemas.microsoft.com/office/drawing/2014/main" id="{49B6BB55-B794-2BFF-BC4A-C0A16D911BE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30" name="Freeform 129">
                    <a:extLst>
                      <a:ext uri="{FF2B5EF4-FFF2-40B4-BE49-F238E27FC236}">
                        <a16:creationId xmlns:a16="http://schemas.microsoft.com/office/drawing/2014/main" id="{1442A635-FBCC-81F6-F80D-8E521E12723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31" name="Straight Connector 130">
                    <a:extLst>
                      <a:ext uri="{FF2B5EF4-FFF2-40B4-BE49-F238E27FC236}">
                        <a16:creationId xmlns:a16="http://schemas.microsoft.com/office/drawing/2014/main" id="{B28EB533-C328-A09F-D65C-2EB87FE762F2}"/>
                      </a:ext>
                    </a:extLst>
                  </p:cNvPr>
                  <p:cNvCxnSpPr>
                    <a:endCxn id="12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32" name="Straight Connector 131">
                    <a:extLst>
                      <a:ext uri="{FF2B5EF4-FFF2-40B4-BE49-F238E27FC236}">
                        <a16:creationId xmlns:a16="http://schemas.microsoft.com/office/drawing/2014/main" id="{C14B553A-8A34-94A2-0D6D-A26CF6F11823}"/>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21" name="Group 120">
                  <a:extLst>
                    <a:ext uri="{FF2B5EF4-FFF2-40B4-BE49-F238E27FC236}">
                      <a16:creationId xmlns:a16="http://schemas.microsoft.com/office/drawing/2014/main" id="{FE443EC8-07BB-DE66-940C-D6A2C22581BD}"/>
                    </a:ext>
                  </a:extLst>
                </p:cNvPr>
                <p:cNvGrpSpPr/>
                <p:nvPr/>
              </p:nvGrpSpPr>
              <p:grpSpPr>
                <a:xfrm>
                  <a:off x="1770362" y="2873352"/>
                  <a:ext cx="441422" cy="369332"/>
                  <a:chOff x="667045" y="1708643"/>
                  <a:chExt cx="441422" cy="369332"/>
                </a:xfrm>
              </p:grpSpPr>
              <p:sp>
                <p:nvSpPr>
                  <p:cNvPr id="122" name="Oval 121">
                    <a:extLst>
                      <a:ext uri="{FF2B5EF4-FFF2-40B4-BE49-F238E27FC236}">
                        <a16:creationId xmlns:a16="http://schemas.microsoft.com/office/drawing/2014/main" id="{3B80A4B6-B966-1B5E-95FB-3607A2B51643}"/>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23" name="TextBox 122">
                    <a:extLst>
                      <a:ext uri="{FF2B5EF4-FFF2-40B4-BE49-F238E27FC236}">
                        <a16:creationId xmlns:a16="http://schemas.microsoft.com/office/drawing/2014/main" id="{E0B9F1A6-7D6D-79BD-877B-B07454C28EA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3b</a:t>
                    </a:r>
                  </a:p>
                </p:txBody>
              </p:sp>
            </p:grpSp>
          </p:grpSp>
          <p:grpSp>
            <p:nvGrpSpPr>
              <p:cNvPr id="73" name="Group 72">
                <a:extLst>
                  <a:ext uri="{FF2B5EF4-FFF2-40B4-BE49-F238E27FC236}">
                    <a16:creationId xmlns:a16="http://schemas.microsoft.com/office/drawing/2014/main" id="{142E1DFB-9057-77DD-B1A4-789E1341B0C1}"/>
                  </a:ext>
                </a:extLst>
              </p:cNvPr>
              <p:cNvGrpSpPr/>
              <p:nvPr/>
            </p:nvGrpSpPr>
            <p:grpSpPr>
              <a:xfrm>
                <a:off x="1740320" y="4094669"/>
                <a:ext cx="565150" cy="369332"/>
                <a:chOff x="1736090" y="2873352"/>
                <a:chExt cx="565150" cy="369332"/>
              </a:xfrm>
            </p:grpSpPr>
            <p:grpSp>
              <p:nvGrpSpPr>
                <p:cNvPr id="107" name="Group 327">
                  <a:extLst>
                    <a:ext uri="{FF2B5EF4-FFF2-40B4-BE49-F238E27FC236}">
                      <a16:creationId xmlns:a16="http://schemas.microsoft.com/office/drawing/2014/main" id="{B53B3992-2BF8-A414-FD08-323352D45049}"/>
                    </a:ext>
                  </a:extLst>
                </p:cNvPr>
                <p:cNvGrpSpPr>
                  <a:grpSpLocks/>
                </p:cNvGrpSpPr>
                <p:nvPr/>
              </p:nvGrpSpPr>
              <p:grpSpPr bwMode="auto">
                <a:xfrm>
                  <a:off x="1736090" y="2893762"/>
                  <a:ext cx="565150" cy="292100"/>
                  <a:chOff x="1871277" y="1576300"/>
                  <a:chExt cx="1128371" cy="437861"/>
                </a:xfrm>
              </p:grpSpPr>
              <p:sp>
                <p:nvSpPr>
                  <p:cNvPr id="111" name="Oval 110">
                    <a:extLst>
                      <a:ext uri="{FF2B5EF4-FFF2-40B4-BE49-F238E27FC236}">
                        <a16:creationId xmlns:a16="http://schemas.microsoft.com/office/drawing/2014/main" id="{5FB72AC0-9B1D-935A-45B5-A89178EF21C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12" name="Rectangle 111">
                    <a:extLst>
                      <a:ext uri="{FF2B5EF4-FFF2-40B4-BE49-F238E27FC236}">
                        <a16:creationId xmlns:a16="http://schemas.microsoft.com/office/drawing/2014/main" id="{573C5ABF-8DD9-A66E-1364-373A3FE4476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 name="Oval 112">
                    <a:extLst>
                      <a:ext uri="{FF2B5EF4-FFF2-40B4-BE49-F238E27FC236}">
                        <a16:creationId xmlns:a16="http://schemas.microsoft.com/office/drawing/2014/main" id="{BAE01B9F-6F4B-2ACE-FAF6-1D08025BAC1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14" name="Freeform 113">
                    <a:extLst>
                      <a:ext uri="{FF2B5EF4-FFF2-40B4-BE49-F238E27FC236}">
                        <a16:creationId xmlns:a16="http://schemas.microsoft.com/office/drawing/2014/main" id="{E7A86BD6-5301-5E22-5F16-7B2FE41AE45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5" name="Freeform 114">
                    <a:extLst>
                      <a:ext uri="{FF2B5EF4-FFF2-40B4-BE49-F238E27FC236}">
                        <a16:creationId xmlns:a16="http://schemas.microsoft.com/office/drawing/2014/main" id="{16507257-455E-61D7-9CBB-CC642B19DB0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6" name="Freeform 115">
                    <a:extLst>
                      <a:ext uri="{FF2B5EF4-FFF2-40B4-BE49-F238E27FC236}">
                        <a16:creationId xmlns:a16="http://schemas.microsoft.com/office/drawing/2014/main" id="{0ADFFEAB-9832-982E-6FE0-E617673D6A3A}"/>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7" name="Freeform 116">
                    <a:extLst>
                      <a:ext uri="{FF2B5EF4-FFF2-40B4-BE49-F238E27FC236}">
                        <a16:creationId xmlns:a16="http://schemas.microsoft.com/office/drawing/2014/main" id="{59BAC005-0116-CB06-6D69-3CDEFA84F39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18" name="Straight Connector 117">
                    <a:extLst>
                      <a:ext uri="{FF2B5EF4-FFF2-40B4-BE49-F238E27FC236}">
                        <a16:creationId xmlns:a16="http://schemas.microsoft.com/office/drawing/2014/main" id="{2F7674B6-7431-DD1D-AF40-170A73560C40}"/>
                      </a:ext>
                    </a:extLst>
                  </p:cNvPr>
                  <p:cNvCxnSpPr>
                    <a:endCxn id="11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19" name="Straight Connector 118">
                    <a:extLst>
                      <a:ext uri="{FF2B5EF4-FFF2-40B4-BE49-F238E27FC236}">
                        <a16:creationId xmlns:a16="http://schemas.microsoft.com/office/drawing/2014/main" id="{AE81F47E-BC99-69DF-B3FF-0EE1E11FA59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08" name="Group 107">
                  <a:extLst>
                    <a:ext uri="{FF2B5EF4-FFF2-40B4-BE49-F238E27FC236}">
                      <a16:creationId xmlns:a16="http://schemas.microsoft.com/office/drawing/2014/main" id="{B0D702C6-DE1E-6FF4-97AD-A76E460FF186}"/>
                    </a:ext>
                  </a:extLst>
                </p:cNvPr>
                <p:cNvGrpSpPr/>
                <p:nvPr/>
              </p:nvGrpSpPr>
              <p:grpSpPr>
                <a:xfrm>
                  <a:off x="1770362" y="2873352"/>
                  <a:ext cx="441422" cy="369332"/>
                  <a:chOff x="667045" y="1708643"/>
                  <a:chExt cx="441422" cy="369332"/>
                </a:xfrm>
              </p:grpSpPr>
              <p:sp>
                <p:nvSpPr>
                  <p:cNvPr id="109" name="Oval 108">
                    <a:extLst>
                      <a:ext uri="{FF2B5EF4-FFF2-40B4-BE49-F238E27FC236}">
                        <a16:creationId xmlns:a16="http://schemas.microsoft.com/office/drawing/2014/main" id="{7AB2BF74-5A57-F438-0E85-102E79186599}"/>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 name="TextBox 109">
                    <a:extLst>
                      <a:ext uri="{FF2B5EF4-FFF2-40B4-BE49-F238E27FC236}">
                        <a16:creationId xmlns:a16="http://schemas.microsoft.com/office/drawing/2014/main" id="{14E345B1-5052-640E-B318-4768B9C77D8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3d</a:t>
                    </a:r>
                  </a:p>
                </p:txBody>
              </p:sp>
            </p:grpSp>
          </p:grpSp>
          <p:grpSp>
            <p:nvGrpSpPr>
              <p:cNvPr id="74" name="Group 73">
                <a:extLst>
                  <a:ext uri="{FF2B5EF4-FFF2-40B4-BE49-F238E27FC236}">
                    <a16:creationId xmlns:a16="http://schemas.microsoft.com/office/drawing/2014/main" id="{1226C670-2C4F-F7C0-314E-DA8B0DE937FC}"/>
                  </a:ext>
                </a:extLst>
              </p:cNvPr>
              <p:cNvGrpSpPr/>
              <p:nvPr/>
            </p:nvGrpSpPr>
            <p:grpSpPr>
              <a:xfrm>
                <a:off x="2601806" y="3485072"/>
                <a:ext cx="565150" cy="369332"/>
                <a:chOff x="1736090" y="2873352"/>
                <a:chExt cx="565150" cy="369332"/>
              </a:xfrm>
            </p:grpSpPr>
            <p:grpSp>
              <p:nvGrpSpPr>
                <p:cNvPr id="94" name="Group 327">
                  <a:extLst>
                    <a:ext uri="{FF2B5EF4-FFF2-40B4-BE49-F238E27FC236}">
                      <a16:creationId xmlns:a16="http://schemas.microsoft.com/office/drawing/2014/main" id="{55A60F7B-241D-08F5-8E62-ECF8F0C99AFC}"/>
                    </a:ext>
                  </a:extLst>
                </p:cNvPr>
                <p:cNvGrpSpPr>
                  <a:grpSpLocks/>
                </p:cNvGrpSpPr>
                <p:nvPr/>
              </p:nvGrpSpPr>
              <p:grpSpPr bwMode="auto">
                <a:xfrm>
                  <a:off x="1736090" y="2893762"/>
                  <a:ext cx="565150" cy="292100"/>
                  <a:chOff x="1871277" y="1576300"/>
                  <a:chExt cx="1128371" cy="437861"/>
                </a:xfrm>
              </p:grpSpPr>
              <p:sp>
                <p:nvSpPr>
                  <p:cNvPr id="98" name="Oval 97">
                    <a:extLst>
                      <a:ext uri="{FF2B5EF4-FFF2-40B4-BE49-F238E27FC236}">
                        <a16:creationId xmlns:a16="http://schemas.microsoft.com/office/drawing/2014/main" id="{27CFFDF2-10FF-549D-14E7-A77F492B3A37}"/>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9" name="Rectangle 98">
                    <a:extLst>
                      <a:ext uri="{FF2B5EF4-FFF2-40B4-BE49-F238E27FC236}">
                        <a16:creationId xmlns:a16="http://schemas.microsoft.com/office/drawing/2014/main" id="{E95AE84A-4DE7-0F2D-CF84-43EEC13426A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 name="Oval 99">
                    <a:extLst>
                      <a:ext uri="{FF2B5EF4-FFF2-40B4-BE49-F238E27FC236}">
                        <a16:creationId xmlns:a16="http://schemas.microsoft.com/office/drawing/2014/main" id="{9E65D7E8-1A16-BE41-98BE-2656EA6C018E}"/>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1" name="Freeform 100">
                    <a:extLst>
                      <a:ext uri="{FF2B5EF4-FFF2-40B4-BE49-F238E27FC236}">
                        <a16:creationId xmlns:a16="http://schemas.microsoft.com/office/drawing/2014/main" id="{7A5C884E-A0DC-5D92-524A-A246AD191D8A}"/>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 name="Freeform 101">
                    <a:extLst>
                      <a:ext uri="{FF2B5EF4-FFF2-40B4-BE49-F238E27FC236}">
                        <a16:creationId xmlns:a16="http://schemas.microsoft.com/office/drawing/2014/main" id="{3417A0C7-E986-B447-9065-24E38DA2150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3" name="Freeform 102">
                    <a:extLst>
                      <a:ext uri="{FF2B5EF4-FFF2-40B4-BE49-F238E27FC236}">
                        <a16:creationId xmlns:a16="http://schemas.microsoft.com/office/drawing/2014/main" id="{7744DBD1-3FC9-F8F7-7A8A-02F3D194B4B5}"/>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4" name="Freeform 103">
                    <a:extLst>
                      <a:ext uri="{FF2B5EF4-FFF2-40B4-BE49-F238E27FC236}">
                        <a16:creationId xmlns:a16="http://schemas.microsoft.com/office/drawing/2014/main" id="{53C7E00B-7D96-8D30-7B47-961F69DE5A7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 name="Straight Connector 104">
                    <a:extLst>
                      <a:ext uri="{FF2B5EF4-FFF2-40B4-BE49-F238E27FC236}">
                        <a16:creationId xmlns:a16="http://schemas.microsoft.com/office/drawing/2014/main" id="{9E942380-8C47-C272-F912-25F8ABA6B42B}"/>
                      </a:ext>
                    </a:extLst>
                  </p:cNvPr>
                  <p:cNvCxnSpPr>
                    <a:endCxn id="10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06" name="Straight Connector 105">
                    <a:extLst>
                      <a:ext uri="{FF2B5EF4-FFF2-40B4-BE49-F238E27FC236}">
                        <a16:creationId xmlns:a16="http://schemas.microsoft.com/office/drawing/2014/main" id="{D383DD50-44DB-80DD-B545-1D1E058A734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5" name="Group 94">
                  <a:extLst>
                    <a:ext uri="{FF2B5EF4-FFF2-40B4-BE49-F238E27FC236}">
                      <a16:creationId xmlns:a16="http://schemas.microsoft.com/office/drawing/2014/main" id="{BE9D9479-05DF-E68D-EE53-577FAFE6ACED}"/>
                    </a:ext>
                  </a:extLst>
                </p:cNvPr>
                <p:cNvGrpSpPr/>
                <p:nvPr/>
              </p:nvGrpSpPr>
              <p:grpSpPr>
                <a:xfrm>
                  <a:off x="1770362" y="2873352"/>
                  <a:ext cx="428460" cy="369332"/>
                  <a:chOff x="667045" y="1708643"/>
                  <a:chExt cx="428460" cy="369332"/>
                </a:xfrm>
              </p:grpSpPr>
              <p:sp>
                <p:nvSpPr>
                  <p:cNvPr id="96" name="Oval 95">
                    <a:extLst>
                      <a:ext uri="{FF2B5EF4-FFF2-40B4-BE49-F238E27FC236}">
                        <a16:creationId xmlns:a16="http://schemas.microsoft.com/office/drawing/2014/main" id="{CD668D83-FFB3-AAA3-CA4A-7BEDDABF4796}"/>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7" name="TextBox 96">
                    <a:extLst>
                      <a:ext uri="{FF2B5EF4-FFF2-40B4-BE49-F238E27FC236}">
                        <a16:creationId xmlns:a16="http://schemas.microsoft.com/office/drawing/2014/main" id="{A1A3273B-E59D-43DA-251F-BB093361B168}"/>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3c</a:t>
                    </a:r>
                  </a:p>
                </p:txBody>
              </p:sp>
            </p:grpSp>
          </p:grpSp>
          <p:grpSp>
            <p:nvGrpSpPr>
              <p:cNvPr id="75" name="Group 74">
                <a:extLst>
                  <a:ext uri="{FF2B5EF4-FFF2-40B4-BE49-F238E27FC236}">
                    <a16:creationId xmlns:a16="http://schemas.microsoft.com/office/drawing/2014/main" id="{7ECF3A53-6634-88EF-BD08-6514F7B71C45}"/>
                  </a:ext>
                </a:extLst>
              </p:cNvPr>
              <p:cNvGrpSpPr/>
              <p:nvPr/>
            </p:nvGrpSpPr>
            <p:grpSpPr>
              <a:xfrm>
                <a:off x="833331" y="3478719"/>
                <a:ext cx="565150" cy="369332"/>
                <a:chOff x="1736090" y="2873352"/>
                <a:chExt cx="565150" cy="369332"/>
              </a:xfrm>
            </p:grpSpPr>
            <p:grpSp>
              <p:nvGrpSpPr>
                <p:cNvPr id="81" name="Group 327">
                  <a:extLst>
                    <a:ext uri="{FF2B5EF4-FFF2-40B4-BE49-F238E27FC236}">
                      <a16:creationId xmlns:a16="http://schemas.microsoft.com/office/drawing/2014/main" id="{EF916089-5464-04FF-1AF1-86F6DE2C0512}"/>
                    </a:ext>
                  </a:extLst>
                </p:cNvPr>
                <p:cNvGrpSpPr>
                  <a:grpSpLocks/>
                </p:cNvGrpSpPr>
                <p:nvPr/>
              </p:nvGrpSpPr>
              <p:grpSpPr bwMode="auto">
                <a:xfrm>
                  <a:off x="1736090" y="2893762"/>
                  <a:ext cx="565150" cy="292100"/>
                  <a:chOff x="1871277" y="1576300"/>
                  <a:chExt cx="1128371" cy="437861"/>
                </a:xfrm>
              </p:grpSpPr>
              <p:sp>
                <p:nvSpPr>
                  <p:cNvPr id="85" name="Oval 84">
                    <a:extLst>
                      <a:ext uri="{FF2B5EF4-FFF2-40B4-BE49-F238E27FC236}">
                        <a16:creationId xmlns:a16="http://schemas.microsoft.com/office/drawing/2014/main" id="{D3B3DECB-AF83-3C73-DFB2-BA5EE05874C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6" name="Rectangle 85">
                    <a:extLst>
                      <a:ext uri="{FF2B5EF4-FFF2-40B4-BE49-F238E27FC236}">
                        <a16:creationId xmlns:a16="http://schemas.microsoft.com/office/drawing/2014/main" id="{850D5335-5065-BFDC-A4C3-EC20ED2B9E0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 name="Oval 86">
                    <a:extLst>
                      <a:ext uri="{FF2B5EF4-FFF2-40B4-BE49-F238E27FC236}">
                        <a16:creationId xmlns:a16="http://schemas.microsoft.com/office/drawing/2014/main" id="{0FF8FE1A-F6F8-6500-F646-5EC3CAE9AFF3}"/>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8" name="Freeform 87">
                    <a:extLst>
                      <a:ext uri="{FF2B5EF4-FFF2-40B4-BE49-F238E27FC236}">
                        <a16:creationId xmlns:a16="http://schemas.microsoft.com/office/drawing/2014/main" id="{391EEA14-4416-B98E-1F34-93B14C760E1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 name="Freeform 88">
                    <a:extLst>
                      <a:ext uri="{FF2B5EF4-FFF2-40B4-BE49-F238E27FC236}">
                        <a16:creationId xmlns:a16="http://schemas.microsoft.com/office/drawing/2014/main" id="{D62AE715-79E8-5718-8EA9-494776D85B5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0" name="Freeform 89">
                    <a:extLst>
                      <a:ext uri="{FF2B5EF4-FFF2-40B4-BE49-F238E27FC236}">
                        <a16:creationId xmlns:a16="http://schemas.microsoft.com/office/drawing/2014/main" id="{7DD23A02-BCAB-134C-01F3-5493E710A5E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 name="Freeform 90">
                    <a:extLst>
                      <a:ext uri="{FF2B5EF4-FFF2-40B4-BE49-F238E27FC236}">
                        <a16:creationId xmlns:a16="http://schemas.microsoft.com/office/drawing/2014/main" id="{03358142-2357-F7E8-1888-3DB8119F13EE}"/>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2" name="Straight Connector 91">
                    <a:extLst>
                      <a:ext uri="{FF2B5EF4-FFF2-40B4-BE49-F238E27FC236}">
                        <a16:creationId xmlns:a16="http://schemas.microsoft.com/office/drawing/2014/main" id="{C942F5DF-C73F-DD5D-B6E1-46CB04E4419D}"/>
                      </a:ext>
                    </a:extLst>
                  </p:cNvPr>
                  <p:cNvCxnSpPr>
                    <a:endCxn id="8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3" name="Straight Connector 92">
                    <a:extLst>
                      <a:ext uri="{FF2B5EF4-FFF2-40B4-BE49-F238E27FC236}">
                        <a16:creationId xmlns:a16="http://schemas.microsoft.com/office/drawing/2014/main" id="{F1693C3D-CD6B-1E70-4FA5-5075BBA18FF2}"/>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2" name="Group 81">
                  <a:extLst>
                    <a:ext uri="{FF2B5EF4-FFF2-40B4-BE49-F238E27FC236}">
                      <a16:creationId xmlns:a16="http://schemas.microsoft.com/office/drawing/2014/main" id="{E41161B3-0143-A430-FCD9-D9D77CF9F715}"/>
                    </a:ext>
                  </a:extLst>
                </p:cNvPr>
                <p:cNvGrpSpPr/>
                <p:nvPr/>
              </p:nvGrpSpPr>
              <p:grpSpPr>
                <a:xfrm>
                  <a:off x="1770362" y="2873352"/>
                  <a:ext cx="441422" cy="369332"/>
                  <a:chOff x="667045" y="1708643"/>
                  <a:chExt cx="441422" cy="369332"/>
                </a:xfrm>
              </p:grpSpPr>
              <p:sp>
                <p:nvSpPr>
                  <p:cNvPr id="83" name="Oval 82">
                    <a:extLst>
                      <a:ext uri="{FF2B5EF4-FFF2-40B4-BE49-F238E27FC236}">
                        <a16:creationId xmlns:a16="http://schemas.microsoft.com/office/drawing/2014/main" id="{DE2CB6BA-8300-59B9-4BC4-D6625312970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 name="TextBox 83">
                    <a:extLst>
                      <a:ext uri="{FF2B5EF4-FFF2-40B4-BE49-F238E27FC236}">
                        <a16:creationId xmlns:a16="http://schemas.microsoft.com/office/drawing/2014/main" id="{38EE5CFF-67C6-0CED-1125-D86F5DCC5DBE}"/>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a:t>
                    </a:r>
                  </a:p>
                </p:txBody>
              </p:sp>
            </p:grpSp>
          </p:grpSp>
          <p:cxnSp>
            <p:nvCxnSpPr>
              <p:cNvPr id="76" name="Straight Connector 75">
                <a:extLst>
                  <a:ext uri="{FF2B5EF4-FFF2-40B4-BE49-F238E27FC236}">
                    <a16:creationId xmlns:a16="http://schemas.microsoft.com/office/drawing/2014/main" id="{269644D6-0B81-575E-B4D6-A636256B3722}"/>
                  </a:ext>
                </a:extLst>
              </p:cNvPr>
              <p:cNvCxnSpPr>
                <a:stCxn id="123" idx="2"/>
                <a:endCxn id="110"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27A78C43-254A-EFDC-F2AB-5A3F1239C6D1}"/>
                  </a:ext>
                </a:extLst>
              </p:cNvPr>
              <p:cNvCxnSpPr/>
              <p:nvPr/>
            </p:nvCxnSpPr>
            <p:spPr bwMode="auto">
              <a:xfrm>
                <a:off x="1407477" y="3648621"/>
                <a:ext cx="1204913" cy="635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BAC8E6EA-64F7-4DFF-20AE-391C3C0028C1}"/>
                  </a:ext>
                </a:extLst>
              </p:cNvPr>
              <p:cNvCxnSpPr>
                <a:stCxn id="124"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9" name="Straight Connector 78">
                <a:extLst>
                  <a:ext uri="{FF2B5EF4-FFF2-40B4-BE49-F238E27FC236}">
                    <a16:creationId xmlns:a16="http://schemas.microsoft.com/office/drawing/2014/main" id="{5FE1AC10-4A48-A28B-04BE-2668E02DDD52}"/>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0" name="Straight Connector 79">
                <a:extLst>
                  <a:ext uri="{FF2B5EF4-FFF2-40B4-BE49-F238E27FC236}">
                    <a16:creationId xmlns:a16="http://schemas.microsoft.com/office/drawing/2014/main" id="{B60A60CD-1B3F-2581-DE0A-2D72266438A6}"/>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grpSp>
        <p:nvGrpSpPr>
          <p:cNvPr id="133" name="Group 132">
            <a:extLst>
              <a:ext uri="{FF2B5EF4-FFF2-40B4-BE49-F238E27FC236}">
                <a16:creationId xmlns:a16="http://schemas.microsoft.com/office/drawing/2014/main" id="{25728959-85B0-F48D-94B0-06C1D0FFD65E}"/>
              </a:ext>
            </a:extLst>
          </p:cNvPr>
          <p:cNvGrpSpPr/>
          <p:nvPr/>
        </p:nvGrpSpPr>
        <p:grpSpPr>
          <a:xfrm>
            <a:off x="1149915" y="3071307"/>
            <a:ext cx="7346426" cy="1719017"/>
            <a:chOff x="1426553" y="4136253"/>
            <a:chExt cx="7346426" cy="1719017"/>
          </a:xfrm>
        </p:grpSpPr>
        <p:grpSp>
          <p:nvGrpSpPr>
            <p:cNvPr id="134" name="Group 133">
              <a:extLst>
                <a:ext uri="{FF2B5EF4-FFF2-40B4-BE49-F238E27FC236}">
                  <a16:creationId xmlns:a16="http://schemas.microsoft.com/office/drawing/2014/main" id="{41278684-F20B-50B9-EAEA-FA36F81757CA}"/>
                </a:ext>
              </a:extLst>
            </p:cNvPr>
            <p:cNvGrpSpPr/>
            <p:nvPr/>
          </p:nvGrpSpPr>
          <p:grpSpPr>
            <a:xfrm>
              <a:off x="1426553" y="4136253"/>
              <a:ext cx="2557336" cy="1719017"/>
              <a:chOff x="-2170772" y="2784954"/>
              <a:chExt cx="2712783" cy="1853712"/>
            </a:xfrm>
          </p:grpSpPr>
          <p:sp>
            <p:nvSpPr>
              <p:cNvPr id="137" name="Freeform 2">
                <a:extLst>
                  <a:ext uri="{FF2B5EF4-FFF2-40B4-BE49-F238E27FC236}">
                    <a16:creationId xmlns:a16="http://schemas.microsoft.com/office/drawing/2014/main" id="{44C3C698-E5D2-7EAE-C7E8-0EEF43B140D4}"/>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38" name="Group 137">
                <a:extLst>
                  <a:ext uri="{FF2B5EF4-FFF2-40B4-BE49-F238E27FC236}">
                    <a16:creationId xmlns:a16="http://schemas.microsoft.com/office/drawing/2014/main" id="{F808A21D-EEB3-73F4-2EC2-3E53E89955E7}"/>
                  </a:ext>
                </a:extLst>
              </p:cNvPr>
              <p:cNvGrpSpPr/>
              <p:nvPr/>
            </p:nvGrpSpPr>
            <p:grpSpPr>
              <a:xfrm>
                <a:off x="-1935370" y="2935816"/>
                <a:ext cx="2333625" cy="1590649"/>
                <a:chOff x="833331" y="2873352"/>
                <a:chExt cx="2333625" cy="1590649"/>
              </a:xfrm>
            </p:grpSpPr>
            <p:grpSp>
              <p:nvGrpSpPr>
                <p:cNvPr id="139" name="Group 138">
                  <a:extLst>
                    <a:ext uri="{FF2B5EF4-FFF2-40B4-BE49-F238E27FC236}">
                      <a16:creationId xmlns:a16="http://schemas.microsoft.com/office/drawing/2014/main" id="{02349C59-A7AE-B802-4BFD-AF59EFAF2439}"/>
                    </a:ext>
                  </a:extLst>
                </p:cNvPr>
                <p:cNvGrpSpPr/>
                <p:nvPr/>
              </p:nvGrpSpPr>
              <p:grpSpPr>
                <a:xfrm>
                  <a:off x="1736090" y="2873352"/>
                  <a:ext cx="565150" cy="369332"/>
                  <a:chOff x="1736090" y="2873352"/>
                  <a:chExt cx="565150" cy="369332"/>
                </a:xfrm>
              </p:grpSpPr>
              <p:grpSp>
                <p:nvGrpSpPr>
                  <p:cNvPr id="186" name="Group 327">
                    <a:extLst>
                      <a:ext uri="{FF2B5EF4-FFF2-40B4-BE49-F238E27FC236}">
                        <a16:creationId xmlns:a16="http://schemas.microsoft.com/office/drawing/2014/main" id="{2B798096-F916-C968-37E7-EAD51FB7EA8A}"/>
                      </a:ext>
                    </a:extLst>
                  </p:cNvPr>
                  <p:cNvGrpSpPr>
                    <a:grpSpLocks/>
                  </p:cNvGrpSpPr>
                  <p:nvPr/>
                </p:nvGrpSpPr>
                <p:grpSpPr bwMode="auto">
                  <a:xfrm>
                    <a:off x="1736090" y="2893762"/>
                    <a:ext cx="565150" cy="292100"/>
                    <a:chOff x="1871277" y="1576300"/>
                    <a:chExt cx="1128371" cy="437861"/>
                  </a:xfrm>
                </p:grpSpPr>
                <p:sp>
                  <p:nvSpPr>
                    <p:cNvPr id="190" name="Oval 189">
                      <a:extLst>
                        <a:ext uri="{FF2B5EF4-FFF2-40B4-BE49-F238E27FC236}">
                          <a16:creationId xmlns:a16="http://schemas.microsoft.com/office/drawing/2014/main" id="{8B751744-C0F3-D5F1-F37B-1C05D21D5B50}"/>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91" name="Rectangle 190">
                      <a:extLst>
                        <a:ext uri="{FF2B5EF4-FFF2-40B4-BE49-F238E27FC236}">
                          <a16:creationId xmlns:a16="http://schemas.microsoft.com/office/drawing/2014/main" id="{37A64DCD-FC75-0DF8-7960-FAB726375C59}"/>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92" name="Oval 191">
                      <a:extLst>
                        <a:ext uri="{FF2B5EF4-FFF2-40B4-BE49-F238E27FC236}">
                          <a16:creationId xmlns:a16="http://schemas.microsoft.com/office/drawing/2014/main" id="{3AA4DBAB-A8E9-00C3-1AEF-060BE151485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93" name="Freeform 192">
                      <a:extLst>
                        <a:ext uri="{FF2B5EF4-FFF2-40B4-BE49-F238E27FC236}">
                          <a16:creationId xmlns:a16="http://schemas.microsoft.com/office/drawing/2014/main" id="{7D3DA6B7-9419-33CA-6B1B-3045234332B6}"/>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94" name="Freeform 193">
                      <a:extLst>
                        <a:ext uri="{FF2B5EF4-FFF2-40B4-BE49-F238E27FC236}">
                          <a16:creationId xmlns:a16="http://schemas.microsoft.com/office/drawing/2014/main" id="{09FD3B93-8831-DABB-D6C6-81E2F9A0676F}"/>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95" name="Freeform 194">
                      <a:extLst>
                        <a:ext uri="{FF2B5EF4-FFF2-40B4-BE49-F238E27FC236}">
                          <a16:creationId xmlns:a16="http://schemas.microsoft.com/office/drawing/2014/main" id="{18BFBCE0-1EBB-3755-5CE9-B5A3305AFA7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96" name="Freeform 195">
                      <a:extLst>
                        <a:ext uri="{FF2B5EF4-FFF2-40B4-BE49-F238E27FC236}">
                          <a16:creationId xmlns:a16="http://schemas.microsoft.com/office/drawing/2014/main" id="{37BF20CE-3091-EFEA-B30E-1B26E817B3CF}"/>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97" name="Straight Connector 196">
                      <a:extLst>
                        <a:ext uri="{FF2B5EF4-FFF2-40B4-BE49-F238E27FC236}">
                          <a16:creationId xmlns:a16="http://schemas.microsoft.com/office/drawing/2014/main" id="{11B7BDC8-CC24-D708-020F-58065795CFBF}"/>
                        </a:ext>
                      </a:extLst>
                    </p:cNvPr>
                    <p:cNvCxnSpPr>
                      <a:endCxn id="19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98" name="Straight Connector 197">
                      <a:extLst>
                        <a:ext uri="{FF2B5EF4-FFF2-40B4-BE49-F238E27FC236}">
                          <a16:creationId xmlns:a16="http://schemas.microsoft.com/office/drawing/2014/main" id="{886AAE72-C8CC-0B0D-6391-A345651F76DD}"/>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87" name="Group 186">
                    <a:extLst>
                      <a:ext uri="{FF2B5EF4-FFF2-40B4-BE49-F238E27FC236}">
                        <a16:creationId xmlns:a16="http://schemas.microsoft.com/office/drawing/2014/main" id="{D4F8626C-6761-43DF-C7E0-E9C2132593A5}"/>
                      </a:ext>
                    </a:extLst>
                  </p:cNvPr>
                  <p:cNvGrpSpPr/>
                  <p:nvPr/>
                </p:nvGrpSpPr>
                <p:grpSpPr>
                  <a:xfrm>
                    <a:off x="1770362" y="2873352"/>
                    <a:ext cx="441422" cy="369332"/>
                    <a:chOff x="667045" y="1708643"/>
                    <a:chExt cx="441422" cy="369332"/>
                  </a:xfrm>
                </p:grpSpPr>
                <p:sp>
                  <p:nvSpPr>
                    <p:cNvPr id="188" name="Oval 187">
                      <a:extLst>
                        <a:ext uri="{FF2B5EF4-FFF2-40B4-BE49-F238E27FC236}">
                          <a16:creationId xmlns:a16="http://schemas.microsoft.com/office/drawing/2014/main" id="{59E9F668-5692-78A6-D594-2E4F8B942512}"/>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89" name="TextBox 188">
                      <a:extLst>
                        <a:ext uri="{FF2B5EF4-FFF2-40B4-BE49-F238E27FC236}">
                          <a16:creationId xmlns:a16="http://schemas.microsoft.com/office/drawing/2014/main" id="{3F092FB3-9F92-723C-7232-EE4F76D80AAD}"/>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1b</a:t>
                      </a:r>
                    </a:p>
                  </p:txBody>
                </p:sp>
              </p:grpSp>
            </p:grpSp>
            <p:grpSp>
              <p:nvGrpSpPr>
                <p:cNvPr id="140" name="Group 139">
                  <a:extLst>
                    <a:ext uri="{FF2B5EF4-FFF2-40B4-BE49-F238E27FC236}">
                      <a16:creationId xmlns:a16="http://schemas.microsoft.com/office/drawing/2014/main" id="{C90B961E-34AA-15D5-48FF-6DFA3DD8467E}"/>
                    </a:ext>
                  </a:extLst>
                </p:cNvPr>
                <p:cNvGrpSpPr/>
                <p:nvPr/>
              </p:nvGrpSpPr>
              <p:grpSpPr>
                <a:xfrm>
                  <a:off x="1740320" y="4094669"/>
                  <a:ext cx="565150" cy="369332"/>
                  <a:chOff x="1736090" y="2873352"/>
                  <a:chExt cx="565150" cy="369332"/>
                </a:xfrm>
              </p:grpSpPr>
              <p:grpSp>
                <p:nvGrpSpPr>
                  <p:cNvPr id="173" name="Group 327">
                    <a:extLst>
                      <a:ext uri="{FF2B5EF4-FFF2-40B4-BE49-F238E27FC236}">
                        <a16:creationId xmlns:a16="http://schemas.microsoft.com/office/drawing/2014/main" id="{6446210A-C1CA-50DA-DE3B-B4945CDBDFA0}"/>
                      </a:ext>
                    </a:extLst>
                  </p:cNvPr>
                  <p:cNvGrpSpPr>
                    <a:grpSpLocks/>
                  </p:cNvGrpSpPr>
                  <p:nvPr/>
                </p:nvGrpSpPr>
                <p:grpSpPr bwMode="auto">
                  <a:xfrm>
                    <a:off x="1736090" y="2893762"/>
                    <a:ext cx="565150" cy="292100"/>
                    <a:chOff x="1871277" y="1576300"/>
                    <a:chExt cx="1128371" cy="437861"/>
                  </a:xfrm>
                </p:grpSpPr>
                <p:sp>
                  <p:nvSpPr>
                    <p:cNvPr id="177" name="Oval 176">
                      <a:extLst>
                        <a:ext uri="{FF2B5EF4-FFF2-40B4-BE49-F238E27FC236}">
                          <a16:creationId xmlns:a16="http://schemas.microsoft.com/office/drawing/2014/main" id="{1E7ECA82-8126-51C9-2983-B6CE25B7824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78" name="Rectangle 177">
                      <a:extLst>
                        <a:ext uri="{FF2B5EF4-FFF2-40B4-BE49-F238E27FC236}">
                          <a16:creationId xmlns:a16="http://schemas.microsoft.com/office/drawing/2014/main" id="{7B0E7E1B-34DC-C5F3-EB14-E3FD66C8FB0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79" name="Oval 178">
                      <a:extLst>
                        <a:ext uri="{FF2B5EF4-FFF2-40B4-BE49-F238E27FC236}">
                          <a16:creationId xmlns:a16="http://schemas.microsoft.com/office/drawing/2014/main" id="{49062FE9-872C-490F-D7CC-7E54F9D9785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80" name="Freeform 179">
                      <a:extLst>
                        <a:ext uri="{FF2B5EF4-FFF2-40B4-BE49-F238E27FC236}">
                          <a16:creationId xmlns:a16="http://schemas.microsoft.com/office/drawing/2014/main" id="{A648A9EF-6CD9-F66B-2F33-3FEC5AC14D7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81" name="Freeform 180">
                      <a:extLst>
                        <a:ext uri="{FF2B5EF4-FFF2-40B4-BE49-F238E27FC236}">
                          <a16:creationId xmlns:a16="http://schemas.microsoft.com/office/drawing/2014/main" id="{88464EC6-FECB-E1B5-F948-AAED678235E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82" name="Freeform 181">
                      <a:extLst>
                        <a:ext uri="{FF2B5EF4-FFF2-40B4-BE49-F238E27FC236}">
                          <a16:creationId xmlns:a16="http://schemas.microsoft.com/office/drawing/2014/main" id="{3FABE015-0804-ED39-CD88-FB2E8798075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83" name="Freeform 182">
                      <a:extLst>
                        <a:ext uri="{FF2B5EF4-FFF2-40B4-BE49-F238E27FC236}">
                          <a16:creationId xmlns:a16="http://schemas.microsoft.com/office/drawing/2014/main" id="{BC21BCD7-E541-D695-1893-3D0395798E4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84" name="Straight Connector 183">
                      <a:extLst>
                        <a:ext uri="{FF2B5EF4-FFF2-40B4-BE49-F238E27FC236}">
                          <a16:creationId xmlns:a16="http://schemas.microsoft.com/office/drawing/2014/main" id="{0816DFBF-B98D-4FB7-0E61-C3462D79E312}"/>
                        </a:ext>
                      </a:extLst>
                    </p:cNvPr>
                    <p:cNvCxnSpPr>
                      <a:endCxn id="17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85" name="Straight Connector 184">
                      <a:extLst>
                        <a:ext uri="{FF2B5EF4-FFF2-40B4-BE49-F238E27FC236}">
                          <a16:creationId xmlns:a16="http://schemas.microsoft.com/office/drawing/2014/main" id="{5FBED22F-FD9F-8DA3-672A-64C21CE7F7E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74" name="Group 173">
                    <a:extLst>
                      <a:ext uri="{FF2B5EF4-FFF2-40B4-BE49-F238E27FC236}">
                        <a16:creationId xmlns:a16="http://schemas.microsoft.com/office/drawing/2014/main" id="{209A2D06-3073-0EC8-6E50-8C6EF4F2CCBD}"/>
                      </a:ext>
                    </a:extLst>
                  </p:cNvPr>
                  <p:cNvGrpSpPr/>
                  <p:nvPr/>
                </p:nvGrpSpPr>
                <p:grpSpPr>
                  <a:xfrm>
                    <a:off x="1770362" y="2873352"/>
                    <a:ext cx="441422" cy="369332"/>
                    <a:chOff x="667045" y="1708643"/>
                    <a:chExt cx="441422" cy="369332"/>
                  </a:xfrm>
                </p:grpSpPr>
                <p:sp>
                  <p:nvSpPr>
                    <p:cNvPr id="175" name="Oval 174">
                      <a:extLst>
                        <a:ext uri="{FF2B5EF4-FFF2-40B4-BE49-F238E27FC236}">
                          <a16:creationId xmlns:a16="http://schemas.microsoft.com/office/drawing/2014/main" id="{8FEF5A52-37CB-D032-C30B-DEBDE3A5A017}"/>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76" name="TextBox 175">
                      <a:extLst>
                        <a:ext uri="{FF2B5EF4-FFF2-40B4-BE49-F238E27FC236}">
                          <a16:creationId xmlns:a16="http://schemas.microsoft.com/office/drawing/2014/main" id="{BD5D4AC4-01F8-5C5A-0193-62077E6B475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grpSp>
            <p:grpSp>
              <p:nvGrpSpPr>
                <p:cNvPr id="141" name="Group 140">
                  <a:extLst>
                    <a:ext uri="{FF2B5EF4-FFF2-40B4-BE49-F238E27FC236}">
                      <a16:creationId xmlns:a16="http://schemas.microsoft.com/office/drawing/2014/main" id="{8E4C3803-A4E1-1A0E-8118-10455A77E1C3}"/>
                    </a:ext>
                  </a:extLst>
                </p:cNvPr>
                <p:cNvGrpSpPr/>
                <p:nvPr/>
              </p:nvGrpSpPr>
              <p:grpSpPr>
                <a:xfrm>
                  <a:off x="2601806" y="3485072"/>
                  <a:ext cx="565150" cy="369332"/>
                  <a:chOff x="1736090" y="2873352"/>
                  <a:chExt cx="565150" cy="369332"/>
                </a:xfrm>
              </p:grpSpPr>
              <p:grpSp>
                <p:nvGrpSpPr>
                  <p:cNvPr id="160" name="Group 327">
                    <a:extLst>
                      <a:ext uri="{FF2B5EF4-FFF2-40B4-BE49-F238E27FC236}">
                        <a16:creationId xmlns:a16="http://schemas.microsoft.com/office/drawing/2014/main" id="{DD07C25E-CE62-8448-69B3-A67AF7C7C355}"/>
                      </a:ext>
                    </a:extLst>
                  </p:cNvPr>
                  <p:cNvGrpSpPr>
                    <a:grpSpLocks/>
                  </p:cNvGrpSpPr>
                  <p:nvPr/>
                </p:nvGrpSpPr>
                <p:grpSpPr bwMode="auto">
                  <a:xfrm>
                    <a:off x="1736090" y="2893762"/>
                    <a:ext cx="565150" cy="292100"/>
                    <a:chOff x="1871277" y="1576300"/>
                    <a:chExt cx="1128371" cy="437861"/>
                  </a:xfrm>
                </p:grpSpPr>
                <p:sp>
                  <p:nvSpPr>
                    <p:cNvPr id="164" name="Oval 163">
                      <a:extLst>
                        <a:ext uri="{FF2B5EF4-FFF2-40B4-BE49-F238E27FC236}">
                          <a16:creationId xmlns:a16="http://schemas.microsoft.com/office/drawing/2014/main" id="{27B00265-6C83-CE73-8530-185E4C8E747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65" name="Rectangle 164">
                      <a:extLst>
                        <a:ext uri="{FF2B5EF4-FFF2-40B4-BE49-F238E27FC236}">
                          <a16:creationId xmlns:a16="http://schemas.microsoft.com/office/drawing/2014/main" id="{C56000B3-C61E-E006-159B-4B77B512711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66" name="Oval 165">
                      <a:extLst>
                        <a:ext uri="{FF2B5EF4-FFF2-40B4-BE49-F238E27FC236}">
                          <a16:creationId xmlns:a16="http://schemas.microsoft.com/office/drawing/2014/main" id="{F497097C-2BEA-7B3C-AF8E-CA109EEB4F2A}"/>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67" name="Freeform 166">
                      <a:extLst>
                        <a:ext uri="{FF2B5EF4-FFF2-40B4-BE49-F238E27FC236}">
                          <a16:creationId xmlns:a16="http://schemas.microsoft.com/office/drawing/2014/main" id="{C36160AF-2202-5694-6E02-C31073F3F3B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68" name="Freeform 167">
                      <a:extLst>
                        <a:ext uri="{FF2B5EF4-FFF2-40B4-BE49-F238E27FC236}">
                          <a16:creationId xmlns:a16="http://schemas.microsoft.com/office/drawing/2014/main" id="{72E057B7-F912-3BFD-615E-F56019C5BEB9}"/>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69" name="Freeform 168">
                      <a:extLst>
                        <a:ext uri="{FF2B5EF4-FFF2-40B4-BE49-F238E27FC236}">
                          <a16:creationId xmlns:a16="http://schemas.microsoft.com/office/drawing/2014/main" id="{8273820C-04E4-EE01-2B15-B5C344AC38D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70" name="Freeform 169">
                      <a:extLst>
                        <a:ext uri="{FF2B5EF4-FFF2-40B4-BE49-F238E27FC236}">
                          <a16:creationId xmlns:a16="http://schemas.microsoft.com/office/drawing/2014/main" id="{2C086563-83CD-CC83-2CD4-0139E2AA2BD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71" name="Straight Connector 170">
                      <a:extLst>
                        <a:ext uri="{FF2B5EF4-FFF2-40B4-BE49-F238E27FC236}">
                          <a16:creationId xmlns:a16="http://schemas.microsoft.com/office/drawing/2014/main" id="{B3A88FA4-30F3-A2F3-B746-8A1F811CBC81}"/>
                        </a:ext>
                      </a:extLst>
                    </p:cNvPr>
                    <p:cNvCxnSpPr>
                      <a:endCxn id="16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72" name="Straight Connector 171">
                      <a:extLst>
                        <a:ext uri="{FF2B5EF4-FFF2-40B4-BE49-F238E27FC236}">
                          <a16:creationId xmlns:a16="http://schemas.microsoft.com/office/drawing/2014/main" id="{E0B0F553-F1A0-350D-9BE2-3943F520D34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61" name="Group 160">
                    <a:extLst>
                      <a:ext uri="{FF2B5EF4-FFF2-40B4-BE49-F238E27FC236}">
                        <a16:creationId xmlns:a16="http://schemas.microsoft.com/office/drawing/2014/main" id="{EC1F65BC-EDC4-DFAF-9D3C-C4F6C89E7BFE}"/>
                      </a:ext>
                    </a:extLst>
                  </p:cNvPr>
                  <p:cNvGrpSpPr/>
                  <p:nvPr/>
                </p:nvGrpSpPr>
                <p:grpSpPr>
                  <a:xfrm>
                    <a:off x="1770362" y="2873352"/>
                    <a:ext cx="428460" cy="369332"/>
                    <a:chOff x="667045" y="1708643"/>
                    <a:chExt cx="428460" cy="369332"/>
                  </a:xfrm>
                </p:grpSpPr>
                <p:sp>
                  <p:nvSpPr>
                    <p:cNvPr id="162" name="Oval 161">
                      <a:extLst>
                        <a:ext uri="{FF2B5EF4-FFF2-40B4-BE49-F238E27FC236}">
                          <a16:creationId xmlns:a16="http://schemas.microsoft.com/office/drawing/2014/main" id="{89FF38E7-ED96-2DFD-A58C-2E73A9DA975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63" name="TextBox 162">
                      <a:extLst>
                        <a:ext uri="{FF2B5EF4-FFF2-40B4-BE49-F238E27FC236}">
                          <a16:creationId xmlns:a16="http://schemas.microsoft.com/office/drawing/2014/main" id="{68E67359-6450-E9DA-F52C-5744FE69DAFA}"/>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grpSp>
              <p:nvGrpSpPr>
                <p:cNvPr id="142" name="Group 141">
                  <a:extLst>
                    <a:ext uri="{FF2B5EF4-FFF2-40B4-BE49-F238E27FC236}">
                      <a16:creationId xmlns:a16="http://schemas.microsoft.com/office/drawing/2014/main" id="{47481724-D309-4685-DA4B-A876D68E2677}"/>
                    </a:ext>
                  </a:extLst>
                </p:cNvPr>
                <p:cNvGrpSpPr/>
                <p:nvPr/>
              </p:nvGrpSpPr>
              <p:grpSpPr>
                <a:xfrm>
                  <a:off x="833331" y="3478719"/>
                  <a:ext cx="565150" cy="369332"/>
                  <a:chOff x="1736090" y="2873352"/>
                  <a:chExt cx="565150" cy="369332"/>
                </a:xfrm>
              </p:grpSpPr>
              <p:grpSp>
                <p:nvGrpSpPr>
                  <p:cNvPr id="147" name="Group 327">
                    <a:extLst>
                      <a:ext uri="{FF2B5EF4-FFF2-40B4-BE49-F238E27FC236}">
                        <a16:creationId xmlns:a16="http://schemas.microsoft.com/office/drawing/2014/main" id="{25E712DA-9A46-A69F-6870-47F682C3ED9E}"/>
                      </a:ext>
                    </a:extLst>
                  </p:cNvPr>
                  <p:cNvGrpSpPr>
                    <a:grpSpLocks/>
                  </p:cNvGrpSpPr>
                  <p:nvPr/>
                </p:nvGrpSpPr>
                <p:grpSpPr bwMode="auto">
                  <a:xfrm>
                    <a:off x="1736090" y="2893762"/>
                    <a:ext cx="565150" cy="292100"/>
                    <a:chOff x="1871277" y="1576300"/>
                    <a:chExt cx="1128371" cy="437861"/>
                  </a:xfrm>
                </p:grpSpPr>
                <p:sp>
                  <p:nvSpPr>
                    <p:cNvPr id="151" name="Oval 150">
                      <a:extLst>
                        <a:ext uri="{FF2B5EF4-FFF2-40B4-BE49-F238E27FC236}">
                          <a16:creationId xmlns:a16="http://schemas.microsoft.com/office/drawing/2014/main" id="{2B3BBA5B-C326-2510-3301-A8B6CE3A01F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52" name="Rectangle 151">
                      <a:extLst>
                        <a:ext uri="{FF2B5EF4-FFF2-40B4-BE49-F238E27FC236}">
                          <a16:creationId xmlns:a16="http://schemas.microsoft.com/office/drawing/2014/main" id="{639B62C1-DCD0-EA0D-30B6-AA82122658E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53" name="Oval 152">
                      <a:extLst>
                        <a:ext uri="{FF2B5EF4-FFF2-40B4-BE49-F238E27FC236}">
                          <a16:creationId xmlns:a16="http://schemas.microsoft.com/office/drawing/2014/main" id="{C589C51F-735E-1EBB-A062-CC903944EC6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54" name="Freeform 153">
                      <a:extLst>
                        <a:ext uri="{FF2B5EF4-FFF2-40B4-BE49-F238E27FC236}">
                          <a16:creationId xmlns:a16="http://schemas.microsoft.com/office/drawing/2014/main" id="{9EA4E5F8-BD82-F384-1829-6FBABBA10AC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55" name="Freeform 154">
                      <a:extLst>
                        <a:ext uri="{FF2B5EF4-FFF2-40B4-BE49-F238E27FC236}">
                          <a16:creationId xmlns:a16="http://schemas.microsoft.com/office/drawing/2014/main" id="{0231464B-C0DC-AA02-666A-33A4E8BB0E5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56" name="Freeform 155">
                      <a:extLst>
                        <a:ext uri="{FF2B5EF4-FFF2-40B4-BE49-F238E27FC236}">
                          <a16:creationId xmlns:a16="http://schemas.microsoft.com/office/drawing/2014/main" id="{F01F6591-4796-F2DE-EC6F-9B5F177D388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57" name="Freeform 156">
                      <a:extLst>
                        <a:ext uri="{FF2B5EF4-FFF2-40B4-BE49-F238E27FC236}">
                          <a16:creationId xmlns:a16="http://schemas.microsoft.com/office/drawing/2014/main" id="{2F42EC23-1E1C-C2F0-B5D0-5193FDB67F2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58" name="Straight Connector 157">
                      <a:extLst>
                        <a:ext uri="{FF2B5EF4-FFF2-40B4-BE49-F238E27FC236}">
                          <a16:creationId xmlns:a16="http://schemas.microsoft.com/office/drawing/2014/main" id="{6CA1A675-9CAD-4C3E-5FF5-F7434A3016F2}"/>
                        </a:ext>
                      </a:extLst>
                    </p:cNvPr>
                    <p:cNvCxnSpPr>
                      <a:endCxn id="15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59" name="Straight Connector 158">
                      <a:extLst>
                        <a:ext uri="{FF2B5EF4-FFF2-40B4-BE49-F238E27FC236}">
                          <a16:creationId xmlns:a16="http://schemas.microsoft.com/office/drawing/2014/main" id="{808E2383-AF1D-AC62-4A7B-7FBAA9BA56A7}"/>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48" name="Group 147">
                    <a:extLst>
                      <a:ext uri="{FF2B5EF4-FFF2-40B4-BE49-F238E27FC236}">
                        <a16:creationId xmlns:a16="http://schemas.microsoft.com/office/drawing/2014/main" id="{AC1AD580-3B1C-5123-997A-D008F154F869}"/>
                      </a:ext>
                    </a:extLst>
                  </p:cNvPr>
                  <p:cNvGrpSpPr/>
                  <p:nvPr/>
                </p:nvGrpSpPr>
                <p:grpSpPr>
                  <a:xfrm>
                    <a:off x="1770362" y="2873352"/>
                    <a:ext cx="441422" cy="369332"/>
                    <a:chOff x="667045" y="1708643"/>
                    <a:chExt cx="441422" cy="369332"/>
                  </a:xfrm>
                </p:grpSpPr>
                <p:sp>
                  <p:nvSpPr>
                    <p:cNvPr id="149" name="Oval 148">
                      <a:extLst>
                        <a:ext uri="{FF2B5EF4-FFF2-40B4-BE49-F238E27FC236}">
                          <a16:creationId xmlns:a16="http://schemas.microsoft.com/office/drawing/2014/main" id="{73B5075D-51DB-9C29-2A1C-B56DE82B6F9D}"/>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50" name="TextBox 149">
                      <a:extLst>
                        <a:ext uri="{FF2B5EF4-FFF2-40B4-BE49-F238E27FC236}">
                          <a16:creationId xmlns:a16="http://schemas.microsoft.com/office/drawing/2014/main" id="{BE281B2B-0457-06F7-D994-D68194101E96}"/>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a:t>
                      </a:r>
                    </a:p>
                  </p:txBody>
                </p:sp>
              </p:grpSp>
            </p:grpSp>
            <p:cxnSp>
              <p:nvCxnSpPr>
                <p:cNvPr id="143" name="Straight Connector 142">
                  <a:extLst>
                    <a:ext uri="{FF2B5EF4-FFF2-40B4-BE49-F238E27FC236}">
                      <a16:creationId xmlns:a16="http://schemas.microsoft.com/office/drawing/2014/main" id="{B198E196-4FA3-FEBF-553A-BE5C97E5F5E2}"/>
                    </a:ext>
                  </a:extLst>
                </p:cNvPr>
                <p:cNvCxnSpPr>
                  <a:stCxn id="190"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4" name="Straight Connector 143">
                  <a:extLst>
                    <a:ext uri="{FF2B5EF4-FFF2-40B4-BE49-F238E27FC236}">
                      <a16:creationId xmlns:a16="http://schemas.microsoft.com/office/drawing/2014/main" id="{E5FFFDC9-482A-EBD1-283C-4F26E0DB9BD4}"/>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5" name="Straight Connector 144">
                  <a:extLst>
                    <a:ext uri="{FF2B5EF4-FFF2-40B4-BE49-F238E27FC236}">
                      <a16:creationId xmlns:a16="http://schemas.microsoft.com/office/drawing/2014/main" id="{305B1BB9-A04C-DC6D-C769-990218A3B005}"/>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6" name="Straight Connector 145">
                  <a:extLst>
                    <a:ext uri="{FF2B5EF4-FFF2-40B4-BE49-F238E27FC236}">
                      <a16:creationId xmlns:a16="http://schemas.microsoft.com/office/drawing/2014/main" id="{3BADE4E5-78F2-1B58-8BF5-1C0BC8B43D41}"/>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cxnSp>
          <p:nvCxnSpPr>
            <p:cNvPr id="136" name="Straight Connector 135">
              <a:extLst>
                <a:ext uri="{FF2B5EF4-FFF2-40B4-BE49-F238E27FC236}">
                  <a16:creationId xmlns:a16="http://schemas.microsoft.com/office/drawing/2014/main" id="{8BB9F43C-782B-5340-EEFB-F7D40BB0A46E}"/>
                </a:ext>
              </a:extLst>
            </p:cNvPr>
            <p:cNvCxnSpPr>
              <a:cxnSpLocks/>
              <a:stCxn id="68" idx="0"/>
            </p:cNvCxnSpPr>
            <p:nvPr/>
          </p:nvCxnSpPr>
          <p:spPr bwMode="auto">
            <a:xfrm flipH="1">
              <a:off x="7336289" y="4844415"/>
              <a:ext cx="1436690" cy="84399"/>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201" name="Straight Connector 200">
            <a:extLst>
              <a:ext uri="{FF2B5EF4-FFF2-40B4-BE49-F238E27FC236}">
                <a16:creationId xmlns:a16="http://schemas.microsoft.com/office/drawing/2014/main" id="{6B91A4EC-E07E-CD4D-A094-FEF92BEF7F67}"/>
              </a:ext>
            </a:extLst>
          </p:cNvPr>
          <p:cNvCxnSpPr>
            <a:cxnSpLocks/>
            <a:stCxn id="6" idx="0"/>
          </p:cNvCxnSpPr>
          <p:nvPr/>
        </p:nvCxnSpPr>
        <p:spPr bwMode="auto">
          <a:xfrm flipH="1">
            <a:off x="3561965" y="3848362"/>
            <a:ext cx="1114522" cy="86727"/>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206" name="Picture 4" descr="A wireless access point">
            <a:extLst>
              <a:ext uri="{FF2B5EF4-FFF2-40B4-BE49-F238E27FC236}">
                <a16:creationId xmlns:a16="http://schemas.microsoft.com/office/drawing/2014/main" id="{A068E499-2770-CE66-39DD-25835D937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0713" y="5414397"/>
            <a:ext cx="1340706" cy="1001061"/>
          </a:xfrm>
          <a:prstGeom prst="rect">
            <a:avLst/>
          </a:prstGeom>
          <a:noFill/>
          <a:extLst>
            <a:ext uri="{909E8E84-426E-40DD-AFC4-6F175D3DCCD1}">
              <a14:hiddenFill xmlns:a14="http://schemas.microsoft.com/office/drawing/2010/main">
                <a:solidFill>
                  <a:srgbClr val="FFFFFF"/>
                </a:solidFill>
              </a14:hiddenFill>
            </a:ext>
          </a:extLst>
        </p:spPr>
      </p:pic>
      <p:pic>
        <p:nvPicPr>
          <p:cNvPr id="207" name="Graphic 206" descr="Male profile outline">
            <a:extLst>
              <a:ext uri="{FF2B5EF4-FFF2-40B4-BE49-F238E27FC236}">
                <a16:creationId xmlns:a16="http://schemas.microsoft.com/office/drawing/2014/main" id="{60E714D6-7F5D-2EF3-C6DC-8C8ADAD726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508" y="5035122"/>
            <a:ext cx="2026960" cy="2026960"/>
          </a:xfrm>
          <a:prstGeom prst="rect">
            <a:avLst/>
          </a:prstGeom>
        </p:spPr>
      </p:pic>
      <p:sp>
        <p:nvSpPr>
          <p:cNvPr id="208" name="Arc 207">
            <a:extLst>
              <a:ext uri="{FF2B5EF4-FFF2-40B4-BE49-F238E27FC236}">
                <a16:creationId xmlns:a16="http://schemas.microsoft.com/office/drawing/2014/main" id="{3F57CB21-D1A2-0C34-B4DF-F522D40073DF}"/>
              </a:ext>
            </a:extLst>
          </p:cNvPr>
          <p:cNvSpPr/>
          <p:nvPr/>
        </p:nvSpPr>
        <p:spPr>
          <a:xfrm rot="2066685">
            <a:off x="1480330" y="5341682"/>
            <a:ext cx="1131378" cy="1223755"/>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09" name="Arc 208">
            <a:extLst>
              <a:ext uri="{FF2B5EF4-FFF2-40B4-BE49-F238E27FC236}">
                <a16:creationId xmlns:a16="http://schemas.microsoft.com/office/drawing/2014/main" id="{8DF1EA87-F859-4285-0063-5E2B77745CA2}"/>
              </a:ext>
            </a:extLst>
          </p:cNvPr>
          <p:cNvSpPr/>
          <p:nvPr/>
        </p:nvSpPr>
        <p:spPr>
          <a:xfrm rot="2685497">
            <a:off x="1795548" y="5360436"/>
            <a:ext cx="1120783" cy="98448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Arc 209">
            <a:extLst>
              <a:ext uri="{FF2B5EF4-FFF2-40B4-BE49-F238E27FC236}">
                <a16:creationId xmlns:a16="http://schemas.microsoft.com/office/drawing/2014/main" id="{F20B9924-C853-4178-234A-1306A8BC0847}"/>
              </a:ext>
            </a:extLst>
          </p:cNvPr>
          <p:cNvSpPr/>
          <p:nvPr/>
        </p:nvSpPr>
        <p:spPr>
          <a:xfrm rot="2685497">
            <a:off x="2193302" y="5448863"/>
            <a:ext cx="935083" cy="939545"/>
          </a:xfrm>
          <a:prstGeom prst="arc">
            <a:avLst>
              <a:gd name="adj1" fmla="val 16200000"/>
              <a:gd name="adj2" fmla="val 2074294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1" name="Arc 210">
            <a:extLst>
              <a:ext uri="{FF2B5EF4-FFF2-40B4-BE49-F238E27FC236}">
                <a16:creationId xmlns:a16="http://schemas.microsoft.com/office/drawing/2014/main" id="{8B5C2383-9987-E848-54D7-0C03BC690D3B}"/>
              </a:ext>
            </a:extLst>
          </p:cNvPr>
          <p:cNvSpPr/>
          <p:nvPr/>
        </p:nvSpPr>
        <p:spPr>
          <a:xfrm rot="2685497">
            <a:off x="2544790" y="5506467"/>
            <a:ext cx="834720" cy="676106"/>
          </a:xfrm>
          <a:prstGeom prst="arc">
            <a:avLst>
              <a:gd name="adj1" fmla="val 17328380"/>
              <a:gd name="adj2" fmla="val 21097997"/>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212" name="Graphic 211" descr="Devil face outline outline">
            <a:extLst>
              <a:ext uri="{FF2B5EF4-FFF2-40B4-BE49-F238E27FC236}">
                <a16:creationId xmlns:a16="http://schemas.microsoft.com/office/drawing/2014/main" id="{55325D82-F680-7C14-3511-A685CA3B60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21935" y="5465263"/>
            <a:ext cx="627500" cy="627500"/>
          </a:xfrm>
          <a:prstGeom prst="rect">
            <a:avLst/>
          </a:prstGeom>
        </p:spPr>
      </p:pic>
      <p:cxnSp>
        <p:nvCxnSpPr>
          <p:cNvPr id="213" name="Straight Connector 212">
            <a:extLst>
              <a:ext uri="{FF2B5EF4-FFF2-40B4-BE49-F238E27FC236}">
                <a16:creationId xmlns:a16="http://schemas.microsoft.com/office/drawing/2014/main" id="{A15A43D0-8A2A-1DBD-23A8-05B31F6B453D}"/>
              </a:ext>
            </a:extLst>
          </p:cNvPr>
          <p:cNvCxnSpPr>
            <a:cxnSpLocks/>
            <a:stCxn id="137" idx="8"/>
          </p:cNvCxnSpPr>
          <p:nvPr/>
        </p:nvCxnSpPr>
        <p:spPr bwMode="auto">
          <a:xfrm flipH="1">
            <a:off x="1052789" y="4244124"/>
            <a:ext cx="448760" cy="1643759"/>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46098666"/>
      </p:ext>
    </p:extLst>
  </p:cSld>
  <p:clrMapOvr>
    <a:masterClrMapping/>
  </p:clrMapOvr>
  <mc:AlternateContent xmlns:mc="http://schemas.openxmlformats.org/markup-compatibility/2006" xmlns:p14="http://schemas.microsoft.com/office/powerpoint/2010/main">
    <mc:Choice Requires="p14">
      <p:transition spd="slow" p14:dur="2000" advTm="17418"/>
    </mc:Choice>
    <mc:Fallback xmlns="">
      <p:transition spd="slow" advTm="17418"/>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55C0C4-21AA-97DF-7AB9-DAE530B32BD8}"/>
              </a:ext>
            </a:extLst>
          </p:cNvPr>
          <p:cNvSpPr txBox="1"/>
          <p:nvPr/>
        </p:nvSpPr>
        <p:spPr>
          <a:xfrm>
            <a:off x="329182" y="1575660"/>
            <a:ext cx="1739579" cy="1323439"/>
          </a:xfrm>
          <a:prstGeom prst="rect">
            <a:avLst/>
          </a:prstGeom>
          <a:noFill/>
        </p:spPr>
        <p:txBody>
          <a:bodyPr wrap="none" rtlCol="0">
            <a:spAutoFit/>
          </a:bodyPr>
          <a:lstStyle/>
          <a:p>
            <a:r>
              <a:rPr lang="en-US" sz="8000" dirty="0">
                <a:latin typeface="Chalk Board" panose="02000500000000000000" pitchFamily="2" charset="0"/>
              </a:rPr>
              <a:t>IPSec</a:t>
            </a:r>
          </a:p>
        </p:txBody>
      </p:sp>
      <p:sp>
        <p:nvSpPr>
          <p:cNvPr id="4" name="TextBox 3">
            <a:extLst>
              <a:ext uri="{FF2B5EF4-FFF2-40B4-BE49-F238E27FC236}">
                <a16:creationId xmlns:a16="http://schemas.microsoft.com/office/drawing/2014/main" id="{C383CC09-698B-F008-5591-8A36D1BD16C6}"/>
              </a:ext>
            </a:extLst>
          </p:cNvPr>
          <p:cNvSpPr txBox="1"/>
          <p:nvPr/>
        </p:nvSpPr>
        <p:spPr>
          <a:xfrm>
            <a:off x="1022924" y="2737564"/>
            <a:ext cx="10839894" cy="1323439"/>
          </a:xfrm>
          <a:prstGeom prst="rect">
            <a:avLst/>
          </a:prstGeom>
          <a:noFill/>
        </p:spPr>
        <p:txBody>
          <a:bodyPr wrap="square" rtlCol="0">
            <a:spAutoFit/>
          </a:bodyPr>
          <a:lstStyle/>
          <a:p>
            <a:r>
              <a:rPr lang="en-US" sz="4000" dirty="0">
                <a:latin typeface="Chalk Board" panose="02000500000000000000" pitchFamily="2" charset="0"/>
              </a:rPr>
              <a:t>Extends the Internet Protocol (IP) to provide confidentiality and integrity of packets transmitted across networks</a:t>
            </a:r>
          </a:p>
        </p:txBody>
      </p:sp>
      <p:sp>
        <p:nvSpPr>
          <p:cNvPr id="5" name="TextBox 4">
            <a:extLst>
              <a:ext uri="{FF2B5EF4-FFF2-40B4-BE49-F238E27FC236}">
                <a16:creationId xmlns:a16="http://schemas.microsoft.com/office/drawing/2014/main" id="{2B00FF43-6933-87F1-DC65-5F6639251086}"/>
              </a:ext>
            </a:extLst>
          </p:cNvPr>
          <p:cNvSpPr txBox="1"/>
          <p:nvPr/>
        </p:nvSpPr>
        <p:spPr>
          <a:xfrm>
            <a:off x="1022924" y="4122532"/>
            <a:ext cx="7578712" cy="707886"/>
          </a:xfrm>
          <a:prstGeom prst="rect">
            <a:avLst/>
          </a:prstGeom>
          <a:noFill/>
        </p:spPr>
        <p:txBody>
          <a:bodyPr wrap="square" rtlCol="0">
            <a:spAutoFit/>
          </a:bodyPr>
          <a:lstStyle/>
          <a:p>
            <a:r>
              <a:rPr lang="en-US" sz="4000" dirty="0">
                <a:latin typeface="Chalk Board" panose="02000500000000000000" pitchFamily="2" charset="0"/>
              </a:rPr>
              <a:t>Sets up secure tunnels across insecure networks</a:t>
            </a:r>
          </a:p>
        </p:txBody>
      </p:sp>
      <p:sp>
        <p:nvSpPr>
          <p:cNvPr id="6" name="TextBox 5">
            <a:extLst>
              <a:ext uri="{FF2B5EF4-FFF2-40B4-BE49-F238E27FC236}">
                <a16:creationId xmlns:a16="http://schemas.microsoft.com/office/drawing/2014/main" id="{22447C99-B751-25F3-1630-55097BE6750A}"/>
              </a:ext>
            </a:extLst>
          </p:cNvPr>
          <p:cNvSpPr txBox="1"/>
          <p:nvPr/>
        </p:nvSpPr>
        <p:spPr>
          <a:xfrm>
            <a:off x="1040853" y="4923090"/>
            <a:ext cx="3692512" cy="707886"/>
          </a:xfrm>
          <a:prstGeom prst="rect">
            <a:avLst/>
          </a:prstGeom>
          <a:noFill/>
        </p:spPr>
        <p:txBody>
          <a:bodyPr wrap="square" rtlCol="0">
            <a:spAutoFit/>
          </a:bodyPr>
          <a:lstStyle/>
          <a:p>
            <a:r>
              <a:rPr lang="en-US" sz="4000" dirty="0">
                <a:latin typeface="Chalk Board" panose="02000500000000000000" pitchFamily="2" charset="0"/>
              </a:rPr>
              <a:t>Provides Authentication</a:t>
            </a:r>
          </a:p>
        </p:txBody>
      </p:sp>
      <p:sp>
        <p:nvSpPr>
          <p:cNvPr id="7" name="TextBox 6">
            <a:extLst>
              <a:ext uri="{FF2B5EF4-FFF2-40B4-BE49-F238E27FC236}">
                <a16:creationId xmlns:a16="http://schemas.microsoft.com/office/drawing/2014/main" id="{FDF99979-1A98-BD51-BD9A-A7BD514A52F4}"/>
              </a:ext>
            </a:extLst>
          </p:cNvPr>
          <p:cNvSpPr txBox="1"/>
          <p:nvPr/>
        </p:nvSpPr>
        <p:spPr>
          <a:xfrm>
            <a:off x="1040853" y="5723649"/>
            <a:ext cx="2589853" cy="707886"/>
          </a:xfrm>
          <a:prstGeom prst="rect">
            <a:avLst/>
          </a:prstGeom>
          <a:noFill/>
        </p:spPr>
        <p:txBody>
          <a:bodyPr wrap="square" rtlCol="0">
            <a:spAutoFit/>
          </a:bodyPr>
          <a:lstStyle/>
          <a:p>
            <a:r>
              <a:rPr lang="en-US" sz="4000" dirty="0">
                <a:latin typeface="Chalk Board" panose="02000500000000000000" pitchFamily="2" charset="0"/>
              </a:rPr>
              <a:t>And encryption</a:t>
            </a:r>
          </a:p>
        </p:txBody>
      </p:sp>
    </p:spTree>
    <p:custDataLst>
      <p:tags r:id="rId1"/>
    </p:custDataLst>
    <p:extLst>
      <p:ext uri="{BB962C8B-B14F-4D97-AF65-F5344CB8AC3E}">
        <p14:creationId xmlns:p14="http://schemas.microsoft.com/office/powerpoint/2010/main" val="257642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2630">
        <p159:morph option="byObject"/>
      </p:transition>
    </mc:Choice>
    <mc:Fallback xmlns="">
      <p:transition spd="slow" advTm="326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4AA4-EA35-1252-CB77-94EA0C1FC7D4}"/>
              </a:ext>
            </a:extLst>
          </p:cNvPr>
          <p:cNvSpPr>
            <a:spLocks noGrp="1"/>
          </p:cNvSpPr>
          <p:nvPr>
            <p:ph type="title"/>
          </p:nvPr>
        </p:nvSpPr>
        <p:spPr/>
        <p:txBody>
          <a:bodyPr/>
          <a:lstStyle/>
          <a:p>
            <a:r>
              <a:rPr lang="en-US" dirty="0"/>
              <a:t>IPSec</a:t>
            </a:r>
          </a:p>
        </p:txBody>
      </p:sp>
      <p:sp>
        <p:nvSpPr>
          <p:cNvPr id="6" name="TextBox 5">
            <a:extLst>
              <a:ext uri="{FF2B5EF4-FFF2-40B4-BE49-F238E27FC236}">
                <a16:creationId xmlns:a16="http://schemas.microsoft.com/office/drawing/2014/main" id="{A2F00A0A-1529-2BCE-DD5F-B7152B70B379}"/>
              </a:ext>
            </a:extLst>
          </p:cNvPr>
          <p:cNvSpPr txBox="1"/>
          <p:nvPr/>
        </p:nvSpPr>
        <p:spPr>
          <a:xfrm>
            <a:off x="657412" y="1697118"/>
            <a:ext cx="10696388" cy="1323439"/>
          </a:xfrm>
          <a:prstGeom prst="rect">
            <a:avLst/>
          </a:prstGeom>
          <a:noFill/>
        </p:spPr>
        <p:txBody>
          <a:bodyPr wrap="square">
            <a:spAutoFit/>
          </a:bodyPr>
          <a:lstStyle/>
          <a:p>
            <a:r>
              <a:rPr lang="en-US" sz="4000" dirty="0">
                <a:solidFill>
                  <a:schemeClr val="accent2">
                    <a:lumMod val="75000"/>
                  </a:schemeClr>
                </a:solidFill>
                <a:effectLst/>
                <a:latin typeface="Chalk Board" panose="02000500000000000000" pitchFamily="2" charset="0"/>
              </a:rPr>
              <a:t>Suppose every link in our network had strong link-layer security. Why would this not be enough? </a:t>
            </a:r>
          </a:p>
        </p:txBody>
      </p:sp>
      <p:sp>
        <p:nvSpPr>
          <p:cNvPr id="8" name="TextBox 7">
            <a:extLst>
              <a:ext uri="{FF2B5EF4-FFF2-40B4-BE49-F238E27FC236}">
                <a16:creationId xmlns:a16="http://schemas.microsoft.com/office/drawing/2014/main" id="{F8A2CCB9-A7A5-CEAA-C934-D1136A25D5F3}"/>
              </a:ext>
            </a:extLst>
          </p:cNvPr>
          <p:cNvSpPr txBox="1"/>
          <p:nvPr/>
        </p:nvSpPr>
        <p:spPr>
          <a:xfrm>
            <a:off x="657409" y="3232023"/>
            <a:ext cx="7370485" cy="584775"/>
          </a:xfrm>
          <a:prstGeom prst="rect">
            <a:avLst/>
          </a:prstGeom>
          <a:noFill/>
        </p:spPr>
        <p:txBody>
          <a:bodyPr wrap="square">
            <a:spAutoFit/>
          </a:bodyPr>
          <a:lstStyle/>
          <a:p>
            <a:r>
              <a:rPr lang="en-US" sz="3200" dirty="0">
                <a:effectLst/>
                <a:latin typeface="Chalk Board" panose="02000500000000000000" pitchFamily="2" charset="0"/>
              </a:rPr>
              <a:t>Source and destination IPs may not share the same link.</a:t>
            </a:r>
            <a:endParaRPr lang="en-US" sz="3200" dirty="0">
              <a:latin typeface="Chalk Board" panose="02000500000000000000" pitchFamily="2" charset="0"/>
            </a:endParaRPr>
          </a:p>
        </p:txBody>
      </p:sp>
      <p:sp>
        <p:nvSpPr>
          <p:cNvPr id="10" name="TextBox 9">
            <a:extLst>
              <a:ext uri="{FF2B5EF4-FFF2-40B4-BE49-F238E27FC236}">
                <a16:creationId xmlns:a16="http://schemas.microsoft.com/office/drawing/2014/main" id="{588EAB33-C994-6ABA-95AC-1345CE96FF15}"/>
              </a:ext>
            </a:extLst>
          </p:cNvPr>
          <p:cNvSpPr txBox="1"/>
          <p:nvPr/>
        </p:nvSpPr>
        <p:spPr>
          <a:xfrm>
            <a:off x="657410" y="3990679"/>
            <a:ext cx="6388847" cy="584775"/>
          </a:xfrm>
          <a:prstGeom prst="rect">
            <a:avLst/>
          </a:prstGeom>
          <a:noFill/>
        </p:spPr>
        <p:txBody>
          <a:bodyPr wrap="square">
            <a:spAutoFit/>
          </a:bodyPr>
          <a:lstStyle/>
          <a:p>
            <a:r>
              <a:rPr lang="en-US" sz="3200" dirty="0">
                <a:effectLst/>
                <a:latin typeface="Chalk Board" panose="02000500000000000000" pitchFamily="2" charset="0"/>
              </a:rPr>
              <a:t>Network layer threats such as IP spoofing still exist. </a:t>
            </a:r>
          </a:p>
        </p:txBody>
      </p:sp>
      <p:sp>
        <p:nvSpPr>
          <p:cNvPr id="12" name="TextBox 11">
            <a:extLst>
              <a:ext uri="{FF2B5EF4-FFF2-40B4-BE49-F238E27FC236}">
                <a16:creationId xmlns:a16="http://schemas.microsoft.com/office/drawing/2014/main" id="{E4402E61-2E16-C9E9-0BBF-147463F79DA7}"/>
              </a:ext>
            </a:extLst>
          </p:cNvPr>
          <p:cNvSpPr txBox="1"/>
          <p:nvPr/>
        </p:nvSpPr>
        <p:spPr>
          <a:xfrm>
            <a:off x="657409" y="4749335"/>
            <a:ext cx="10102567" cy="1569660"/>
          </a:xfrm>
          <a:prstGeom prst="rect">
            <a:avLst/>
          </a:prstGeom>
          <a:noFill/>
        </p:spPr>
        <p:txBody>
          <a:bodyPr wrap="square">
            <a:spAutoFit/>
          </a:bodyPr>
          <a:lstStyle/>
          <a:p>
            <a:r>
              <a:rPr lang="en-US" sz="3200" dirty="0">
                <a:effectLst/>
                <a:latin typeface="Chalk Board" panose="02000500000000000000" pitchFamily="2" charset="0"/>
              </a:rPr>
              <a:t>We need </a:t>
            </a:r>
            <a:r>
              <a:rPr lang="en-US" sz="3200" dirty="0">
                <a:solidFill>
                  <a:srgbClr val="FF0000"/>
                </a:solidFill>
                <a:effectLst/>
                <a:latin typeface="Chalk Board" panose="02000500000000000000" pitchFamily="2" charset="0"/>
              </a:rPr>
              <a:t>end-to-end </a:t>
            </a:r>
            <a:r>
              <a:rPr lang="en-US" sz="3200" dirty="0">
                <a:effectLst/>
                <a:latin typeface="Chalk Board" panose="02000500000000000000" pitchFamily="2" charset="0"/>
              </a:rPr>
              <a:t>security </a:t>
            </a:r>
            <a:r>
              <a:rPr lang="en-US" sz="3200" dirty="0">
                <a:solidFill>
                  <a:srgbClr val="FF0000"/>
                </a:solidFill>
                <a:effectLst/>
                <a:latin typeface="Chalk Board" panose="02000500000000000000" pitchFamily="2" charset="0"/>
              </a:rPr>
              <a:t>across </a:t>
            </a:r>
            <a:r>
              <a:rPr lang="en-US" sz="3200" dirty="0">
                <a:effectLst/>
                <a:latin typeface="Chalk Board" panose="02000500000000000000" pitchFamily="2" charset="0"/>
              </a:rPr>
              <a:t>networks, i.e., securing network layer packets from one host to another so that routers or other hosts in the middle cannot modify or read the packet payload (they still need to read packet metadata for routing) </a:t>
            </a:r>
          </a:p>
        </p:txBody>
      </p:sp>
    </p:spTree>
    <p:custDataLst>
      <p:tags r:id="rId1"/>
    </p:custDataLst>
    <p:extLst>
      <p:ext uri="{BB962C8B-B14F-4D97-AF65-F5344CB8AC3E}">
        <p14:creationId xmlns:p14="http://schemas.microsoft.com/office/powerpoint/2010/main" val="394396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9063">
        <p159:morph option="byObject"/>
      </p:transition>
    </mc:Choice>
    <mc:Fallback xmlns="">
      <p:transition spd="slow" advTm="390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814C-4D21-5A19-2E44-1F496F6A4F3E}"/>
              </a:ext>
            </a:extLst>
          </p:cNvPr>
          <p:cNvSpPr>
            <a:spLocks noGrp="1"/>
          </p:cNvSpPr>
          <p:nvPr>
            <p:ph type="title"/>
          </p:nvPr>
        </p:nvSpPr>
        <p:spPr/>
        <p:txBody>
          <a:bodyPr/>
          <a:lstStyle/>
          <a:p>
            <a:r>
              <a:rPr lang="en-US" dirty="0">
                <a:latin typeface="Chalk Board" panose="02000500000000000000" pitchFamily="2" charset="0"/>
              </a:rPr>
              <a:t>Strong Cryptosystems</a:t>
            </a:r>
          </a:p>
        </p:txBody>
      </p:sp>
      <p:sp>
        <p:nvSpPr>
          <p:cNvPr id="3" name="TextBox 2">
            <a:extLst>
              <a:ext uri="{FF2B5EF4-FFF2-40B4-BE49-F238E27FC236}">
                <a16:creationId xmlns:a16="http://schemas.microsoft.com/office/drawing/2014/main" id="{07349EAC-4525-49D9-BA59-CBB9EEB85C28}"/>
              </a:ext>
            </a:extLst>
          </p:cNvPr>
          <p:cNvSpPr txBox="1"/>
          <p:nvPr/>
        </p:nvSpPr>
        <p:spPr>
          <a:xfrm>
            <a:off x="234305" y="2320152"/>
            <a:ext cx="7992894" cy="584775"/>
          </a:xfrm>
          <a:prstGeom prst="rect">
            <a:avLst/>
          </a:prstGeom>
          <a:noFill/>
        </p:spPr>
        <p:txBody>
          <a:bodyPr wrap="none" rtlCol="0">
            <a:spAutoFit/>
          </a:bodyPr>
          <a:lstStyle/>
          <a:p>
            <a:r>
              <a:rPr lang="en-US" sz="3200" dirty="0">
                <a:latin typeface="Chalk Board" panose="02000500000000000000" pitchFamily="2" charset="0"/>
              </a:rPr>
              <a:t>We assume that the attacker (Eve) has the following information:</a:t>
            </a:r>
          </a:p>
        </p:txBody>
      </p:sp>
      <p:sp>
        <p:nvSpPr>
          <p:cNvPr id="4" name="TextBox 3">
            <a:extLst>
              <a:ext uri="{FF2B5EF4-FFF2-40B4-BE49-F238E27FC236}">
                <a16:creationId xmlns:a16="http://schemas.microsoft.com/office/drawing/2014/main" id="{51250931-DFFA-F2D7-E62C-05265D465293}"/>
              </a:ext>
            </a:extLst>
          </p:cNvPr>
          <p:cNvSpPr txBox="1"/>
          <p:nvPr/>
        </p:nvSpPr>
        <p:spPr>
          <a:xfrm>
            <a:off x="1656520" y="3262130"/>
            <a:ext cx="2943434" cy="646331"/>
          </a:xfrm>
          <a:prstGeom prst="rect">
            <a:avLst/>
          </a:prstGeom>
          <a:noFill/>
        </p:spPr>
        <p:txBody>
          <a:bodyPr wrap="none" rtlCol="0">
            <a:spAutoFit/>
          </a:bodyPr>
          <a:lstStyle/>
          <a:p>
            <a:r>
              <a:rPr lang="en-US" sz="3600" dirty="0">
                <a:latin typeface="Chalk Board" panose="02000500000000000000" pitchFamily="2" charset="0"/>
              </a:rPr>
              <a:t>Knows the Algorithm</a:t>
            </a:r>
          </a:p>
        </p:txBody>
      </p:sp>
      <p:sp>
        <p:nvSpPr>
          <p:cNvPr id="5" name="TextBox 4">
            <a:extLst>
              <a:ext uri="{FF2B5EF4-FFF2-40B4-BE49-F238E27FC236}">
                <a16:creationId xmlns:a16="http://schemas.microsoft.com/office/drawing/2014/main" id="{35D00940-55DA-8490-089A-1E5742D5E730}"/>
              </a:ext>
            </a:extLst>
          </p:cNvPr>
          <p:cNvSpPr txBox="1"/>
          <p:nvPr/>
        </p:nvSpPr>
        <p:spPr>
          <a:xfrm>
            <a:off x="1656520" y="3985547"/>
            <a:ext cx="4750018" cy="646331"/>
          </a:xfrm>
          <a:prstGeom prst="rect">
            <a:avLst/>
          </a:prstGeom>
          <a:noFill/>
        </p:spPr>
        <p:txBody>
          <a:bodyPr wrap="none" rtlCol="0">
            <a:spAutoFit/>
          </a:bodyPr>
          <a:lstStyle/>
          <a:p>
            <a:r>
              <a:rPr lang="en-US" sz="3600" dirty="0">
                <a:latin typeface="Chalk Board" panose="02000500000000000000" pitchFamily="2" charset="0"/>
              </a:rPr>
              <a:t>Knows some part of the plain text</a:t>
            </a:r>
          </a:p>
        </p:txBody>
      </p:sp>
      <p:sp>
        <p:nvSpPr>
          <p:cNvPr id="6" name="TextBox 5">
            <a:extLst>
              <a:ext uri="{FF2B5EF4-FFF2-40B4-BE49-F238E27FC236}">
                <a16:creationId xmlns:a16="http://schemas.microsoft.com/office/drawing/2014/main" id="{74F94F35-FED6-D661-C95C-11954D36BC8A}"/>
              </a:ext>
            </a:extLst>
          </p:cNvPr>
          <p:cNvSpPr txBox="1"/>
          <p:nvPr/>
        </p:nvSpPr>
        <p:spPr>
          <a:xfrm>
            <a:off x="1656520" y="4703942"/>
            <a:ext cx="8294258" cy="646331"/>
          </a:xfrm>
          <a:prstGeom prst="rect">
            <a:avLst/>
          </a:prstGeom>
          <a:noFill/>
        </p:spPr>
        <p:txBody>
          <a:bodyPr wrap="none" rtlCol="0">
            <a:spAutoFit/>
          </a:bodyPr>
          <a:lstStyle/>
          <a:p>
            <a:r>
              <a:rPr lang="en-US" sz="3600" dirty="0">
                <a:latin typeface="Chalk Board" panose="02000500000000000000" pitchFamily="2" charset="0"/>
              </a:rPr>
              <a:t>Knows a number of corresponding plaintext/ciphertext pairs</a:t>
            </a:r>
          </a:p>
        </p:txBody>
      </p:sp>
      <p:sp>
        <p:nvSpPr>
          <p:cNvPr id="7" name="TextBox 6">
            <a:extLst>
              <a:ext uri="{FF2B5EF4-FFF2-40B4-BE49-F238E27FC236}">
                <a16:creationId xmlns:a16="http://schemas.microsoft.com/office/drawing/2014/main" id="{681D01F4-6022-A786-3A91-BE28CF1A53ED}"/>
              </a:ext>
            </a:extLst>
          </p:cNvPr>
          <p:cNvSpPr txBox="1"/>
          <p:nvPr/>
        </p:nvSpPr>
        <p:spPr>
          <a:xfrm>
            <a:off x="1656520" y="5422337"/>
            <a:ext cx="6675225" cy="646331"/>
          </a:xfrm>
          <a:prstGeom prst="rect">
            <a:avLst/>
          </a:prstGeom>
          <a:noFill/>
        </p:spPr>
        <p:txBody>
          <a:bodyPr wrap="none" rtlCol="0">
            <a:spAutoFit/>
          </a:bodyPr>
          <a:lstStyle/>
          <a:p>
            <a:r>
              <a:rPr lang="en-US" sz="3600" dirty="0">
                <a:latin typeface="Chalk Board" panose="02000500000000000000" pitchFamily="2" charset="0"/>
              </a:rPr>
              <a:t>Have access to an encryption/decryption oracle</a:t>
            </a:r>
          </a:p>
        </p:txBody>
      </p:sp>
    </p:spTree>
    <p:custDataLst>
      <p:tags r:id="rId1"/>
    </p:custDataLst>
    <p:extLst>
      <p:ext uri="{BB962C8B-B14F-4D97-AF65-F5344CB8AC3E}">
        <p14:creationId xmlns:p14="http://schemas.microsoft.com/office/powerpoint/2010/main" val="400341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6118">
        <p159:morph option="byObject"/>
      </p:transition>
    </mc:Choice>
    <mc:Fallback xmlns="">
      <p:transition spd="slow" advTm="1561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F7B2B-7E14-F392-E7DC-8A19D5F60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4F8F4-D505-6077-1DF9-947F88B7CAF3}"/>
              </a:ext>
            </a:extLst>
          </p:cNvPr>
          <p:cNvSpPr>
            <a:spLocks noGrp="1"/>
          </p:cNvSpPr>
          <p:nvPr>
            <p:ph type="title"/>
          </p:nvPr>
        </p:nvSpPr>
        <p:spPr/>
        <p:txBody>
          <a:bodyPr/>
          <a:lstStyle/>
          <a:p>
            <a:r>
              <a:rPr lang="en-US" dirty="0"/>
              <a:t>IPSec</a:t>
            </a:r>
          </a:p>
        </p:txBody>
      </p:sp>
      <p:sp>
        <p:nvSpPr>
          <p:cNvPr id="4" name="TextBox 3">
            <a:extLst>
              <a:ext uri="{FF2B5EF4-FFF2-40B4-BE49-F238E27FC236}">
                <a16:creationId xmlns:a16="http://schemas.microsoft.com/office/drawing/2014/main" id="{ADAD7A74-A4CB-FB42-2447-1D85FAD03664}"/>
              </a:ext>
            </a:extLst>
          </p:cNvPr>
          <p:cNvSpPr txBox="1"/>
          <p:nvPr/>
        </p:nvSpPr>
        <p:spPr>
          <a:xfrm>
            <a:off x="657412" y="4787737"/>
            <a:ext cx="10947400" cy="1323439"/>
          </a:xfrm>
          <a:prstGeom prst="rect">
            <a:avLst/>
          </a:prstGeom>
          <a:noFill/>
        </p:spPr>
        <p:txBody>
          <a:bodyPr wrap="square">
            <a:spAutoFit/>
          </a:bodyPr>
          <a:lstStyle/>
          <a:p>
            <a:r>
              <a:rPr lang="en-US" sz="4000" dirty="0">
                <a:effectLst/>
                <a:latin typeface="Chalk Board" panose="02000500000000000000" pitchFamily="2" charset="0"/>
              </a:rPr>
              <a:t>IPSec enables various architectures of Virtual Private Networks (VPNs), which is the foundation of network-layer security. </a:t>
            </a:r>
          </a:p>
        </p:txBody>
      </p:sp>
      <p:sp>
        <p:nvSpPr>
          <p:cNvPr id="14" name="TextBox 13">
            <a:extLst>
              <a:ext uri="{FF2B5EF4-FFF2-40B4-BE49-F238E27FC236}">
                <a16:creationId xmlns:a16="http://schemas.microsoft.com/office/drawing/2014/main" id="{6C299F97-3E15-CE37-0A38-847D0AF6EAF0}"/>
              </a:ext>
            </a:extLst>
          </p:cNvPr>
          <p:cNvSpPr txBox="1"/>
          <p:nvPr/>
        </p:nvSpPr>
        <p:spPr>
          <a:xfrm>
            <a:off x="657412" y="2269716"/>
            <a:ext cx="10221259" cy="1938992"/>
          </a:xfrm>
          <a:prstGeom prst="rect">
            <a:avLst/>
          </a:prstGeom>
          <a:noFill/>
        </p:spPr>
        <p:txBody>
          <a:bodyPr wrap="square">
            <a:spAutoFit/>
          </a:bodyPr>
          <a:lstStyle/>
          <a:p>
            <a:r>
              <a:rPr lang="en-US" sz="4000" dirty="0">
                <a:effectLst/>
                <a:latin typeface="Chalk Board" panose="02000500000000000000" pitchFamily="2" charset="0"/>
              </a:rPr>
              <a:t>The IP Security suite (IPSec) extends the Internet Protocol (IP) to provide confidentiality and integrity of packets transmitted across the network. </a:t>
            </a:r>
            <a:endParaRPr lang="en-US" sz="4000" dirty="0">
              <a:latin typeface="Chalk Board" panose="02000500000000000000" pitchFamily="2" charset="0"/>
            </a:endParaRPr>
          </a:p>
        </p:txBody>
      </p:sp>
    </p:spTree>
    <p:custDataLst>
      <p:tags r:id="rId1"/>
    </p:custDataLst>
    <p:extLst>
      <p:ext uri="{BB962C8B-B14F-4D97-AF65-F5344CB8AC3E}">
        <p14:creationId xmlns:p14="http://schemas.microsoft.com/office/powerpoint/2010/main" val="173634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33">
        <p159:morph option="byObject"/>
      </p:transition>
    </mc:Choice>
    <mc:Fallback xmlns="">
      <p:transition spd="slow" advTm="60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7182-BBBC-9C14-B7C2-5B58C83E4ABF}"/>
              </a:ext>
            </a:extLst>
          </p:cNvPr>
          <p:cNvSpPr>
            <a:spLocks noGrp="1"/>
          </p:cNvSpPr>
          <p:nvPr>
            <p:ph type="title"/>
          </p:nvPr>
        </p:nvSpPr>
        <p:spPr/>
        <p:txBody>
          <a:bodyPr/>
          <a:lstStyle/>
          <a:p>
            <a:r>
              <a:rPr lang="en-US" dirty="0"/>
              <a:t>IPSec</a:t>
            </a:r>
          </a:p>
        </p:txBody>
      </p:sp>
      <p:sp>
        <p:nvSpPr>
          <p:cNvPr id="3" name="TextBox 2">
            <a:extLst>
              <a:ext uri="{FF2B5EF4-FFF2-40B4-BE49-F238E27FC236}">
                <a16:creationId xmlns:a16="http://schemas.microsoft.com/office/drawing/2014/main" id="{6259FCEC-6EBF-91BE-E7EE-9CF1F3CBE2AC}"/>
              </a:ext>
            </a:extLst>
          </p:cNvPr>
          <p:cNvSpPr txBox="1"/>
          <p:nvPr/>
        </p:nvSpPr>
        <p:spPr>
          <a:xfrm>
            <a:off x="657412" y="2269716"/>
            <a:ext cx="10221259" cy="1323439"/>
          </a:xfrm>
          <a:prstGeom prst="rect">
            <a:avLst/>
          </a:prstGeom>
          <a:noFill/>
        </p:spPr>
        <p:txBody>
          <a:bodyPr wrap="square">
            <a:spAutoFit/>
          </a:bodyPr>
          <a:lstStyle/>
          <a:p>
            <a:r>
              <a:rPr lang="en-US" sz="4000" dirty="0">
                <a:effectLst/>
                <a:latin typeface="Chalk Board" panose="02000500000000000000" pitchFamily="2" charset="0"/>
              </a:rPr>
              <a:t>Why does the checksum provided in the IP protocol not provid</a:t>
            </a:r>
            <a:r>
              <a:rPr lang="en-US" sz="4000" dirty="0">
                <a:latin typeface="Chalk Board" panose="02000500000000000000" pitchFamily="2" charset="0"/>
              </a:rPr>
              <a:t>e Network Security? </a:t>
            </a:r>
          </a:p>
        </p:txBody>
      </p:sp>
    </p:spTree>
    <p:custDataLst>
      <p:tags r:id="rId1"/>
    </p:custDataLst>
    <p:extLst>
      <p:ext uri="{BB962C8B-B14F-4D97-AF65-F5344CB8AC3E}">
        <p14:creationId xmlns:p14="http://schemas.microsoft.com/office/powerpoint/2010/main" val="3995438407"/>
      </p:ext>
    </p:extLst>
  </p:cSld>
  <p:clrMapOvr>
    <a:masterClrMapping/>
  </p:clrMapOvr>
  <mc:AlternateContent xmlns:mc="http://schemas.openxmlformats.org/markup-compatibility/2006" xmlns:p14="http://schemas.microsoft.com/office/powerpoint/2010/main">
    <mc:Choice Requires="p14">
      <p:transition spd="slow" p14:dur="2000" advTm="141087"/>
    </mc:Choice>
    <mc:Fallback xmlns="">
      <p:transition spd="slow" advTm="1410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EC837-CE55-6067-E759-B5EC755B2F4B}"/>
              </a:ext>
            </a:extLst>
          </p:cNvPr>
          <p:cNvSpPr>
            <a:spLocks noGrp="1"/>
          </p:cNvSpPr>
          <p:nvPr>
            <p:ph type="title"/>
          </p:nvPr>
        </p:nvSpPr>
        <p:spPr/>
        <p:txBody>
          <a:bodyPr/>
          <a:lstStyle/>
          <a:p>
            <a:r>
              <a:rPr lang="en-US" dirty="0">
                <a:latin typeface="Chalk Board" panose="02000500000000000000" pitchFamily="2" charset="0"/>
              </a:rPr>
              <a:t>Network Layer Security</a:t>
            </a:r>
          </a:p>
        </p:txBody>
      </p:sp>
      <p:sp>
        <p:nvSpPr>
          <p:cNvPr id="9" name="Cloud 8">
            <a:extLst>
              <a:ext uri="{FF2B5EF4-FFF2-40B4-BE49-F238E27FC236}">
                <a16:creationId xmlns:a16="http://schemas.microsoft.com/office/drawing/2014/main" id="{83DD1F82-D847-A477-DCE2-4CAE91F52BA9}"/>
              </a:ext>
            </a:extLst>
          </p:cNvPr>
          <p:cNvSpPr/>
          <p:nvPr/>
        </p:nvSpPr>
        <p:spPr>
          <a:xfrm>
            <a:off x="1827680" y="1903180"/>
            <a:ext cx="4976532" cy="1122408"/>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halk Board" panose="02000500000000000000" pitchFamily="2" charset="0"/>
              </a:rPr>
              <a:t>Internet Untrusted Network</a:t>
            </a:r>
          </a:p>
        </p:txBody>
      </p:sp>
      <p:pic>
        <p:nvPicPr>
          <p:cNvPr id="14" name="Graphic 13" descr="Server outline">
            <a:extLst>
              <a:ext uri="{FF2B5EF4-FFF2-40B4-BE49-F238E27FC236}">
                <a16:creationId xmlns:a16="http://schemas.microsoft.com/office/drawing/2014/main" id="{D10006EE-56B6-BF0E-96FE-2D8F8ECE3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466" y="5578475"/>
            <a:ext cx="914400" cy="914400"/>
          </a:xfrm>
          <a:prstGeom prst="rect">
            <a:avLst/>
          </a:prstGeom>
        </p:spPr>
      </p:pic>
      <p:pic>
        <p:nvPicPr>
          <p:cNvPr id="15" name="Graphic 14" descr="Laptop with solid fill">
            <a:extLst>
              <a:ext uri="{FF2B5EF4-FFF2-40B4-BE49-F238E27FC236}">
                <a16:creationId xmlns:a16="http://schemas.microsoft.com/office/drawing/2014/main" id="{79EC3360-8444-56B3-58D6-99A1895EC1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3824" y="5578475"/>
            <a:ext cx="914400" cy="914400"/>
          </a:xfrm>
          <a:prstGeom prst="rect">
            <a:avLst/>
          </a:prstGeom>
        </p:spPr>
      </p:pic>
      <p:pic>
        <p:nvPicPr>
          <p:cNvPr id="16" name="Graphic 15" descr="Server outline">
            <a:extLst>
              <a:ext uri="{FF2B5EF4-FFF2-40B4-BE49-F238E27FC236}">
                <a16:creationId xmlns:a16="http://schemas.microsoft.com/office/drawing/2014/main" id="{42BC49D0-54F8-FD10-F8AF-974C8A41DA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11571" y="1903180"/>
            <a:ext cx="914400" cy="914400"/>
          </a:xfrm>
          <a:prstGeom prst="rect">
            <a:avLst/>
          </a:prstGeom>
        </p:spPr>
      </p:pic>
      <p:pic>
        <p:nvPicPr>
          <p:cNvPr id="17" name="Graphic 16" descr="Server outline">
            <a:extLst>
              <a:ext uri="{FF2B5EF4-FFF2-40B4-BE49-F238E27FC236}">
                <a16:creationId xmlns:a16="http://schemas.microsoft.com/office/drawing/2014/main" id="{03BD8B6B-E3EB-02B4-04F0-549E176F84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466" y="2111188"/>
            <a:ext cx="914400" cy="914400"/>
          </a:xfrm>
          <a:prstGeom prst="rect">
            <a:avLst/>
          </a:prstGeom>
        </p:spPr>
      </p:pic>
      <p:grpSp>
        <p:nvGrpSpPr>
          <p:cNvPr id="20" name="Group 19">
            <a:extLst>
              <a:ext uri="{FF2B5EF4-FFF2-40B4-BE49-F238E27FC236}">
                <a16:creationId xmlns:a16="http://schemas.microsoft.com/office/drawing/2014/main" id="{5B3743B2-54B8-3DF5-0B6B-384230EAB111}"/>
              </a:ext>
            </a:extLst>
          </p:cNvPr>
          <p:cNvGrpSpPr/>
          <p:nvPr/>
        </p:nvGrpSpPr>
        <p:grpSpPr>
          <a:xfrm>
            <a:off x="413496" y="3537183"/>
            <a:ext cx="1414183" cy="1412784"/>
            <a:chOff x="616323" y="3832413"/>
            <a:chExt cx="1026459" cy="1026459"/>
          </a:xfrm>
        </p:grpSpPr>
        <p:pic>
          <p:nvPicPr>
            <p:cNvPr id="12" name="Graphic 11" descr="Laptop with solid fill">
              <a:extLst>
                <a:ext uri="{FF2B5EF4-FFF2-40B4-BE49-F238E27FC236}">
                  <a16:creationId xmlns:a16="http://schemas.microsoft.com/office/drawing/2014/main" id="{FFCE706A-416A-16F1-CCBB-C6EDA809F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323" y="3832413"/>
              <a:ext cx="1026459" cy="1026459"/>
            </a:xfrm>
            <a:prstGeom prst="rect">
              <a:avLst/>
            </a:prstGeom>
          </p:spPr>
        </p:pic>
        <p:pic>
          <p:nvPicPr>
            <p:cNvPr id="19" name="Graphic 18" descr="Badge Tick with solid fill">
              <a:extLst>
                <a:ext uri="{FF2B5EF4-FFF2-40B4-BE49-F238E27FC236}">
                  <a16:creationId xmlns:a16="http://schemas.microsoft.com/office/drawing/2014/main" id="{DA5E29FB-16C6-1DA1-D0B8-D4C8E00959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4208" y="4072269"/>
              <a:ext cx="420498" cy="420498"/>
            </a:xfrm>
            <a:prstGeom prst="rect">
              <a:avLst/>
            </a:prstGeom>
          </p:spPr>
        </p:pic>
      </p:grpSp>
      <p:grpSp>
        <p:nvGrpSpPr>
          <p:cNvPr id="21" name="Group 20">
            <a:extLst>
              <a:ext uri="{FF2B5EF4-FFF2-40B4-BE49-F238E27FC236}">
                <a16:creationId xmlns:a16="http://schemas.microsoft.com/office/drawing/2014/main" id="{B1323D33-41CA-45EA-9D51-837AD056AA5E}"/>
              </a:ext>
            </a:extLst>
          </p:cNvPr>
          <p:cNvGrpSpPr/>
          <p:nvPr/>
        </p:nvGrpSpPr>
        <p:grpSpPr>
          <a:xfrm>
            <a:off x="7283824" y="3567214"/>
            <a:ext cx="1414183" cy="1412784"/>
            <a:chOff x="616323" y="3832413"/>
            <a:chExt cx="1026459" cy="1026459"/>
          </a:xfrm>
        </p:grpSpPr>
        <p:pic>
          <p:nvPicPr>
            <p:cNvPr id="22" name="Graphic 21" descr="Laptop with solid fill">
              <a:extLst>
                <a:ext uri="{FF2B5EF4-FFF2-40B4-BE49-F238E27FC236}">
                  <a16:creationId xmlns:a16="http://schemas.microsoft.com/office/drawing/2014/main" id="{70273295-2962-EC48-AA1B-2DB2F0BC7D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323" y="3832413"/>
              <a:ext cx="1026459" cy="1026459"/>
            </a:xfrm>
            <a:prstGeom prst="rect">
              <a:avLst/>
            </a:prstGeom>
          </p:spPr>
        </p:pic>
        <p:pic>
          <p:nvPicPr>
            <p:cNvPr id="23" name="Graphic 22" descr="Badge Tick with solid fill">
              <a:extLst>
                <a:ext uri="{FF2B5EF4-FFF2-40B4-BE49-F238E27FC236}">
                  <a16:creationId xmlns:a16="http://schemas.microsoft.com/office/drawing/2014/main" id="{2E86E855-736C-917A-056D-370FD57648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4208" y="4072269"/>
              <a:ext cx="420498" cy="420498"/>
            </a:xfrm>
            <a:prstGeom prst="rect">
              <a:avLst/>
            </a:prstGeom>
          </p:spPr>
        </p:pic>
      </p:grpSp>
      <p:sp>
        <p:nvSpPr>
          <p:cNvPr id="24" name="Cloud 23">
            <a:extLst>
              <a:ext uri="{FF2B5EF4-FFF2-40B4-BE49-F238E27FC236}">
                <a16:creationId xmlns:a16="http://schemas.microsoft.com/office/drawing/2014/main" id="{D4257F5E-F304-B0B0-AAEA-0C99BD712433}"/>
              </a:ext>
            </a:extLst>
          </p:cNvPr>
          <p:cNvSpPr/>
          <p:nvPr/>
        </p:nvSpPr>
        <p:spPr>
          <a:xfrm>
            <a:off x="1627093" y="5409646"/>
            <a:ext cx="4113507" cy="944092"/>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halk Board" panose="02000500000000000000" pitchFamily="2" charset="0"/>
              </a:rPr>
              <a:t>Internet Untrusted Network</a:t>
            </a:r>
          </a:p>
        </p:txBody>
      </p:sp>
      <p:sp>
        <p:nvSpPr>
          <p:cNvPr id="25" name="Rectangle 24">
            <a:extLst>
              <a:ext uri="{FF2B5EF4-FFF2-40B4-BE49-F238E27FC236}">
                <a16:creationId xmlns:a16="http://schemas.microsoft.com/office/drawing/2014/main" id="{4C18CA3C-FBA1-0767-0520-E183F0E3D05D}"/>
              </a:ext>
            </a:extLst>
          </p:cNvPr>
          <p:cNvSpPr/>
          <p:nvPr/>
        </p:nvSpPr>
        <p:spPr>
          <a:xfrm>
            <a:off x="1841193" y="4066979"/>
            <a:ext cx="779929" cy="2394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halk Board" panose="02000500000000000000" pitchFamily="2" charset="0"/>
            </a:endParaRPr>
          </a:p>
        </p:txBody>
      </p:sp>
      <p:sp>
        <p:nvSpPr>
          <p:cNvPr id="26" name="Rectangle 25">
            <a:extLst>
              <a:ext uri="{FF2B5EF4-FFF2-40B4-BE49-F238E27FC236}">
                <a16:creationId xmlns:a16="http://schemas.microsoft.com/office/drawing/2014/main" id="{4EFBDB0C-1734-91D0-1FC5-EEA7B32F1F31}"/>
              </a:ext>
            </a:extLst>
          </p:cNvPr>
          <p:cNvSpPr/>
          <p:nvPr/>
        </p:nvSpPr>
        <p:spPr>
          <a:xfrm>
            <a:off x="6214250" y="4066979"/>
            <a:ext cx="779929" cy="2394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halk Board" panose="02000500000000000000" pitchFamily="2" charset="0"/>
            </a:endParaRPr>
          </a:p>
        </p:txBody>
      </p:sp>
      <p:sp>
        <p:nvSpPr>
          <p:cNvPr id="27" name="TextBox 26">
            <a:extLst>
              <a:ext uri="{FF2B5EF4-FFF2-40B4-BE49-F238E27FC236}">
                <a16:creationId xmlns:a16="http://schemas.microsoft.com/office/drawing/2014/main" id="{95AB6839-2663-A8F8-9368-3DD4EF29C546}"/>
              </a:ext>
            </a:extLst>
          </p:cNvPr>
          <p:cNvSpPr txBox="1"/>
          <p:nvPr/>
        </p:nvSpPr>
        <p:spPr>
          <a:xfrm>
            <a:off x="1841193" y="3567214"/>
            <a:ext cx="1183337" cy="369332"/>
          </a:xfrm>
          <a:prstGeom prst="rect">
            <a:avLst/>
          </a:prstGeom>
          <a:noFill/>
        </p:spPr>
        <p:txBody>
          <a:bodyPr wrap="none" rtlCol="0">
            <a:spAutoFit/>
          </a:bodyPr>
          <a:lstStyle/>
          <a:p>
            <a:r>
              <a:rPr lang="en-US" dirty="0">
                <a:latin typeface="Chalk Board" panose="02000500000000000000" pitchFamily="2" charset="0"/>
              </a:rPr>
              <a:t>IPSec Gateway</a:t>
            </a:r>
          </a:p>
        </p:txBody>
      </p:sp>
      <p:sp>
        <p:nvSpPr>
          <p:cNvPr id="28" name="TextBox 27">
            <a:extLst>
              <a:ext uri="{FF2B5EF4-FFF2-40B4-BE49-F238E27FC236}">
                <a16:creationId xmlns:a16="http://schemas.microsoft.com/office/drawing/2014/main" id="{CF1F8179-1C39-C10D-7746-755E03C89854}"/>
              </a:ext>
            </a:extLst>
          </p:cNvPr>
          <p:cNvSpPr txBox="1"/>
          <p:nvPr/>
        </p:nvSpPr>
        <p:spPr>
          <a:xfrm>
            <a:off x="5824945" y="3624065"/>
            <a:ext cx="1183337" cy="369332"/>
          </a:xfrm>
          <a:prstGeom prst="rect">
            <a:avLst/>
          </a:prstGeom>
          <a:noFill/>
        </p:spPr>
        <p:txBody>
          <a:bodyPr wrap="none" rtlCol="0">
            <a:spAutoFit/>
          </a:bodyPr>
          <a:lstStyle/>
          <a:p>
            <a:r>
              <a:rPr lang="en-US" dirty="0">
                <a:latin typeface="Chalk Board" panose="02000500000000000000" pitchFamily="2" charset="0"/>
              </a:rPr>
              <a:t>IPSec Gateway</a:t>
            </a:r>
          </a:p>
        </p:txBody>
      </p:sp>
      <p:sp>
        <p:nvSpPr>
          <p:cNvPr id="29" name="Cloud 28">
            <a:extLst>
              <a:ext uri="{FF2B5EF4-FFF2-40B4-BE49-F238E27FC236}">
                <a16:creationId xmlns:a16="http://schemas.microsoft.com/office/drawing/2014/main" id="{A86F11AD-82AF-63A7-84D1-674E5285AB71}"/>
              </a:ext>
            </a:extLst>
          </p:cNvPr>
          <p:cNvSpPr/>
          <p:nvPr/>
        </p:nvSpPr>
        <p:spPr>
          <a:xfrm>
            <a:off x="3370730" y="3867077"/>
            <a:ext cx="2649070" cy="944092"/>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halk Board" panose="02000500000000000000" pitchFamily="2" charset="0"/>
              </a:rPr>
              <a:t>Internet Untrusted Network</a:t>
            </a:r>
          </a:p>
        </p:txBody>
      </p:sp>
      <p:sp>
        <p:nvSpPr>
          <p:cNvPr id="30" name="Rectangle 29">
            <a:extLst>
              <a:ext uri="{FF2B5EF4-FFF2-40B4-BE49-F238E27FC236}">
                <a16:creationId xmlns:a16="http://schemas.microsoft.com/office/drawing/2014/main" id="{6A98E302-A607-A40B-4014-435472CEDA7C}"/>
              </a:ext>
            </a:extLst>
          </p:cNvPr>
          <p:cNvSpPr/>
          <p:nvPr/>
        </p:nvSpPr>
        <p:spPr>
          <a:xfrm>
            <a:off x="6129906" y="5852560"/>
            <a:ext cx="779929" cy="2394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halk Board" panose="02000500000000000000" pitchFamily="2" charset="0"/>
            </a:endParaRPr>
          </a:p>
        </p:txBody>
      </p:sp>
      <p:sp>
        <p:nvSpPr>
          <p:cNvPr id="31" name="TextBox 30">
            <a:extLst>
              <a:ext uri="{FF2B5EF4-FFF2-40B4-BE49-F238E27FC236}">
                <a16:creationId xmlns:a16="http://schemas.microsoft.com/office/drawing/2014/main" id="{734FFAB4-35AC-D2D0-6BBB-75DB8D2033D0}"/>
              </a:ext>
            </a:extLst>
          </p:cNvPr>
          <p:cNvSpPr txBox="1"/>
          <p:nvPr/>
        </p:nvSpPr>
        <p:spPr>
          <a:xfrm>
            <a:off x="5740601" y="5409646"/>
            <a:ext cx="1183337" cy="369332"/>
          </a:xfrm>
          <a:prstGeom prst="rect">
            <a:avLst/>
          </a:prstGeom>
          <a:noFill/>
        </p:spPr>
        <p:txBody>
          <a:bodyPr wrap="none" rtlCol="0">
            <a:spAutoFit/>
          </a:bodyPr>
          <a:lstStyle/>
          <a:p>
            <a:r>
              <a:rPr lang="en-US" dirty="0">
                <a:latin typeface="Chalk Board" panose="02000500000000000000" pitchFamily="2" charset="0"/>
              </a:rPr>
              <a:t>IPSec Gateway</a:t>
            </a:r>
          </a:p>
        </p:txBody>
      </p:sp>
      <p:sp>
        <p:nvSpPr>
          <p:cNvPr id="32" name="TextBox 31">
            <a:extLst>
              <a:ext uri="{FF2B5EF4-FFF2-40B4-BE49-F238E27FC236}">
                <a16:creationId xmlns:a16="http://schemas.microsoft.com/office/drawing/2014/main" id="{E84060EC-47DA-F37D-9A9A-6E03C41368AC}"/>
              </a:ext>
            </a:extLst>
          </p:cNvPr>
          <p:cNvSpPr txBox="1"/>
          <p:nvPr/>
        </p:nvSpPr>
        <p:spPr>
          <a:xfrm>
            <a:off x="9063398" y="2037214"/>
            <a:ext cx="1887071" cy="646331"/>
          </a:xfrm>
          <a:prstGeom prst="rect">
            <a:avLst/>
          </a:prstGeom>
          <a:noFill/>
        </p:spPr>
        <p:txBody>
          <a:bodyPr wrap="square" rtlCol="0">
            <a:spAutoFit/>
          </a:bodyPr>
          <a:lstStyle/>
          <a:p>
            <a:r>
              <a:rPr lang="en-US" dirty="0">
                <a:latin typeface="Chalk Board" panose="02000500000000000000" pitchFamily="2" charset="0"/>
              </a:rPr>
              <a:t>Host-to-Host </a:t>
            </a:r>
          </a:p>
          <a:p>
            <a:r>
              <a:rPr lang="en-US" dirty="0">
                <a:latin typeface="Chalk Board" panose="02000500000000000000" pitchFamily="2" charset="0"/>
              </a:rPr>
              <a:t>     (not VPN)</a:t>
            </a:r>
          </a:p>
        </p:txBody>
      </p:sp>
      <p:sp>
        <p:nvSpPr>
          <p:cNvPr id="33" name="TextBox 32">
            <a:extLst>
              <a:ext uri="{FF2B5EF4-FFF2-40B4-BE49-F238E27FC236}">
                <a16:creationId xmlns:a16="http://schemas.microsoft.com/office/drawing/2014/main" id="{0A68020A-703E-6880-5E7B-58607DE1ECBC}"/>
              </a:ext>
            </a:extLst>
          </p:cNvPr>
          <p:cNvSpPr txBox="1"/>
          <p:nvPr/>
        </p:nvSpPr>
        <p:spPr>
          <a:xfrm>
            <a:off x="9063398" y="3908151"/>
            <a:ext cx="2353756" cy="646331"/>
          </a:xfrm>
          <a:prstGeom prst="rect">
            <a:avLst/>
          </a:prstGeom>
          <a:noFill/>
        </p:spPr>
        <p:txBody>
          <a:bodyPr wrap="square" rtlCol="0">
            <a:spAutoFit/>
          </a:bodyPr>
          <a:lstStyle/>
          <a:p>
            <a:r>
              <a:rPr lang="en-US" dirty="0">
                <a:latin typeface="Chalk Board" panose="02000500000000000000" pitchFamily="2" charset="0"/>
              </a:rPr>
              <a:t>Gateway to Gateway, VPN Model</a:t>
            </a:r>
          </a:p>
        </p:txBody>
      </p:sp>
      <p:sp>
        <p:nvSpPr>
          <p:cNvPr id="34" name="TextBox 33">
            <a:extLst>
              <a:ext uri="{FF2B5EF4-FFF2-40B4-BE49-F238E27FC236}">
                <a16:creationId xmlns:a16="http://schemas.microsoft.com/office/drawing/2014/main" id="{57C6C913-7FF8-E44D-67E2-8DCE65613DB2}"/>
              </a:ext>
            </a:extLst>
          </p:cNvPr>
          <p:cNvSpPr txBox="1"/>
          <p:nvPr/>
        </p:nvSpPr>
        <p:spPr>
          <a:xfrm>
            <a:off x="9117533" y="5445717"/>
            <a:ext cx="2353756" cy="646331"/>
          </a:xfrm>
          <a:prstGeom prst="rect">
            <a:avLst/>
          </a:prstGeom>
          <a:noFill/>
        </p:spPr>
        <p:txBody>
          <a:bodyPr wrap="square" rtlCol="0">
            <a:spAutoFit/>
          </a:bodyPr>
          <a:lstStyle/>
          <a:p>
            <a:r>
              <a:rPr lang="en-US" dirty="0">
                <a:latin typeface="Chalk Board" panose="02000500000000000000" pitchFamily="2" charset="0"/>
              </a:rPr>
              <a:t>Remote Access</a:t>
            </a:r>
          </a:p>
          <a:p>
            <a:r>
              <a:rPr lang="en-US" dirty="0">
                <a:latin typeface="Chalk Board" panose="02000500000000000000" pitchFamily="2" charset="0"/>
              </a:rPr>
              <a:t>VPN Model</a:t>
            </a:r>
          </a:p>
        </p:txBody>
      </p:sp>
    </p:spTree>
    <p:extLst>
      <p:ext uri="{BB962C8B-B14F-4D97-AF65-F5344CB8AC3E}">
        <p14:creationId xmlns:p14="http://schemas.microsoft.com/office/powerpoint/2010/main" val="395896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p:bldP spid="28" grpId="0"/>
      <p:bldP spid="29" grpId="0" animBg="1"/>
      <p:bldP spid="30" grpId="0" animBg="1"/>
      <p:bldP spid="31" grpId="0"/>
      <p:bldP spid="32" grpId="0"/>
      <p:bldP spid="33" grpId="0"/>
      <p:bldP spid="3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78B5-4F3A-D73A-6F7E-C6C431EE11EF}"/>
              </a:ext>
            </a:extLst>
          </p:cNvPr>
          <p:cNvSpPr>
            <a:spLocks noGrp="1"/>
          </p:cNvSpPr>
          <p:nvPr>
            <p:ph type="title"/>
          </p:nvPr>
        </p:nvSpPr>
        <p:spPr/>
        <p:txBody>
          <a:bodyPr/>
          <a:lstStyle/>
          <a:p>
            <a:r>
              <a:rPr lang="en-US" dirty="0">
                <a:latin typeface="Chalk Board" panose="02000500000000000000" pitchFamily="2" charset="0"/>
              </a:rPr>
              <a:t>Modes of Operation</a:t>
            </a:r>
          </a:p>
        </p:txBody>
      </p:sp>
      <p:sp>
        <p:nvSpPr>
          <p:cNvPr id="3" name="TextBox 2">
            <a:extLst>
              <a:ext uri="{FF2B5EF4-FFF2-40B4-BE49-F238E27FC236}">
                <a16:creationId xmlns:a16="http://schemas.microsoft.com/office/drawing/2014/main" id="{570D6157-294E-C0AC-73F5-FBA2DF540012}"/>
              </a:ext>
            </a:extLst>
          </p:cNvPr>
          <p:cNvSpPr txBox="1"/>
          <p:nvPr/>
        </p:nvSpPr>
        <p:spPr>
          <a:xfrm>
            <a:off x="349624" y="2153639"/>
            <a:ext cx="2978701" cy="830997"/>
          </a:xfrm>
          <a:prstGeom prst="rect">
            <a:avLst/>
          </a:prstGeom>
          <a:noFill/>
        </p:spPr>
        <p:txBody>
          <a:bodyPr wrap="none" rtlCol="0">
            <a:spAutoFit/>
          </a:bodyPr>
          <a:lstStyle/>
          <a:p>
            <a:r>
              <a:rPr lang="en-US" sz="4800" dirty="0">
                <a:latin typeface="Chalk Board" panose="02000500000000000000" pitchFamily="2" charset="0"/>
              </a:rPr>
              <a:t>Transport Mode</a:t>
            </a:r>
          </a:p>
        </p:txBody>
      </p:sp>
      <p:sp>
        <p:nvSpPr>
          <p:cNvPr id="4" name="TextBox 3">
            <a:extLst>
              <a:ext uri="{FF2B5EF4-FFF2-40B4-BE49-F238E27FC236}">
                <a16:creationId xmlns:a16="http://schemas.microsoft.com/office/drawing/2014/main" id="{E2395844-B3B3-EECD-6E33-95A36B2EAA15}"/>
              </a:ext>
            </a:extLst>
          </p:cNvPr>
          <p:cNvSpPr txBox="1"/>
          <p:nvPr/>
        </p:nvSpPr>
        <p:spPr>
          <a:xfrm>
            <a:off x="6638841" y="2192220"/>
            <a:ext cx="2334293" cy="830997"/>
          </a:xfrm>
          <a:prstGeom prst="rect">
            <a:avLst/>
          </a:prstGeom>
          <a:noFill/>
        </p:spPr>
        <p:txBody>
          <a:bodyPr wrap="none" rtlCol="0">
            <a:spAutoFit/>
          </a:bodyPr>
          <a:lstStyle/>
          <a:p>
            <a:r>
              <a:rPr lang="en-US" sz="4800" dirty="0">
                <a:latin typeface="Chalk Board" panose="02000500000000000000" pitchFamily="2" charset="0"/>
              </a:rPr>
              <a:t>Tunnel Mode</a:t>
            </a:r>
          </a:p>
        </p:txBody>
      </p:sp>
      <p:sp>
        <p:nvSpPr>
          <p:cNvPr id="5" name="Oval 4">
            <a:extLst>
              <a:ext uri="{FF2B5EF4-FFF2-40B4-BE49-F238E27FC236}">
                <a16:creationId xmlns:a16="http://schemas.microsoft.com/office/drawing/2014/main" id="{0D951F4C-F2E6-526B-E352-0B59B3C5839E}"/>
              </a:ext>
            </a:extLst>
          </p:cNvPr>
          <p:cNvSpPr/>
          <p:nvPr/>
        </p:nvSpPr>
        <p:spPr>
          <a:xfrm>
            <a:off x="5351930" y="2455701"/>
            <a:ext cx="345141" cy="31606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800" dirty="0">
              <a:latin typeface="Chalk Board" panose="02000500000000000000" pitchFamily="2" charset="0"/>
            </a:endParaRPr>
          </a:p>
        </p:txBody>
      </p:sp>
      <p:sp>
        <p:nvSpPr>
          <p:cNvPr id="7" name="TextBox 6">
            <a:extLst>
              <a:ext uri="{FF2B5EF4-FFF2-40B4-BE49-F238E27FC236}">
                <a16:creationId xmlns:a16="http://schemas.microsoft.com/office/drawing/2014/main" id="{63475E62-7288-70A1-1A4B-484090F6A578}"/>
              </a:ext>
            </a:extLst>
          </p:cNvPr>
          <p:cNvSpPr txBox="1"/>
          <p:nvPr/>
        </p:nvSpPr>
        <p:spPr>
          <a:xfrm>
            <a:off x="280834" y="3214813"/>
            <a:ext cx="3566832" cy="646331"/>
          </a:xfrm>
          <a:prstGeom prst="rect">
            <a:avLst/>
          </a:prstGeom>
          <a:noFill/>
        </p:spPr>
        <p:txBody>
          <a:bodyPr wrap="square">
            <a:spAutoFit/>
          </a:bodyPr>
          <a:lstStyle/>
          <a:p>
            <a:r>
              <a:rPr lang="en-US" i="0" u="none" strike="noStrike" dirty="0">
                <a:solidFill>
                  <a:srgbClr val="000000"/>
                </a:solidFill>
                <a:effectLst/>
                <a:latin typeface="Chalk Board" panose="02000500000000000000" pitchFamily="2" charset="0"/>
              </a:rPr>
              <a:t>Use case: End-to-end communication between two hosts (e.g., two servers, two laptops).</a:t>
            </a:r>
            <a:endParaRPr lang="en-US" dirty="0">
              <a:latin typeface="Chalk Board" panose="02000500000000000000" pitchFamily="2" charset="0"/>
            </a:endParaRPr>
          </a:p>
        </p:txBody>
      </p:sp>
      <p:sp>
        <p:nvSpPr>
          <p:cNvPr id="11" name="TextBox 10">
            <a:extLst>
              <a:ext uri="{FF2B5EF4-FFF2-40B4-BE49-F238E27FC236}">
                <a16:creationId xmlns:a16="http://schemas.microsoft.com/office/drawing/2014/main" id="{F6B5C28B-D7E1-07E0-46D1-9A7643B469A3}"/>
              </a:ext>
            </a:extLst>
          </p:cNvPr>
          <p:cNvSpPr txBox="1"/>
          <p:nvPr/>
        </p:nvSpPr>
        <p:spPr>
          <a:xfrm>
            <a:off x="199909" y="5291650"/>
            <a:ext cx="4605618" cy="646331"/>
          </a:xfrm>
          <a:prstGeom prst="rect">
            <a:avLst/>
          </a:prstGeom>
          <a:noFill/>
        </p:spPr>
        <p:txBody>
          <a:bodyPr wrap="square">
            <a:spAutoFit/>
          </a:bodyPr>
          <a:lstStyle/>
          <a:p>
            <a:r>
              <a:rPr lang="en-US" i="0" u="none" strike="noStrike" dirty="0">
                <a:solidFill>
                  <a:srgbClr val="000000"/>
                </a:solidFill>
                <a:effectLst/>
                <a:latin typeface="Chalk Board" panose="02000500000000000000" pitchFamily="2" charset="0"/>
              </a:rPr>
              <a:t>Original IP header: Remains intact and visible to intermediate routers</a:t>
            </a:r>
            <a:endParaRPr lang="en-US" dirty="0">
              <a:latin typeface="Chalk Board" panose="02000500000000000000" pitchFamily="2" charset="0"/>
            </a:endParaRPr>
          </a:p>
        </p:txBody>
      </p:sp>
      <p:sp>
        <p:nvSpPr>
          <p:cNvPr id="13" name="TextBox 12">
            <a:extLst>
              <a:ext uri="{FF2B5EF4-FFF2-40B4-BE49-F238E27FC236}">
                <a16:creationId xmlns:a16="http://schemas.microsoft.com/office/drawing/2014/main" id="{3C2E0C7E-3BA4-8323-9763-9F9E3F4A3D82}"/>
              </a:ext>
            </a:extLst>
          </p:cNvPr>
          <p:cNvSpPr txBox="1"/>
          <p:nvPr/>
        </p:nvSpPr>
        <p:spPr>
          <a:xfrm>
            <a:off x="199909" y="4299051"/>
            <a:ext cx="4306189" cy="646331"/>
          </a:xfrm>
          <a:prstGeom prst="rect">
            <a:avLst/>
          </a:prstGeom>
          <a:noFill/>
        </p:spPr>
        <p:txBody>
          <a:bodyPr wrap="square">
            <a:spAutoFit/>
          </a:bodyPr>
          <a:lstStyle/>
          <a:p>
            <a:r>
              <a:rPr lang="en-US" dirty="0">
                <a:latin typeface="Chalk Board" panose="02000500000000000000" pitchFamily="2" charset="0"/>
              </a:rPr>
              <a:t>Encryption scope: Only the payload (data + transport layer headers) of the IP packet is encrypted.</a:t>
            </a:r>
          </a:p>
        </p:txBody>
      </p:sp>
      <p:sp>
        <p:nvSpPr>
          <p:cNvPr id="16" name="TextBox 15">
            <a:extLst>
              <a:ext uri="{FF2B5EF4-FFF2-40B4-BE49-F238E27FC236}">
                <a16:creationId xmlns:a16="http://schemas.microsoft.com/office/drawing/2014/main" id="{C02EC42B-5799-1E38-804A-CD5E87C74439}"/>
              </a:ext>
            </a:extLst>
          </p:cNvPr>
          <p:cNvSpPr txBox="1"/>
          <p:nvPr/>
        </p:nvSpPr>
        <p:spPr>
          <a:xfrm>
            <a:off x="100853" y="6029134"/>
            <a:ext cx="5116606" cy="369332"/>
          </a:xfrm>
          <a:prstGeom prst="rect">
            <a:avLst/>
          </a:prstGeom>
          <a:noFill/>
        </p:spPr>
        <p:txBody>
          <a:bodyPr wrap="square">
            <a:spAutoFit/>
          </a:bodyPr>
          <a:lstStyle/>
          <a:p>
            <a:r>
              <a:rPr lang="en-US" dirty="0">
                <a:latin typeface="Chalk Board" panose="02000500000000000000" pitchFamily="2" charset="0"/>
              </a:rPr>
              <a:t>[IP Header][Encrypted Payload (TCP/UDP + Data)]</a:t>
            </a:r>
          </a:p>
        </p:txBody>
      </p:sp>
      <p:sp>
        <p:nvSpPr>
          <p:cNvPr id="18" name="TextBox 17">
            <a:extLst>
              <a:ext uri="{FF2B5EF4-FFF2-40B4-BE49-F238E27FC236}">
                <a16:creationId xmlns:a16="http://schemas.microsoft.com/office/drawing/2014/main" id="{F324A384-9D19-0257-E86B-744634D7859B}"/>
              </a:ext>
            </a:extLst>
          </p:cNvPr>
          <p:cNvSpPr txBox="1"/>
          <p:nvPr/>
        </p:nvSpPr>
        <p:spPr>
          <a:xfrm>
            <a:off x="6828085" y="3295143"/>
            <a:ext cx="4926106" cy="646331"/>
          </a:xfrm>
          <a:prstGeom prst="rect">
            <a:avLst/>
          </a:prstGeom>
          <a:noFill/>
        </p:spPr>
        <p:txBody>
          <a:bodyPr wrap="square">
            <a:spAutoFit/>
          </a:bodyPr>
          <a:lstStyle/>
          <a:p>
            <a:r>
              <a:rPr lang="en-US" i="0" u="none" strike="noStrike" dirty="0">
                <a:solidFill>
                  <a:srgbClr val="000000"/>
                </a:solidFill>
                <a:effectLst/>
                <a:latin typeface="Chalk Board" panose="02000500000000000000" pitchFamily="2" charset="0"/>
              </a:rPr>
              <a:t>Use case: Gateway-to-gateway (e.g., VPN), host-to-gateway, or host-to-host via VPN.</a:t>
            </a:r>
            <a:endParaRPr lang="en-US" dirty="0">
              <a:latin typeface="Chalk Board" panose="02000500000000000000" pitchFamily="2" charset="0"/>
            </a:endParaRPr>
          </a:p>
        </p:txBody>
      </p:sp>
      <p:sp>
        <p:nvSpPr>
          <p:cNvPr id="20" name="TextBox 19">
            <a:extLst>
              <a:ext uri="{FF2B5EF4-FFF2-40B4-BE49-F238E27FC236}">
                <a16:creationId xmlns:a16="http://schemas.microsoft.com/office/drawing/2014/main" id="{F8577055-13A8-832E-A23D-7C16A992284A}"/>
              </a:ext>
            </a:extLst>
          </p:cNvPr>
          <p:cNvSpPr txBox="1"/>
          <p:nvPr/>
        </p:nvSpPr>
        <p:spPr>
          <a:xfrm>
            <a:off x="6828085" y="4109320"/>
            <a:ext cx="4091267" cy="646331"/>
          </a:xfrm>
          <a:prstGeom prst="rect">
            <a:avLst/>
          </a:prstGeom>
          <a:noFill/>
        </p:spPr>
        <p:txBody>
          <a:bodyPr wrap="square">
            <a:spAutoFit/>
          </a:bodyPr>
          <a:lstStyle/>
          <a:p>
            <a:r>
              <a:rPr lang="en-US" i="0" u="none" strike="noStrike" dirty="0">
                <a:solidFill>
                  <a:srgbClr val="000000"/>
                </a:solidFill>
                <a:effectLst/>
                <a:latin typeface="Chalk Board" panose="02000500000000000000" pitchFamily="2" charset="0"/>
              </a:rPr>
              <a:t>Encryption scope: The entire original IP packet (including the original IP header) is encrypted.</a:t>
            </a:r>
            <a:endParaRPr lang="en-US" dirty="0">
              <a:latin typeface="Chalk Board" panose="02000500000000000000" pitchFamily="2" charset="0"/>
            </a:endParaRPr>
          </a:p>
        </p:txBody>
      </p:sp>
      <p:sp>
        <p:nvSpPr>
          <p:cNvPr id="22" name="TextBox 21">
            <a:extLst>
              <a:ext uri="{FF2B5EF4-FFF2-40B4-BE49-F238E27FC236}">
                <a16:creationId xmlns:a16="http://schemas.microsoft.com/office/drawing/2014/main" id="{68418617-EC5F-0AAB-CDFF-E5B414C6F3C9}"/>
              </a:ext>
            </a:extLst>
          </p:cNvPr>
          <p:cNvSpPr txBox="1"/>
          <p:nvPr/>
        </p:nvSpPr>
        <p:spPr>
          <a:xfrm>
            <a:off x="6828085" y="5200496"/>
            <a:ext cx="5089029" cy="646331"/>
          </a:xfrm>
          <a:prstGeom prst="rect">
            <a:avLst/>
          </a:prstGeom>
          <a:noFill/>
        </p:spPr>
        <p:txBody>
          <a:bodyPr wrap="square">
            <a:spAutoFit/>
          </a:bodyPr>
          <a:lstStyle/>
          <a:p>
            <a:r>
              <a:rPr lang="en-US" i="0" u="none" strike="noStrike" dirty="0">
                <a:solidFill>
                  <a:srgbClr val="000000"/>
                </a:solidFill>
                <a:effectLst/>
                <a:latin typeface="Chalk Board" panose="02000500000000000000" pitchFamily="2" charset="0"/>
              </a:rPr>
              <a:t>New IP header: A new outer IP header is added to route the packet between IPSec endpoints.</a:t>
            </a:r>
            <a:endParaRPr lang="en-US" dirty="0">
              <a:latin typeface="Chalk Board" panose="02000500000000000000" pitchFamily="2" charset="0"/>
            </a:endParaRPr>
          </a:p>
        </p:txBody>
      </p:sp>
      <p:sp>
        <p:nvSpPr>
          <p:cNvPr id="24" name="TextBox 23">
            <a:extLst>
              <a:ext uri="{FF2B5EF4-FFF2-40B4-BE49-F238E27FC236}">
                <a16:creationId xmlns:a16="http://schemas.microsoft.com/office/drawing/2014/main" id="{A719BC92-E47E-14DF-F2C2-1559A2DD682D}"/>
              </a:ext>
            </a:extLst>
          </p:cNvPr>
          <p:cNvSpPr txBox="1"/>
          <p:nvPr/>
        </p:nvSpPr>
        <p:spPr>
          <a:xfrm>
            <a:off x="6376165" y="6029134"/>
            <a:ext cx="5829946" cy="369332"/>
          </a:xfrm>
          <a:prstGeom prst="rect">
            <a:avLst/>
          </a:prstGeom>
          <a:noFill/>
        </p:spPr>
        <p:txBody>
          <a:bodyPr wrap="square">
            <a:spAutoFit/>
          </a:bodyPr>
          <a:lstStyle/>
          <a:p>
            <a:r>
              <a:rPr lang="en-US" dirty="0">
                <a:latin typeface="Chalk Board" panose="02000500000000000000" pitchFamily="2" charset="0"/>
              </a:rPr>
              <a:t>[New IP Header][Encrypted Original IP Header + Payload]</a:t>
            </a:r>
          </a:p>
        </p:txBody>
      </p:sp>
    </p:spTree>
    <p:extLst>
      <p:ext uri="{BB962C8B-B14F-4D97-AF65-F5344CB8AC3E}">
        <p14:creationId xmlns:p14="http://schemas.microsoft.com/office/powerpoint/2010/main" val="42021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6" grpId="0"/>
      <p:bldP spid="18" grpId="0"/>
      <p:bldP spid="20" grpId="0"/>
      <p:bldP spid="22" grpId="0"/>
      <p:bldP spid="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09788-E843-2BD8-FD25-53A467F4FD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07AB5A-F111-0211-03F1-3E9D632E5A90}"/>
              </a:ext>
            </a:extLst>
          </p:cNvPr>
          <p:cNvSpPr>
            <a:spLocks noGrp="1"/>
          </p:cNvSpPr>
          <p:nvPr>
            <p:ph type="title"/>
          </p:nvPr>
        </p:nvSpPr>
        <p:spPr/>
        <p:txBody>
          <a:bodyPr/>
          <a:lstStyle/>
          <a:p>
            <a:r>
              <a:rPr lang="en-US" dirty="0">
                <a:latin typeface="Chalk Board" panose="02000500000000000000" pitchFamily="2" charset="0"/>
              </a:rPr>
              <a:t>Recall the IP-Diagram</a:t>
            </a:r>
          </a:p>
        </p:txBody>
      </p:sp>
      <p:sp>
        <p:nvSpPr>
          <p:cNvPr id="3" name="Rectangle 2">
            <a:extLst>
              <a:ext uri="{FF2B5EF4-FFF2-40B4-BE49-F238E27FC236}">
                <a16:creationId xmlns:a16="http://schemas.microsoft.com/office/drawing/2014/main" id="{1ED83014-365C-7FDA-9C5E-FF73FEF7184B}"/>
              </a:ext>
            </a:extLst>
          </p:cNvPr>
          <p:cNvSpPr/>
          <p:nvPr/>
        </p:nvSpPr>
        <p:spPr>
          <a:xfrm>
            <a:off x="744071" y="2803250"/>
            <a:ext cx="1724737"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IP Header</a:t>
            </a:r>
          </a:p>
        </p:txBody>
      </p:sp>
      <p:sp>
        <p:nvSpPr>
          <p:cNvPr id="4" name="Rectangle 3">
            <a:extLst>
              <a:ext uri="{FF2B5EF4-FFF2-40B4-BE49-F238E27FC236}">
                <a16:creationId xmlns:a16="http://schemas.microsoft.com/office/drawing/2014/main" id="{07F015E5-41B2-6D19-58AA-86601E4EE258}"/>
              </a:ext>
            </a:extLst>
          </p:cNvPr>
          <p:cNvSpPr/>
          <p:nvPr/>
        </p:nvSpPr>
        <p:spPr>
          <a:xfrm>
            <a:off x="2468809" y="2803250"/>
            <a:ext cx="2550781"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TCP/UDP Header</a:t>
            </a:r>
          </a:p>
        </p:txBody>
      </p:sp>
      <p:sp>
        <p:nvSpPr>
          <p:cNvPr id="5" name="Rectangle 4">
            <a:extLst>
              <a:ext uri="{FF2B5EF4-FFF2-40B4-BE49-F238E27FC236}">
                <a16:creationId xmlns:a16="http://schemas.microsoft.com/office/drawing/2014/main" id="{2E1A3CE3-B5E2-6D19-8C80-930836666C0A}"/>
              </a:ext>
            </a:extLst>
          </p:cNvPr>
          <p:cNvSpPr/>
          <p:nvPr/>
        </p:nvSpPr>
        <p:spPr>
          <a:xfrm>
            <a:off x="5019590" y="2803250"/>
            <a:ext cx="2860386" cy="94848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TCP/UDP Payload</a:t>
            </a:r>
          </a:p>
        </p:txBody>
      </p:sp>
    </p:spTree>
    <p:extLst>
      <p:ext uri="{BB962C8B-B14F-4D97-AF65-F5344CB8AC3E}">
        <p14:creationId xmlns:p14="http://schemas.microsoft.com/office/powerpoint/2010/main" val="988424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A04BC-76E6-B856-14C5-C03E2D089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B199A-65F7-9384-B8F0-29B682D71B46}"/>
              </a:ext>
            </a:extLst>
          </p:cNvPr>
          <p:cNvSpPr>
            <a:spLocks noGrp="1"/>
          </p:cNvSpPr>
          <p:nvPr>
            <p:ph type="title"/>
          </p:nvPr>
        </p:nvSpPr>
        <p:spPr/>
        <p:txBody>
          <a:bodyPr/>
          <a:lstStyle/>
          <a:p>
            <a:r>
              <a:rPr lang="en-US" dirty="0">
                <a:latin typeface="Chalk Board" panose="02000500000000000000" pitchFamily="2" charset="0"/>
              </a:rPr>
              <a:t>Recall the IP-Diagram</a:t>
            </a:r>
          </a:p>
        </p:txBody>
      </p:sp>
      <p:sp>
        <p:nvSpPr>
          <p:cNvPr id="3" name="Rectangle 2">
            <a:extLst>
              <a:ext uri="{FF2B5EF4-FFF2-40B4-BE49-F238E27FC236}">
                <a16:creationId xmlns:a16="http://schemas.microsoft.com/office/drawing/2014/main" id="{C19E886E-301D-C364-15C8-85BA38FFBA41}"/>
              </a:ext>
            </a:extLst>
          </p:cNvPr>
          <p:cNvSpPr/>
          <p:nvPr/>
        </p:nvSpPr>
        <p:spPr>
          <a:xfrm>
            <a:off x="838200" y="3569732"/>
            <a:ext cx="1724737"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IP Header</a:t>
            </a:r>
          </a:p>
        </p:txBody>
      </p:sp>
      <p:sp>
        <p:nvSpPr>
          <p:cNvPr id="4" name="Rectangle 3">
            <a:extLst>
              <a:ext uri="{FF2B5EF4-FFF2-40B4-BE49-F238E27FC236}">
                <a16:creationId xmlns:a16="http://schemas.microsoft.com/office/drawing/2014/main" id="{A3E169D7-16B7-AAEC-E24A-54FCAD28C61E}"/>
              </a:ext>
            </a:extLst>
          </p:cNvPr>
          <p:cNvSpPr/>
          <p:nvPr/>
        </p:nvSpPr>
        <p:spPr>
          <a:xfrm>
            <a:off x="4287674" y="3569732"/>
            <a:ext cx="2550781"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TCP/UDP Header</a:t>
            </a:r>
          </a:p>
        </p:txBody>
      </p:sp>
      <p:sp>
        <p:nvSpPr>
          <p:cNvPr id="5" name="Rectangle 4">
            <a:extLst>
              <a:ext uri="{FF2B5EF4-FFF2-40B4-BE49-F238E27FC236}">
                <a16:creationId xmlns:a16="http://schemas.microsoft.com/office/drawing/2014/main" id="{725F5646-35B8-1FAB-6B68-53BAAC32882F}"/>
              </a:ext>
            </a:extLst>
          </p:cNvPr>
          <p:cNvSpPr/>
          <p:nvPr/>
        </p:nvSpPr>
        <p:spPr>
          <a:xfrm>
            <a:off x="6838455" y="3569732"/>
            <a:ext cx="2860386" cy="94848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TCP/UDP Payload</a:t>
            </a:r>
          </a:p>
        </p:txBody>
      </p:sp>
      <p:sp>
        <p:nvSpPr>
          <p:cNvPr id="6" name="Rectangle 5">
            <a:extLst>
              <a:ext uri="{FF2B5EF4-FFF2-40B4-BE49-F238E27FC236}">
                <a16:creationId xmlns:a16="http://schemas.microsoft.com/office/drawing/2014/main" id="{CC80ACFB-AB61-213B-BCBE-1E1CA3E4711E}"/>
              </a:ext>
            </a:extLst>
          </p:cNvPr>
          <p:cNvSpPr/>
          <p:nvPr/>
        </p:nvSpPr>
        <p:spPr>
          <a:xfrm>
            <a:off x="2562937" y="3569732"/>
            <a:ext cx="1724737"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IPSec Header</a:t>
            </a:r>
          </a:p>
        </p:txBody>
      </p:sp>
      <p:sp>
        <p:nvSpPr>
          <p:cNvPr id="7" name="TextBox 6">
            <a:extLst>
              <a:ext uri="{FF2B5EF4-FFF2-40B4-BE49-F238E27FC236}">
                <a16:creationId xmlns:a16="http://schemas.microsoft.com/office/drawing/2014/main" id="{7F0AB98B-16E3-93CF-0EC3-7E18007C4273}"/>
              </a:ext>
            </a:extLst>
          </p:cNvPr>
          <p:cNvSpPr txBox="1"/>
          <p:nvPr/>
        </p:nvSpPr>
        <p:spPr>
          <a:xfrm>
            <a:off x="1235449" y="5556389"/>
            <a:ext cx="3676006" cy="1015663"/>
          </a:xfrm>
          <a:prstGeom prst="rect">
            <a:avLst/>
          </a:prstGeom>
          <a:noFill/>
        </p:spPr>
        <p:txBody>
          <a:bodyPr wrap="none" rtlCol="0">
            <a:spAutoFit/>
          </a:bodyPr>
          <a:lstStyle/>
          <a:p>
            <a:r>
              <a:rPr lang="en-US" sz="6000" dirty="0">
                <a:latin typeface="Chalk Board" panose="02000500000000000000" pitchFamily="2" charset="0"/>
              </a:rPr>
              <a:t>Transport Mode</a:t>
            </a:r>
          </a:p>
        </p:txBody>
      </p:sp>
      <p:cxnSp>
        <p:nvCxnSpPr>
          <p:cNvPr id="13" name="Straight Arrow Connector 12">
            <a:extLst>
              <a:ext uri="{FF2B5EF4-FFF2-40B4-BE49-F238E27FC236}">
                <a16:creationId xmlns:a16="http://schemas.microsoft.com/office/drawing/2014/main" id="{159EF338-1733-8DAA-8BA2-BBCB2B1D03C4}"/>
              </a:ext>
            </a:extLst>
          </p:cNvPr>
          <p:cNvCxnSpPr>
            <a:cxnSpLocks/>
          </p:cNvCxnSpPr>
          <p:nvPr/>
        </p:nvCxnSpPr>
        <p:spPr>
          <a:xfrm flipV="1">
            <a:off x="1869141" y="2913531"/>
            <a:ext cx="121024" cy="6562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03EDFFF-DEEE-50F5-48AC-05F0603C870F}"/>
              </a:ext>
            </a:extLst>
          </p:cNvPr>
          <p:cNvSpPr txBox="1"/>
          <p:nvPr/>
        </p:nvSpPr>
        <p:spPr>
          <a:xfrm rot="20655425">
            <a:off x="1232185" y="2544199"/>
            <a:ext cx="1394934" cy="369332"/>
          </a:xfrm>
          <a:prstGeom prst="rect">
            <a:avLst/>
          </a:prstGeom>
          <a:noFill/>
        </p:spPr>
        <p:txBody>
          <a:bodyPr wrap="none" rtlCol="0">
            <a:spAutoFit/>
          </a:bodyPr>
          <a:lstStyle/>
          <a:p>
            <a:r>
              <a:rPr lang="en-US" dirty="0">
                <a:latin typeface="Chalk Board" panose="02000500000000000000" pitchFamily="2" charset="0"/>
              </a:rPr>
              <a:t>Original IP Header</a:t>
            </a:r>
          </a:p>
        </p:txBody>
      </p:sp>
      <p:cxnSp>
        <p:nvCxnSpPr>
          <p:cNvPr id="17" name="Straight Arrow Connector 16">
            <a:extLst>
              <a:ext uri="{FF2B5EF4-FFF2-40B4-BE49-F238E27FC236}">
                <a16:creationId xmlns:a16="http://schemas.microsoft.com/office/drawing/2014/main" id="{37BBB212-F8AE-05F4-6124-0817BB8D7669}"/>
              </a:ext>
            </a:extLst>
          </p:cNvPr>
          <p:cNvCxnSpPr>
            <a:cxnSpLocks/>
          </p:cNvCxnSpPr>
          <p:nvPr/>
        </p:nvCxnSpPr>
        <p:spPr>
          <a:xfrm flipV="1">
            <a:off x="3832075" y="2913530"/>
            <a:ext cx="121024" cy="6562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16EF5E8-D5B4-C1F2-46AC-E6058D0C5EF4}"/>
              </a:ext>
            </a:extLst>
          </p:cNvPr>
          <p:cNvSpPr txBox="1"/>
          <p:nvPr/>
        </p:nvSpPr>
        <p:spPr>
          <a:xfrm rot="470912">
            <a:off x="3506052" y="2557215"/>
            <a:ext cx="1563248" cy="369332"/>
          </a:xfrm>
          <a:prstGeom prst="rect">
            <a:avLst/>
          </a:prstGeom>
          <a:noFill/>
        </p:spPr>
        <p:txBody>
          <a:bodyPr wrap="none" rtlCol="0">
            <a:spAutoFit/>
          </a:bodyPr>
          <a:lstStyle/>
          <a:p>
            <a:r>
              <a:rPr lang="en-US" dirty="0">
                <a:latin typeface="Chalk Board" panose="02000500000000000000" pitchFamily="2" charset="0"/>
              </a:rPr>
              <a:t>IPSec Header Added</a:t>
            </a:r>
          </a:p>
        </p:txBody>
      </p:sp>
    </p:spTree>
    <p:extLst>
      <p:ext uri="{BB962C8B-B14F-4D97-AF65-F5344CB8AC3E}">
        <p14:creationId xmlns:p14="http://schemas.microsoft.com/office/powerpoint/2010/main" val="2571647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F47ED-95A9-E08D-253D-EE5C6466D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A0A117-DF0E-282E-6B2C-EC9E94310657}"/>
              </a:ext>
            </a:extLst>
          </p:cNvPr>
          <p:cNvSpPr>
            <a:spLocks noGrp="1"/>
          </p:cNvSpPr>
          <p:nvPr>
            <p:ph type="title"/>
          </p:nvPr>
        </p:nvSpPr>
        <p:spPr/>
        <p:txBody>
          <a:bodyPr/>
          <a:lstStyle/>
          <a:p>
            <a:r>
              <a:rPr lang="en-US" dirty="0">
                <a:latin typeface="Chalk Board" panose="02000500000000000000" pitchFamily="2" charset="0"/>
              </a:rPr>
              <a:t>Recall the IP-Diagram</a:t>
            </a:r>
          </a:p>
        </p:txBody>
      </p:sp>
      <p:sp>
        <p:nvSpPr>
          <p:cNvPr id="3" name="Rectangle 2">
            <a:extLst>
              <a:ext uri="{FF2B5EF4-FFF2-40B4-BE49-F238E27FC236}">
                <a16:creationId xmlns:a16="http://schemas.microsoft.com/office/drawing/2014/main" id="{B81EAF4E-7FAE-3A94-FE64-E647EFC63EF9}"/>
              </a:ext>
            </a:extLst>
          </p:cNvPr>
          <p:cNvSpPr/>
          <p:nvPr/>
        </p:nvSpPr>
        <p:spPr>
          <a:xfrm>
            <a:off x="744071" y="2803250"/>
            <a:ext cx="1724737"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IP Header</a:t>
            </a:r>
          </a:p>
        </p:txBody>
      </p:sp>
      <p:sp>
        <p:nvSpPr>
          <p:cNvPr id="4" name="Rectangle 3">
            <a:extLst>
              <a:ext uri="{FF2B5EF4-FFF2-40B4-BE49-F238E27FC236}">
                <a16:creationId xmlns:a16="http://schemas.microsoft.com/office/drawing/2014/main" id="{7C669E5F-3744-6104-D4B7-ABFBEFA6B5D0}"/>
              </a:ext>
            </a:extLst>
          </p:cNvPr>
          <p:cNvSpPr/>
          <p:nvPr/>
        </p:nvSpPr>
        <p:spPr>
          <a:xfrm>
            <a:off x="2468809" y="2803250"/>
            <a:ext cx="2550781"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TCP/UDP Header</a:t>
            </a:r>
          </a:p>
        </p:txBody>
      </p:sp>
      <p:sp>
        <p:nvSpPr>
          <p:cNvPr id="5" name="Rectangle 4">
            <a:extLst>
              <a:ext uri="{FF2B5EF4-FFF2-40B4-BE49-F238E27FC236}">
                <a16:creationId xmlns:a16="http://schemas.microsoft.com/office/drawing/2014/main" id="{E7F60D3F-14E6-94B9-1D9D-E09E49562F29}"/>
              </a:ext>
            </a:extLst>
          </p:cNvPr>
          <p:cNvSpPr/>
          <p:nvPr/>
        </p:nvSpPr>
        <p:spPr>
          <a:xfrm>
            <a:off x="5019590" y="2803250"/>
            <a:ext cx="2860386" cy="94848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TCP/UDP Payload</a:t>
            </a:r>
          </a:p>
        </p:txBody>
      </p:sp>
    </p:spTree>
    <p:extLst>
      <p:ext uri="{BB962C8B-B14F-4D97-AF65-F5344CB8AC3E}">
        <p14:creationId xmlns:p14="http://schemas.microsoft.com/office/powerpoint/2010/main" val="1253562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6096B-1848-E90F-7FBA-E5524E4C1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CDC07-730A-ACDE-95D1-B06E0E63975F}"/>
              </a:ext>
            </a:extLst>
          </p:cNvPr>
          <p:cNvSpPr>
            <a:spLocks noGrp="1"/>
          </p:cNvSpPr>
          <p:nvPr>
            <p:ph type="title"/>
          </p:nvPr>
        </p:nvSpPr>
        <p:spPr/>
        <p:txBody>
          <a:bodyPr/>
          <a:lstStyle/>
          <a:p>
            <a:r>
              <a:rPr lang="en-US" dirty="0">
                <a:latin typeface="Chalk Board" panose="02000500000000000000" pitchFamily="2" charset="0"/>
              </a:rPr>
              <a:t>Recall the IP-Diagram</a:t>
            </a:r>
          </a:p>
        </p:txBody>
      </p:sp>
      <p:sp>
        <p:nvSpPr>
          <p:cNvPr id="3" name="Rectangle 2">
            <a:extLst>
              <a:ext uri="{FF2B5EF4-FFF2-40B4-BE49-F238E27FC236}">
                <a16:creationId xmlns:a16="http://schemas.microsoft.com/office/drawing/2014/main" id="{2D993536-59F8-F6A7-232A-92FE34684679}"/>
              </a:ext>
            </a:extLst>
          </p:cNvPr>
          <p:cNvSpPr/>
          <p:nvPr/>
        </p:nvSpPr>
        <p:spPr>
          <a:xfrm>
            <a:off x="1869144" y="3092823"/>
            <a:ext cx="1156446"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IPSec Header</a:t>
            </a:r>
          </a:p>
        </p:txBody>
      </p:sp>
      <p:sp>
        <p:nvSpPr>
          <p:cNvPr id="4" name="Rectangle 3">
            <a:extLst>
              <a:ext uri="{FF2B5EF4-FFF2-40B4-BE49-F238E27FC236}">
                <a16:creationId xmlns:a16="http://schemas.microsoft.com/office/drawing/2014/main" id="{A39509AC-ACC0-9357-216D-37AC8B7CE285}"/>
              </a:ext>
            </a:extLst>
          </p:cNvPr>
          <p:cNvSpPr/>
          <p:nvPr/>
        </p:nvSpPr>
        <p:spPr>
          <a:xfrm>
            <a:off x="4458328" y="3092823"/>
            <a:ext cx="2550781"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TCP/UDP Header</a:t>
            </a:r>
          </a:p>
        </p:txBody>
      </p:sp>
      <p:sp>
        <p:nvSpPr>
          <p:cNvPr id="5" name="Rectangle 4">
            <a:extLst>
              <a:ext uri="{FF2B5EF4-FFF2-40B4-BE49-F238E27FC236}">
                <a16:creationId xmlns:a16="http://schemas.microsoft.com/office/drawing/2014/main" id="{98D3EF8C-579B-A787-F420-6A9309534E6C}"/>
              </a:ext>
            </a:extLst>
          </p:cNvPr>
          <p:cNvSpPr/>
          <p:nvPr/>
        </p:nvSpPr>
        <p:spPr>
          <a:xfrm>
            <a:off x="7009109" y="3092822"/>
            <a:ext cx="1709675" cy="94848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TCP/UDP Payload</a:t>
            </a:r>
          </a:p>
        </p:txBody>
      </p:sp>
      <p:sp>
        <p:nvSpPr>
          <p:cNvPr id="6" name="Rectangle 5">
            <a:extLst>
              <a:ext uri="{FF2B5EF4-FFF2-40B4-BE49-F238E27FC236}">
                <a16:creationId xmlns:a16="http://schemas.microsoft.com/office/drawing/2014/main" id="{7C93FABE-091F-9B77-2510-77208827E4A0}"/>
              </a:ext>
            </a:extLst>
          </p:cNvPr>
          <p:cNvSpPr/>
          <p:nvPr/>
        </p:nvSpPr>
        <p:spPr>
          <a:xfrm>
            <a:off x="436405" y="3092824"/>
            <a:ext cx="1432738"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IP Header</a:t>
            </a:r>
          </a:p>
        </p:txBody>
      </p:sp>
      <p:sp>
        <p:nvSpPr>
          <p:cNvPr id="7" name="Rectangle 6">
            <a:extLst>
              <a:ext uri="{FF2B5EF4-FFF2-40B4-BE49-F238E27FC236}">
                <a16:creationId xmlns:a16="http://schemas.microsoft.com/office/drawing/2014/main" id="{34A1BE3E-353C-6B79-4C67-F04BD56AAD43}"/>
              </a:ext>
            </a:extLst>
          </p:cNvPr>
          <p:cNvSpPr/>
          <p:nvPr/>
        </p:nvSpPr>
        <p:spPr>
          <a:xfrm>
            <a:off x="3025590" y="3095539"/>
            <a:ext cx="1432738" cy="94848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Chalk Board" panose="02000500000000000000" pitchFamily="2" charset="0"/>
              </a:rPr>
              <a:t>IP Header</a:t>
            </a:r>
          </a:p>
        </p:txBody>
      </p:sp>
      <p:sp>
        <p:nvSpPr>
          <p:cNvPr id="8" name="TextBox 7">
            <a:extLst>
              <a:ext uri="{FF2B5EF4-FFF2-40B4-BE49-F238E27FC236}">
                <a16:creationId xmlns:a16="http://schemas.microsoft.com/office/drawing/2014/main" id="{BF6E8523-3F28-F2AE-1111-18E6768B61F1}"/>
              </a:ext>
            </a:extLst>
          </p:cNvPr>
          <p:cNvSpPr txBox="1"/>
          <p:nvPr/>
        </p:nvSpPr>
        <p:spPr>
          <a:xfrm>
            <a:off x="445849" y="5472609"/>
            <a:ext cx="3143809" cy="1107996"/>
          </a:xfrm>
          <a:prstGeom prst="rect">
            <a:avLst/>
          </a:prstGeom>
          <a:noFill/>
        </p:spPr>
        <p:txBody>
          <a:bodyPr wrap="none" rtlCol="0">
            <a:spAutoFit/>
          </a:bodyPr>
          <a:lstStyle/>
          <a:p>
            <a:r>
              <a:rPr lang="en-US" sz="6600" dirty="0">
                <a:latin typeface="Chalk Board" panose="02000500000000000000" pitchFamily="2" charset="0"/>
              </a:rPr>
              <a:t>Tunnel Mode</a:t>
            </a:r>
          </a:p>
        </p:txBody>
      </p:sp>
      <p:sp>
        <p:nvSpPr>
          <p:cNvPr id="22" name="Left Brace 21">
            <a:extLst>
              <a:ext uri="{FF2B5EF4-FFF2-40B4-BE49-F238E27FC236}">
                <a16:creationId xmlns:a16="http://schemas.microsoft.com/office/drawing/2014/main" id="{62F60533-EF07-5ED7-5D56-91EBD4A7FA7D}"/>
              </a:ext>
            </a:extLst>
          </p:cNvPr>
          <p:cNvSpPr/>
          <p:nvPr/>
        </p:nvSpPr>
        <p:spPr>
          <a:xfrm rot="16200000">
            <a:off x="5687521" y="1475735"/>
            <a:ext cx="369332" cy="5693194"/>
          </a:xfrm>
          <a:prstGeom prst="leftBrace">
            <a:avLst>
              <a:gd name="adj1" fmla="val 8333"/>
              <a:gd name="adj2" fmla="val 4858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halk Board" panose="02000500000000000000" pitchFamily="2" charset="0"/>
            </a:endParaRPr>
          </a:p>
        </p:txBody>
      </p:sp>
      <p:sp>
        <p:nvSpPr>
          <p:cNvPr id="23" name="TextBox 22">
            <a:extLst>
              <a:ext uri="{FF2B5EF4-FFF2-40B4-BE49-F238E27FC236}">
                <a16:creationId xmlns:a16="http://schemas.microsoft.com/office/drawing/2014/main" id="{0BCACFF0-AB33-E005-2218-4685F2C7D0D0}"/>
              </a:ext>
            </a:extLst>
          </p:cNvPr>
          <p:cNvSpPr txBox="1"/>
          <p:nvPr/>
        </p:nvSpPr>
        <p:spPr>
          <a:xfrm>
            <a:off x="4880569" y="4600644"/>
            <a:ext cx="1394934" cy="369332"/>
          </a:xfrm>
          <a:prstGeom prst="rect">
            <a:avLst/>
          </a:prstGeom>
          <a:noFill/>
        </p:spPr>
        <p:txBody>
          <a:bodyPr wrap="none" rtlCol="0">
            <a:spAutoFit/>
          </a:bodyPr>
          <a:lstStyle/>
          <a:p>
            <a:r>
              <a:rPr lang="en-US" dirty="0">
                <a:latin typeface="Chalk Board" panose="02000500000000000000" pitchFamily="2" charset="0"/>
              </a:rPr>
              <a:t>Original IP Header</a:t>
            </a:r>
          </a:p>
        </p:txBody>
      </p:sp>
      <p:cxnSp>
        <p:nvCxnSpPr>
          <p:cNvPr id="24" name="Straight Arrow Connector 23">
            <a:extLst>
              <a:ext uri="{FF2B5EF4-FFF2-40B4-BE49-F238E27FC236}">
                <a16:creationId xmlns:a16="http://schemas.microsoft.com/office/drawing/2014/main" id="{ABD4EDB9-8763-43BC-6C06-6F795C45F869}"/>
              </a:ext>
            </a:extLst>
          </p:cNvPr>
          <p:cNvCxnSpPr>
            <a:cxnSpLocks/>
          </p:cNvCxnSpPr>
          <p:nvPr/>
        </p:nvCxnSpPr>
        <p:spPr>
          <a:xfrm flipV="1">
            <a:off x="1277471" y="2486573"/>
            <a:ext cx="349624" cy="571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5825DBE3-4D0B-03DC-5053-06ED1B310007}"/>
              </a:ext>
            </a:extLst>
          </p:cNvPr>
          <p:cNvSpPr txBox="1"/>
          <p:nvPr/>
        </p:nvSpPr>
        <p:spPr>
          <a:xfrm>
            <a:off x="436405" y="2099635"/>
            <a:ext cx="1284326" cy="369332"/>
          </a:xfrm>
          <a:prstGeom prst="rect">
            <a:avLst/>
          </a:prstGeom>
          <a:noFill/>
        </p:spPr>
        <p:txBody>
          <a:bodyPr wrap="none" rtlCol="0">
            <a:spAutoFit/>
          </a:bodyPr>
          <a:lstStyle/>
          <a:p>
            <a:r>
              <a:rPr lang="en-US" dirty="0">
                <a:latin typeface="Chalk Board" panose="02000500000000000000" pitchFamily="2" charset="0"/>
              </a:rPr>
              <a:t>Outer IP Header</a:t>
            </a:r>
          </a:p>
        </p:txBody>
      </p:sp>
      <p:pic>
        <p:nvPicPr>
          <p:cNvPr id="26" name="Graphic 25" descr="Server outline">
            <a:extLst>
              <a:ext uri="{FF2B5EF4-FFF2-40B4-BE49-F238E27FC236}">
                <a16:creationId xmlns:a16="http://schemas.microsoft.com/office/drawing/2014/main" id="{AA784FF1-9BD8-4D63-FDFD-DE56AC6A7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3718" y="5589521"/>
            <a:ext cx="914400" cy="914400"/>
          </a:xfrm>
          <a:prstGeom prst="rect">
            <a:avLst/>
          </a:prstGeom>
        </p:spPr>
      </p:pic>
      <p:pic>
        <p:nvPicPr>
          <p:cNvPr id="27" name="Graphic 26" descr="Laptop with solid fill">
            <a:extLst>
              <a:ext uri="{FF2B5EF4-FFF2-40B4-BE49-F238E27FC236}">
                <a16:creationId xmlns:a16="http://schemas.microsoft.com/office/drawing/2014/main" id="{242BB263-1DD1-A34E-A409-4CFED8DBAB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74189" y="5578475"/>
            <a:ext cx="914400" cy="914400"/>
          </a:xfrm>
          <a:prstGeom prst="rect">
            <a:avLst/>
          </a:prstGeom>
        </p:spPr>
      </p:pic>
      <p:sp>
        <p:nvSpPr>
          <p:cNvPr id="28" name="Cloud 27">
            <a:extLst>
              <a:ext uri="{FF2B5EF4-FFF2-40B4-BE49-F238E27FC236}">
                <a16:creationId xmlns:a16="http://schemas.microsoft.com/office/drawing/2014/main" id="{8B496E17-7414-6D73-D506-A2D4E7DF4CA6}"/>
              </a:ext>
            </a:extLst>
          </p:cNvPr>
          <p:cNvSpPr/>
          <p:nvPr/>
        </p:nvSpPr>
        <p:spPr>
          <a:xfrm>
            <a:off x="7496938" y="5563629"/>
            <a:ext cx="2380490" cy="944092"/>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halk Board" panose="02000500000000000000" pitchFamily="2" charset="0"/>
              </a:rPr>
              <a:t>Internet Untrusted Network</a:t>
            </a:r>
          </a:p>
        </p:txBody>
      </p:sp>
      <p:sp>
        <p:nvSpPr>
          <p:cNvPr id="29" name="Rectangle 28">
            <a:extLst>
              <a:ext uri="{FF2B5EF4-FFF2-40B4-BE49-F238E27FC236}">
                <a16:creationId xmlns:a16="http://schemas.microsoft.com/office/drawing/2014/main" id="{AEAC5B23-4517-E9D2-A224-566341753E8E}"/>
              </a:ext>
            </a:extLst>
          </p:cNvPr>
          <p:cNvSpPr/>
          <p:nvPr/>
        </p:nvSpPr>
        <p:spPr>
          <a:xfrm>
            <a:off x="9985844" y="5861677"/>
            <a:ext cx="779929" cy="2394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halk Board" panose="02000500000000000000" pitchFamily="2" charset="0"/>
            </a:endParaRPr>
          </a:p>
        </p:txBody>
      </p:sp>
      <p:sp>
        <p:nvSpPr>
          <p:cNvPr id="30" name="Rectangle 29">
            <a:extLst>
              <a:ext uri="{FF2B5EF4-FFF2-40B4-BE49-F238E27FC236}">
                <a16:creationId xmlns:a16="http://schemas.microsoft.com/office/drawing/2014/main" id="{9F446C56-54FA-3D7C-1E97-4602CF61FD80}"/>
              </a:ext>
            </a:extLst>
          </p:cNvPr>
          <p:cNvSpPr/>
          <p:nvPr/>
        </p:nvSpPr>
        <p:spPr>
          <a:xfrm>
            <a:off x="6582538" y="5906863"/>
            <a:ext cx="779929" cy="2394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halk Board" panose="02000500000000000000" pitchFamily="2" charset="0"/>
            </a:endParaRPr>
          </a:p>
        </p:txBody>
      </p:sp>
      <p:sp>
        <p:nvSpPr>
          <p:cNvPr id="31" name="TextBox 30">
            <a:extLst>
              <a:ext uri="{FF2B5EF4-FFF2-40B4-BE49-F238E27FC236}">
                <a16:creationId xmlns:a16="http://schemas.microsoft.com/office/drawing/2014/main" id="{E2DCF78E-3875-93F2-A197-F1A256556380}"/>
              </a:ext>
            </a:extLst>
          </p:cNvPr>
          <p:cNvSpPr txBox="1"/>
          <p:nvPr/>
        </p:nvSpPr>
        <p:spPr>
          <a:xfrm>
            <a:off x="11170928" y="6391184"/>
            <a:ext cx="300082" cy="369332"/>
          </a:xfrm>
          <a:prstGeom prst="rect">
            <a:avLst/>
          </a:prstGeom>
          <a:noFill/>
        </p:spPr>
        <p:txBody>
          <a:bodyPr wrap="none" rtlCol="0">
            <a:spAutoFit/>
          </a:bodyPr>
          <a:lstStyle/>
          <a:p>
            <a:r>
              <a:rPr lang="en-US" dirty="0">
                <a:latin typeface="Chalk Board" panose="02000500000000000000" pitchFamily="2" charset="0"/>
              </a:rPr>
              <a:t>A</a:t>
            </a:r>
          </a:p>
        </p:txBody>
      </p:sp>
      <p:sp>
        <p:nvSpPr>
          <p:cNvPr id="32" name="TextBox 31">
            <a:extLst>
              <a:ext uri="{FF2B5EF4-FFF2-40B4-BE49-F238E27FC236}">
                <a16:creationId xmlns:a16="http://schemas.microsoft.com/office/drawing/2014/main" id="{35BD94E8-C762-D12E-709F-5F5589C7578E}"/>
              </a:ext>
            </a:extLst>
          </p:cNvPr>
          <p:cNvSpPr txBox="1"/>
          <p:nvPr/>
        </p:nvSpPr>
        <p:spPr>
          <a:xfrm flipH="1">
            <a:off x="7200199" y="6319255"/>
            <a:ext cx="275867" cy="369332"/>
          </a:xfrm>
          <a:prstGeom prst="rect">
            <a:avLst/>
          </a:prstGeom>
          <a:noFill/>
        </p:spPr>
        <p:txBody>
          <a:bodyPr wrap="square" rtlCol="0">
            <a:spAutoFit/>
          </a:bodyPr>
          <a:lstStyle/>
          <a:p>
            <a:r>
              <a:rPr lang="en-US" dirty="0">
                <a:latin typeface="Chalk Board" panose="02000500000000000000" pitchFamily="2" charset="0"/>
              </a:rPr>
              <a:t>G</a:t>
            </a:r>
          </a:p>
        </p:txBody>
      </p:sp>
      <p:sp>
        <p:nvSpPr>
          <p:cNvPr id="33" name="TextBox 32">
            <a:extLst>
              <a:ext uri="{FF2B5EF4-FFF2-40B4-BE49-F238E27FC236}">
                <a16:creationId xmlns:a16="http://schemas.microsoft.com/office/drawing/2014/main" id="{4B6D4668-1802-4DE0-68D0-E4F21A1CFBE9}"/>
              </a:ext>
            </a:extLst>
          </p:cNvPr>
          <p:cNvSpPr txBox="1"/>
          <p:nvPr/>
        </p:nvSpPr>
        <p:spPr>
          <a:xfrm flipH="1">
            <a:off x="5891546" y="6391184"/>
            <a:ext cx="608631" cy="369332"/>
          </a:xfrm>
          <a:prstGeom prst="rect">
            <a:avLst/>
          </a:prstGeom>
          <a:noFill/>
        </p:spPr>
        <p:txBody>
          <a:bodyPr wrap="square" rtlCol="0">
            <a:spAutoFit/>
          </a:bodyPr>
          <a:lstStyle/>
          <a:p>
            <a:r>
              <a:rPr lang="en-US" dirty="0">
                <a:latin typeface="Chalk Board" panose="02000500000000000000" pitchFamily="2" charset="0"/>
              </a:rPr>
              <a:t> B</a:t>
            </a:r>
          </a:p>
        </p:txBody>
      </p:sp>
      <p:sp>
        <p:nvSpPr>
          <p:cNvPr id="34" name="TextBox 33">
            <a:extLst>
              <a:ext uri="{FF2B5EF4-FFF2-40B4-BE49-F238E27FC236}">
                <a16:creationId xmlns:a16="http://schemas.microsoft.com/office/drawing/2014/main" id="{DA92EB3C-5D63-2F2F-A024-337056439795}"/>
              </a:ext>
            </a:extLst>
          </p:cNvPr>
          <p:cNvSpPr txBox="1"/>
          <p:nvPr/>
        </p:nvSpPr>
        <p:spPr>
          <a:xfrm>
            <a:off x="1170655" y="1805313"/>
            <a:ext cx="732893" cy="369332"/>
          </a:xfrm>
          <a:prstGeom prst="rect">
            <a:avLst/>
          </a:prstGeom>
          <a:noFill/>
        </p:spPr>
        <p:txBody>
          <a:bodyPr wrap="none" rtlCol="0">
            <a:spAutoFit/>
          </a:bodyPr>
          <a:lstStyle/>
          <a:p>
            <a:r>
              <a:rPr lang="en-US" dirty="0">
                <a:latin typeface="Chalk Board" panose="02000500000000000000" pitchFamily="2" charset="0"/>
              </a:rPr>
              <a:t>(A to G)</a:t>
            </a:r>
          </a:p>
        </p:txBody>
      </p:sp>
      <p:sp>
        <p:nvSpPr>
          <p:cNvPr id="35" name="TextBox 34">
            <a:extLst>
              <a:ext uri="{FF2B5EF4-FFF2-40B4-BE49-F238E27FC236}">
                <a16:creationId xmlns:a16="http://schemas.microsoft.com/office/drawing/2014/main" id="{E0E2B208-CB2B-EA82-6674-EAB4DC8BEEB0}"/>
              </a:ext>
            </a:extLst>
          </p:cNvPr>
          <p:cNvSpPr txBox="1"/>
          <p:nvPr/>
        </p:nvSpPr>
        <p:spPr>
          <a:xfrm>
            <a:off x="4853048" y="2235223"/>
            <a:ext cx="1237839" cy="369332"/>
          </a:xfrm>
          <a:prstGeom prst="rect">
            <a:avLst/>
          </a:prstGeom>
          <a:noFill/>
        </p:spPr>
        <p:txBody>
          <a:bodyPr wrap="none" rtlCol="0">
            <a:spAutoFit/>
          </a:bodyPr>
          <a:lstStyle/>
          <a:p>
            <a:r>
              <a:rPr lang="en-US" dirty="0">
                <a:latin typeface="Chalk Board" panose="02000500000000000000" pitchFamily="2" charset="0"/>
              </a:rPr>
              <a:t>Inner IP Header</a:t>
            </a:r>
          </a:p>
        </p:txBody>
      </p:sp>
      <p:sp>
        <p:nvSpPr>
          <p:cNvPr id="36" name="TextBox 35">
            <a:extLst>
              <a:ext uri="{FF2B5EF4-FFF2-40B4-BE49-F238E27FC236}">
                <a16:creationId xmlns:a16="http://schemas.microsoft.com/office/drawing/2014/main" id="{DE19E9D3-67AA-074E-B7E5-E875AE2706AC}"/>
              </a:ext>
            </a:extLst>
          </p:cNvPr>
          <p:cNvSpPr txBox="1"/>
          <p:nvPr/>
        </p:nvSpPr>
        <p:spPr>
          <a:xfrm>
            <a:off x="5587298" y="1940901"/>
            <a:ext cx="720069" cy="369332"/>
          </a:xfrm>
          <a:prstGeom prst="rect">
            <a:avLst/>
          </a:prstGeom>
          <a:noFill/>
        </p:spPr>
        <p:txBody>
          <a:bodyPr wrap="none" rtlCol="0">
            <a:spAutoFit/>
          </a:bodyPr>
          <a:lstStyle/>
          <a:p>
            <a:r>
              <a:rPr lang="en-US" dirty="0">
                <a:latin typeface="Chalk Board" panose="02000500000000000000" pitchFamily="2" charset="0"/>
              </a:rPr>
              <a:t>(A to B)</a:t>
            </a:r>
          </a:p>
        </p:txBody>
      </p:sp>
      <p:cxnSp>
        <p:nvCxnSpPr>
          <p:cNvPr id="37" name="Straight Arrow Connector 36">
            <a:extLst>
              <a:ext uri="{FF2B5EF4-FFF2-40B4-BE49-F238E27FC236}">
                <a16:creationId xmlns:a16="http://schemas.microsoft.com/office/drawing/2014/main" id="{3946EA5E-1E94-FCE5-5CEE-F1ED2CE12F58}"/>
              </a:ext>
            </a:extLst>
          </p:cNvPr>
          <p:cNvCxnSpPr>
            <a:cxnSpLocks/>
            <a:stCxn id="7" idx="0"/>
            <a:endCxn id="35" idx="2"/>
          </p:cNvCxnSpPr>
          <p:nvPr/>
        </p:nvCxnSpPr>
        <p:spPr>
          <a:xfrm flipV="1">
            <a:off x="3741959" y="2604555"/>
            <a:ext cx="1730009" cy="4909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47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2444E-FEAF-40B9-0DEE-050B5BC11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C4A97-8866-D208-5948-7247B23D014F}"/>
              </a:ext>
            </a:extLst>
          </p:cNvPr>
          <p:cNvSpPr>
            <a:spLocks noGrp="1"/>
          </p:cNvSpPr>
          <p:nvPr>
            <p:ph type="title"/>
          </p:nvPr>
        </p:nvSpPr>
        <p:spPr/>
        <p:txBody>
          <a:bodyPr/>
          <a:lstStyle/>
          <a:p>
            <a:r>
              <a:rPr lang="en-US" dirty="0">
                <a:latin typeface="Chalk Board" panose="02000500000000000000" pitchFamily="2" charset="0"/>
              </a:rPr>
              <a:t>Network Layer Security</a:t>
            </a:r>
          </a:p>
        </p:txBody>
      </p:sp>
      <p:sp>
        <p:nvSpPr>
          <p:cNvPr id="3" name="TextBox 2">
            <a:extLst>
              <a:ext uri="{FF2B5EF4-FFF2-40B4-BE49-F238E27FC236}">
                <a16:creationId xmlns:a16="http://schemas.microsoft.com/office/drawing/2014/main" id="{D8D399F4-7597-B912-BB49-27C068636B81}"/>
              </a:ext>
            </a:extLst>
          </p:cNvPr>
          <p:cNvSpPr txBox="1"/>
          <p:nvPr/>
        </p:nvSpPr>
        <p:spPr>
          <a:xfrm>
            <a:off x="625018" y="3205018"/>
            <a:ext cx="1236236" cy="923330"/>
          </a:xfrm>
          <a:prstGeom prst="rect">
            <a:avLst/>
          </a:prstGeom>
          <a:noFill/>
        </p:spPr>
        <p:txBody>
          <a:bodyPr wrap="none" rtlCol="0">
            <a:spAutoFit/>
          </a:bodyPr>
          <a:lstStyle/>
          <a:p>
            <a:r>
              <a:rPr lang="en-US" sz="5400" dirty="0">
                <a:latin typeface="Chalk Board" panose="02000500000000000000" pitchFamily="2" charset="0"/>
              </a:rPr>
              <a:t>IPSec</a:t>
            </a:r>
          </a:p>
        </p:txBody>
      </p:sp>
      <p:sp>
        <p:nvSpPr>
          <p:cNvPr id="5" name="TextBox 4">
            <a:extLst>
              <a:ext uri="{FF2B5EF4-FFF2-40B4-BE49-F238E27FC236}">
                <a16:creationId xmlns:a16="http://schemas.microsoft.com/office/drawing/2014/main" id="{BFD85FE5-DAAC-7B94-FCA3-8A6A106196AA}"/>
              </a:ext>
            </a:extLst>
          </p:cNvPr>
          <p:cNvSpPr txBox="1"/>
          <p:nvPr/>
        </p:nvSpPr>
        <p:spPr>
          <a:xfrm>
            <a:off x="5554826" y="1791720"/>
            <a:ext cx="825867" cy="923330"/>
          </a:xfrm>
          <a:prstGeom prst="rect">
            <a:avLst/>
          </a:prstGeom>
          <a:noFill/>
        </p:spPr>
        <p:txBody>
          <a:bodyPr wrap="none" rtlCol="0">
            <a:spAutoFit/>
          </a:bodyPr>
          <a:lstStyle/>
          <a:p>
            <a:r>
              <a:rPr lang="en-US" sz="5400" dirty="0">
                <a:latin typeface="Chalk Board" panose="02000500000000000000" pitchFamily="2" charset="0"/>
              </a:rPr>
              <a:t>AH</a:t>
            </a:r>
          </a:p>
        </p:txBody>
      </p:sp>
      <p:sp>
        <p:nvSpPr>
          <p:cNvPr id="6" name="TextBox 5">
            <a:extLst>
              <a:ext uri="{FF2B5EF4-FFF2-40B4-BE49-F238E27FC236}">
                <a16:creationId xmlns:a16="http://schemas.microsoft.com/office/drawing/2014/main" id="{9E097810-C98F-FC6A-8DEF-7157D78712F4}"/>
              </a:ext>
            </a:extLst>
          </p:cNvPr>
          <p:cNvSpPr txBox="1"/>
          <p:nvPr/>
        </p:nvSpPr>
        <p:spPr>
          <a:xfrm>
            <a:off x="5416166" y="3236530"/>
            <a:ext cx="888385" cy="923330"/>
          </a:xfrm>
          <a:prstGeom prst="rect">
            <a:avLst/>
          </a:prstGeom>
          <a:noFill/>
        </p:spPr>
        <p:txBody>
          <a:bodyPr wrap="none" rtlCol="0">
            <a:spAutoFit/>
          </a:bodyPr>
          <a:lstStyle/>
          <a:p>
            <a:r>
              <a:rPr lang="en-US" sz="5400" dirty="0">
                <a:latin typeface="Chalk Board" panose="02000500000000000000" pitchFamily="2" charset="0"/>
              </a:rPr>
              <a:t>ESP</a:t>
            </a:r>
          </a:p>
        </p:txBody>
      </p:sp>
      <p:sp>
        <p:nvSpPr>
          <p:cNvPr id="7" name="TextBox 6">
            <a:extLst>
              <a:ext uri="{FF2B5EF4-FFF2-40B4-BE49-F238E27FC236}">
                <a16:creationId xmlns:a16="http://schemas.microsoft.com/office/drawing/2014/main" id="{46813488-04D4-7C6A-1EDB-BC46C245A819}"/>
              </a:ext>
            </a:extLst>
          </p:cNvPr>
          <p:cNvSpPr txBox="1"/>
          <p:nvPr/>
        </p:nvSpPr>
        <p:spPr>
          <a:xfrm>
            <a:off x="5416166" y="5143005"/>
            <a:ext cx="734496" cy="923330"/>
          </a:xfrm>
          <a:prstGeom prst="rect">
            <a:avLst/>
          </a:prstGeom>
          <a:noFill/>
        </p:spPr>
        <p:txBody>
          <a:bodyPr wrap="none" rtlCol="0">
            <a:spAutoFit/>
          </a:bodyPr>
          <a:lstStyle/>
          <a:p>
            <a:r>
              <a:rPr lang="en-US" sz="5400" dirty="0">
                <a:latin typeface="Chalk Board" panose="02000500000000000000" pitchFamily="2" charset="0"/>
              </a:rPr>
              <a:t>IKE</a:t>
            </a:r>
          </a:p>
        </p:txBody>
      </p:sp>
      <p:cxnSp>
        <p:nvCxnSpPr>
          <p:cNvPr id="9" name="Straight Arrow Connector 8">
            <a:extLst>
              <a:ext uri="{FF2B5EF4-FFF2-40B4-BE49-F238E27FC236}">
                <a16:creationId xmlns:a16="http://schemas.microsoft.com/office/drawing/2014/main" id="{DBCA6409-C3CF-40D5-0E79-7B8793C5A949}"/>
              </a:ext>
            </a:extLst>
          </p:cNvPr>
          <p:cNvCxnSpPr>
            <a:stCxn id="3" idx="3"/>
            <a:endCxn id="5" idx="1"/>
          </p:cNvCxnSpPr>
          <p:nvPr/>
        </p:nvCxnSpPr>
        <p:spPr>
          <a:xfrm flipV="1">
            <a:off x="1861254" y="2253385"/>
            <a:ext cx="3693572" cy="14132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0ED3827-1570-6B08-5208-30C43E5F6838}"/>
              </a:ext>
            </a:extLst>
          </p:cNvPr>
          <p:cNvCxnSpPr>
            <a:cxnSpLocks/>
            <a:stCxn id="3" idx="3"/>
            <a:endCxn id="6" idx="1"/>
          </p:cNvCxnSpPr>
          <p:nvPr/>
        </p:nvCxnSpPr>
        <p:spPr>
          <a:xfrm>
            <a:off x="1861254" y="3666683"/>
            <a:ext cx="3554912" cy="31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FDBFCEA-5DA2-FB24-F063-19942D9FCFAB}"/>
              </a:ext>
            </a:extLst>
          </p:cNvPr>
          <p:cNvCxnSpPr>
            <a:cxnSpLocks/>
            <a:stCxn id="3" idx="3"/>
            <a:endCxn id="7" idx="1"/>
          </p:cNvCxnSpPr>
          <p:nvPr/>
        </p:nvCxnSpPr>
        <p:spPr>
          <a:xfrm>
            <a:off x="1861254" y="3666683"/>
            <a:ext cx="3554912" cy="1937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E1ED200-0042-31E5-2BEE-6D27F36222F7}"/>
              </a:ext>
            </a:extLst>
          </p:cNvPr>
          <p:cNvSpPr txBox="1"/>
          <p:nvPr/>
        </p:nvSpPr>
        <p:spPr>
          <a:xfrm>
            <a:off x="5073135" y="2573761"/>
            <a:ext cx="2664512" cy="523220"/>
          </a:xfrm>
          <a:prstGeom prst="rect">
            <a:avLst/>
          </a:prstGeom>
          <a:noFill/>
        </p:spPr>
        <p:txBody>
          <a:bodyPr wrap="none" rtlCol="0">
            <a:spAutoFit/>
          </a:bodyPr>
          <a:lstStyle/>
          <a:p>
            <a:r>
              <a:rPr lang="en-US" sz="2800" dirty="0">
                <a:latin typeface="Chalk Board" panose="02000500000000000000" pitchFamily="2" charset="0"/>
              </a:rPr>
              <a:t>(Authentication Header)</a:t>
            </a:r>
          </a:p>
        </p:txBody>
      </p:sp>
      <p:sp>
        <p:nvSpPr>
          <p:cNvPr id="22" name="TextBox 21">
            <a:extLst>
              <a:ext uri="{FF2B5EF4-FFF2-40B4-BE49-F238E27FC236}">
                <a16:creationId xmlns:a16="http://schemas.microsoft.com/office/drawing/2014/main" id="{D0AD3477-947B-21D2-0AC8-59C5080356B5}"/>
              </a:ext>
            </a:extLst>
          </p:cNvPr>
          <p:cNvSpPr txBox="1"/>
          <p:nvPr/>
        </p:nvSpPr>
        <p:spPr>
          <a:xfrm>
            <a:off x="5073135" y="4114743"/>
            <a:ext cx="3775030" cy="523220"/>
          </a:xfrm>
          <a:prstGeom prst="rect">
            <a:avLst/>
          </a:prstGeom>
          <a:noFill/>
        </p:spPr>
        <p:txBody>
          <a:bodyPr wrap="square" rtlCol="0">
            <a:spAutoFit/>
          </a:bodyPr>
          <a:lstStyle/>
          <a:p>
            <a:r>
              <a:rPr lang="en-US" sz="2800" dirty="0">
                <a:latin typeface="Chalk Board" panose="02000500000000000000" pitchFamily="2" charset="0"/>
              </a:rPr>
              <a:t>(Encapsulating Security Payload)</a:t>
            </a:r>
          </a:p>
        </p:txBody>
      </p:sp>
      <p:sp>
        <p:nvSpPr>
          <p:cNvPr id="23" name="Left Brace 22">
            <a:extLst>
              <a:ext uri="{FF2B5EF4-FFF2-40B4-BE49-F238E27FC236}">
                <a16:creationId xmlns:a16="http://schemas.microsoft.com/office/drawing/2014/main" id="{D8FD7347-582D-F244-8ADD-DA504B95176F}"/>
              </a:ext>
            </a:extLst>
          </p:cNvPr>
          <p:cNvSpPr/>
          <p:nvPr/>
        </p:nvSpPr>
        <p:spPr>
          <a:xfrm rot="10800000">
            <a:off x="8517375" y="1813408"/>
            <a:ext cx="673821" cy="284624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halk Board" panose="02000500000000000000" pitchFamily="2" charset="0"/>
            </a:endParaRPr>
          </a:p>
        </p:txBody>
      </p:sp>
      <p:sp>
        <p:nvSpPr>
          <p:cNvPr id="24" name="TextBox 23">
            <a:extLst>
              <a:ext uri="{FF2B5EF4-FFF2-40B4-BE49-F238E27FC236}">
                <a16:creationId xmlns:a16="http://schemas.microsoft.com/office/drawing/2014/main" id="{CF7B849D-8788-930A-6206-C8205597C1D6}"/>
              </a:ext>
            </a:extLst>
          </p:cNvPr>
          <p:cNvSpPr txBox="1"/>
          <p:nvPr/>
        </p:nvSpPr>
        <p:spPr>
          <a:xfrm>
            <a:off x="9372600" y="2835371"/>
            <a:ext cx="787395" cy="369332"/>
          </a:xfrm>
          <a:prstGeom prst="rect">
            <a:avLst/>
          </a:prstGeom>
          <a:noFill/>
        </p:spPr>
        <p:txBody>
          <a:bodyPr wrap="none" rtlCol="0">
            <a:spAutoFit/>
          </a:bodyPr>
          <a:lstStyle/>
          <a:p>
            <a:r>
              <a:rPr lang="en-US" dirty="0">
                <a:latin typeface="Chalk Board" panose="02000500000000000000" pitchFamily="2" charset="0"/>
              </a:rPr>
              <a:t>Protocols</a:t>
            </a:r>
          </a:p>
        </p:txBody>
      </p:sp>
      <p:sp>
        <p:nvSpPr>
          <p:cNvPr id="25" name="Left Brace 24">
            <a:extLst>
              <a:ext uri="{FF2B5EF4-FFF2-40B4-BE49-F238E27FC236}">
                <a16:creationId xmlns:a16="http://schemas.microsoft.com/office/drawing/2014/main" id="{5FC1784F-F724-0B62-869D-DA96CD670910}"/>
              </a:ext>
            </a:extLst>
          </p:cNvPr>
          <p:cNvSpPr/>
          <p:nvPr/>
        </p:nvSpPr>
        <p:spPr>
          <a:xfrm rot="10800000">
            <a:off x="8517375" y="4740770"/>
            <a:ext cx="673821" cy="13255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halk Board" panose="02000500000000000000" pitchFamily="2" charset="0"/>
            </a:endParaRPr>
          </a:p>
        </p:txBody>
      </p:sp>
      <p:sp>
        <p:nvSpPr>
          <p:cNvPr id="26" name="TextBox 25">
            <a:extLst>
              <a:ext uri="{FF2B5EF4-FFF2-40B4-BE49-F238E27FC236}">
                <a16:creationId xmlns:a16="http://schemas.microsoft.com/office/drawing/2014/main" id="{5D0B885B-58EF-264B-18ED-9348E05F912F}"/>
              </a:ext>
            </a:extLst>
          </p:cNvPr>
          <p:cNvSpPr txBox="1"/>
          <p:nvPr/>
        </p:nvSpPr>
        <p:spPr>
          <a:xfrm>
            <a:off x="9372599" y="5235338"/>
            <a:ext cx="1326004" cy="369332"/>
          </a:xfrm>
          <a:prstGeom prst="rect">
            <a:avLst/>
          </a:prstGeom>
          <a:noFill/>
        </p:spPr>
        <p:txBody>
          <a:bodyPr wrap="none" rtlCol="0">
            <a:spAutoFit/>
          </a:bodyPr>
          <a:lstStyle/>
          <a:p>
            <a:r>
              <a:rPr lang="en-US" dirty="0">
                <a:latin typeface="Chalk Board" panose="02000500000000000000" pitchFamily="2" charset="0"/>
              </a:rPr>
              <a:t>Key Management</a:t>
            </a:r>
          </a:p>
        </p:txBody>
      </p:sp>
    </p:spTree>
    <p:extLst>
      <p:ext uri="{BB962C8B-B14F-4D97-AF65-F5344CB8AC3E}">
        <p14:creationId xmlns:p14="http://schemas.microsoft.com/office/powerpoint/2010/main" val="65855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9451-BEFD-4BDE-BE5E-DB7A468C566B}"/>
              </a:ext>
            </a:extLst>
          </p:cNvPr>
          <p:cNvSpPr>
            <a:spLocks noGrp="1"/>
          </p:cNvSpPr>
          <p:nvPr>
            <p:ph type="title"/>
          </p:nvPr>
        </p:nvSpPr>
        <p:spPr/>
        <p:txBody>
          <a:bodyPr>
            <a:normAutofit/>
          </a:bodyPr>
          <a:lstStyle/>
          <a:p>
            <a:r>
              <a:rPr lang="en-US" sz="7200" dirty="0">
                <a:latin typeface="Chalk Board" panose="02000500000000000000" pitchFamily="2" charset="0"/>
              </a:rPr>
              <a:t>IPSec Overview</a:t>
            </a:r>
          </a:p>
        </p:txBody>
      </p:sp>
      <p:sp>
        <p:nvSpPr>
          <p:cNvPr id="3" name="TextBox 2">
            <a:extLst>
              <a:ext uri="{FF2B5EF4-FFF2-40B4-BE49-F238E27FC236}">
                <a16:creationId xmlns:a16="http://schemas.microsoft.com/office/drawing/2014/main" id="{A35F350F-CB7E-6583-E861-B4056FE5FC4F}"/>
              </a:ext>
            </a:extLst>
          </p:cNvPr>
          <p:cNvSpPr txBox="1"/>
          <p:nvPr/>
        </p:nvSpPr>
        <p:spPr>
          <a:xfrm>
            <a:off x="561336" y="2205901"/>
            <a:ext cx="5649303" cy="1107996"/>
          </a:xfrm>
          <a:prstGeom prst="rect">
            <a:avLst/>
          </a:prstGeom>
          <a:noFill/>
        </p:spPr>
        <p:txBody>
          <a:bodyPr wrap="none" rtlCol="0">
            <a:spAutoFit/>
          </a:bodyPr>
          <a:lstStyle/>
          <a:p>
            <a:r>
              <a:rPr lang="en-US" sz="6600" dirty="0">
                <a:latin typeface="Chalk Board" panose="02000500000000000000" pitchFamily="2" charset="0"/>
              </a:rPr>
              <a:t>Internet Key Exchange</a:t>
            </a:r>
          </a:p>
        </p:txBody>
      </p:sp>
      <p:sp>
        <p:nvSpPr>
          <p:cNvPr id="5" name="TextBox 4">
            <a:extLst>
              <a:ext uri="{FF2B5EF4-FFF2-40B4-BE49-F238E27FC236}">
                <a16:creationId xmlns:a16="http://schemas.microsoft.com/office/drawing/2014/main" id="{8780518F-2F18-3B5A-1F76-D42033998BBC}"/>
              </a:ext>
            </a:extLst>
          </p:cNvPr>
          <p:cNvSpPr txBox="1"/>
          <p:nvPr/>
        </p:nvSpPr>
        <p:spPr>
          <a:xfrm>
            <a:off x="976689" y="3536722"/>
            <a:ext cx="6648493" cy="646331"/>
          </a:xfrm>
          <a:prstGeom prst="rect">
            <a:avLst/>
          </a:prstGeom>
          <a:noFill/>
        </p:spPr>
        <p:txBody>
          <a:bodyPr wrap="square" rtlCol="0">
            <a:spAutoFit/>
          </a:bodyPr>
          <a:lstStyle/>
          <a:p>
            <a:r>
              <a:rPr lang="en-US" sz="3600" dirty="0">
                <a:latin typeface="Chalk Board" panose="02000500000000000000" pitchFamily="2" charset="0"/>
              </a:rPr>
              <a:t>To agree on a shared symmetric key.</a:t>
            </a:r>
          </a:p>
        </p:txBody>
      </p:sp>
      <p:sp>
        <p:nvSpPr>
          <p:cNvPr id="6" name="TextBox 5">
            <a:extLst>
              <a:ext uri="{FF2B5EF4-FFF2-40B4-BE49-F238E27FC236}">
                <a16:creationId xmlns:a16="http://schemas.microsoft.com/office/drawing/2014/main" id="{4AAFB552-63E1-F7B6-EEA5-A9917BB3927A}"/>
              </a:ext>
            </a:extLst>
          </p:cNvPr>
          <p:cNvSpPr txBox="1"/>
          <p:nvPr/>
        </p:nvSpPr>
        <p:spPr>
          <a:xfrm>
            <a:off x="976689" y="4559766"/>
            <a:ext cx="10964299" cy="1200329"/>
          </a:xfrm>
          <a:prstGeom prst="rect">
            <a:avLst/>
          </a:prstGeom>
          <a:noFill/>
        </p:spPr>
        <p:txBody>
          <a:bodyPr wrap="square">
            <a:spAutoFit/>
          </a:bodyPr>
          <a:lstStyle/>
          <a:p>
            <a:r>
              <a:rPr lang="en-US" sz="3600" dirty="0">
                <a:effectLst/>
                <a:latin typeface="Chalk Board" panose="02000500000000000000" pitchFamily="2" charset="0"/>
              </a:rPr>
              <a:t>We use this key to encrypt and compute MACs over IP packets or parts of it.</a:t>
            </a:r>
            <a:br>
              <a:rPr lang="en-US" sz="3600" dirty="0">
                <a:effectLst/>
                <a:latin typeface="Chalk Board" panose="02000500000000000000" pitchFamily="2" charset="0"/>
              </a:rPr>
            </a:br>
            <a:endParaRPr lang="en-US" sz="3600" dirty="0">
              <a:effectLst/>
              <a:latin typeface="Chalk Board" panose="02000500000000000000" pitchFamily="2" charset="0"/>
            </a:endParaRPr>
          </a:p>
        </p:txBody>
      </p:sp>
    </p:spTree>
    <p:extLst>
      <p:ext uri="{BB962C8B-B14F-4D97-AF65-F5344CB8AC3E}">
        <p14:creationId xmlns:p14="http://schemas.microsoft.com/office/powerpoint/2010/main" val="369368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1|60.4"/>
</p:tagLst>
</file>

<file path=ppt/tags/tag10.xml><?xml version="1.0" encoding="utf-8"?>
<p:tagLst xmlns:a="http://schemas.openxmlformats.org/drawingml/2006/main" xmlns:r="http://schemas.openxmlformats.org/officeDocument/2006/relationships" xmlns:p="http://schemas.openxmlformats.org/presentationml/2006/main">
  <p:tag name="TIMING" val="|17.1|2.6|50.5|19.5|7.4|4.6|1.4"/>
</p:tagLst>
</file>

<file path=ppt/tags/tag11.xml><?xml version="1.0" encoding="utf-8"?>
<p:tagLst xmlns:a="http://schemas.openxmlformats.org/drawingml/2006/main" xmlns:r="http://schemas.openxmlformats.org/officeDocument/2006/relationships" xmlns:p="http://schemas.openxmlformats.org/presentationml/2006/main">
  <p:tag name="TIMING" val="|21.3|5.3|11.8"/>
</p:tagLst>
</file>

<file path=ppt/tags/tag12.xml><?xml version="1.0" encoding="utf-8"?>
<p:tagLst xmlns:a="http://schemas.openxmlformats.org/drawingml/2006/main" xmlns:r="http://schemas.openxmlformats.org/officeDocument/2006/relationships" xmlns:p="http://schemas.openxmlformats.org/presentationml/2006/main">
  <p:tag name="TIMING" val="|8.3|3.1"/>
</p:tagLst>
</file>

<file path=ppt/tags/tag13.xml><?xml version="1.0" encoding="utf-8"?>
<p:tagLst xmlns:a="http://schemas.openxmlformats.org/drawingml/2006/main" xmlns:r="http://schemas.openxmlformats.org/officeDocument/2006/relationships" xmlns:p="http://schemas.openxmlformats.org/presentationml/2006/main">
  <p:tag name="TIMING" val="|1.2|1|1.1|1"/>
</p:tagLst>
</file>

<file path=ppt/tags/tag14.xml><?xml version="1.0" encoding="utf-8"?>
<p:tagLst xmlns:a="http://schemas.openxmlformats.org/drawingml/2006/main" xmlns:r="http://schemas.openxmlformats.org/officeDocument/2006/relationships" xmlns:p="http://schemas.openxmlformats.org/presentationml/2006/main">
  <p:tag name="TIMING" val="|1.3|0.3"/>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1.4|4|0.5"/>
</p:tagLst>
</file>

<file path=ppt/tags/tag17.xml><?xml version="1.0" encoding="utf-8"?>
<p:tagLst xmlns:a="http://schemas.openxmlformats.org/drawingml/2006/main" xmlns:r="http://schemas.openxmlformats.org/officeDocument/2006/relationships" xmlns:p="http://schemas.openxmlformats.org/presentationml/2006/main">
  <p:tag name="TIMING" val="|0.4|0.8"/>
</p:tagLst>
</file>

<file path=ppt/tags/tag18.xml><?xml version="1.0" encoding="utf-8"?>
<p:tagLst xmlns:a="http://schemas.openxmlformats.org/drawingml/2006/main" xmlns:r="http://schemas.openxmlformats.org/officeDocument/2006/relationships" xmlns:p="http://schemas.openxmlformats.org/presentationml/2006/main">
  <p:tag name="TIMING" val="|0.5|0.4|0.3|0.2"/>
</p:tagLst>
</file>

<file path=ppt/tags/tag19.xml><?xml version="1.0" encoding="utf-8"?>
<p:tagLst xmlns:a="http://schemas.openxmlformats.org/drawingml/2006/main" xmlns:r="http://schemas.openxmlformats.org/officeDocument/2006/relationships" xmlns:p="http://schemas.openxmlformats.org/presentationml/2006/main">
  <p:tag name="TIMING" val="|0.3|0.2"/>
</p:tagLst>
</file>

<file path=ppt/tags/tag2.xml><?xml version="1.0" encoding="utf-8"?>
<p:tagLst xmlns:a="http://schemas.openxmlformats.org/drawingml/2006/main" xmlns:r="http://schemas.openxmlformats.org/officeDocument/2006/relationships" xmlns:p="http://schemas.openxmlformats.org/presentationml/2006/main">
  <p:tag name="TIMING" val="|16.6|7.7|2.8"/>
</p:tagLst>
</file>

<file path=ppt/tags/tag20.xml><?xml version="1.0" encoding="utf-8"?>
<p:tagLst xmlns:a="http://schemas.openxmlformats.org/drawingml/2006/main" xmlns:r="http://schemas.openxmlformats.org/officeDocument/2006/relationships" xmlns:p="http://schemas.openxmlformats.org/presentationml/2006/main">
  <p:tag name="TIMING" val="|0.8|10.5|5|6.7"/>
</p:tagLst>
</file>

<file path=ppt/tags/tag21.xml><?xml version="1.0" encoding="utf-8"?>
<p:tagLst xmlns:a="http://schemas.openxmlformats.org/drawingml/2006/main" xmlns:r="http://schemas.openxmlformats.org/officeDocument/2006/relationships" xmlns:p="http://schemas.openxmlformats.org/presentationml/2006/main">
  <p:tag name="TIMING" val="|2|0.8|1"/>
</p:tagLst>
</file>

<file path=ppt/tags/tag22.xml><?xml version="1.0" encoding="utf-8"?>
<p:tagLst xmlns:a="http://schemas.openxmlformats.org/drawingml/2006/main" xmlns:r="http://schemas.openxmlformats.org/officeDocument/2006/relationships" xmlns:p="http://schemas.openxmlformats.org/presentationml/2006/main">
  <p:tag name="TIMING" val="|9|0.9|17|1.6|31.1"/>
</p:tagLst>
</file>

<file path=ppt/tags/tag23.xml><?xml version="1.0" encoding="utf-8"?>
<p:tagLst xmlns:a="http://schemas.openxmlformats.org/drawingml/2006/main" xmlns:r="http://schemas.openxmlformats.org/officeDocument/2006/relationships" xmlns:p="http://schemas.openxmlformats.org/presentationml/2006/main">
  <p:tag name="TIMING" val="|1.8|8.4|11.6"/>
</p:tagLst>
</file>

<file path=ppt/tags/tag24.xml><?xml version="1.0" encoding="utf-8"?>
<p:tagLst xmlns:a="http://schemas.openxmlformats.org/drawingml/2006/main" xmlns:r="http://schemas.openxmlformats.org/officeDocument/2006/relationships" xmlns:p="http://schemas.openxmlformats.org/presentationml/2006/main">
  <p:tag name="TIMING" val="|47|0.7"/>
</p:tagLst>
</file>

<file path=ppt/tags/tag25.xml><?xml version="1.0" encoding="utf-8"?>
<p:tagLst xmlns:a="http://schemas.openxmlformats.org/drawingml/2006/main" xmlns:r="http://schemas.openxmlformats.org/officeDocument/2006/relationships" xmlns:p="http://schemas.openxmlformats.org/presentationml/2006/main">
  <p:tag name="TIMING" val="|0|1.7"/>
</p:tagLst>
</file>

<file path=ppt/tags/tag26.xml><?xml version="1.0" encoding="utf-8"?>
<p:tagLst xmlns:a="http://schemas.openxmlformats.org/drawingml/2006/main" xmlns:r="http://schemas.openxmlformats.org/officeDocument/2006/relationships" xmlns:p="http://schemas.openxmlformats.org/presentationml/2006/main">
  <p:tag name="TIMING" val="|1|6.1"/>
</p:tagLst>
</file>

<file path=ppt/tags/tag27.xml><?xml version="1.0" encoding="utf-8"?>
<p:tagLst xmlns:a="http://schemas.openxmlformats.org/drawingml/2006/main" xmlns:r="http://schemas.openxmlformats.org/officeDocument/2006/relationships" xmlns:p="http://schemas.openxmlformats.org/presentationml/2006/main">
  <p:tag name="TIMING" val="|10.6|3.2|12.7"/>
</p:tagLst>
</file>

<file path=ppt/tags/tag28.xml><?xml version="1.0" encoding="utf-8"?>
<p:tagLst xmlns:a="http://schemas.openxmlformats.org/drawingml/2006/main" xmlns:r="http://schemas.openxmlformats.org/officeDocument/2006/relationships" xmlns:p="http://schemas.openxmlformats.org/presentationml/2006/main">
  <p:tag name="TIMING" val="|0.7|4.4|4.4"/>
</p:tagLst>
</file>

<file path=ppt/tags/tag29.xml><?xml version="1.0" encoding="utf-8"?>
<p:tagLst xmlns:a="http://schemas.openxmlformats.org/drawingml/2006/main" xmlns:r="http://schemas.openxmlformats.org/officeDocument/2006/relationships" xmlns:p="http://schemas.openxmlformats.org/presentationml/2006/main">
  <p:tag name="TIMING" val="|0.8|2.8|6.7|7.9|1.7"/>
</p:tagLst>
</file>

<file path=ppt/tags/tag3.xml><?xml version="1.0" encoding="utf-8"?>
<p:tagLst xmlns:a="http://schemas.openxmlformats.org/drawingml/2006/main" xmlns:r="http://schemas.openxmlformats.org/officeDocument/2006/relationships" xmlns:p="http://schemas.openxmlformats.org/presentationml/2006/main">
  <p:tag name="TIMING" val="|0.4"/>
</p:tagLst>
</file>

<file path=ppt/tags/tag30.xml><?xml version="1.0" encoding="utf-8"?>
<p:tagLst xmlns:a="http://schemas.openxmlformats.org/drawingml/2006/main" xmlns:r="http://schemas.openxmlformats.org/officeDocument/2006/relationships" xmlns:p="http://schemas.openxmlformats.org/presentationml/2006/main">
  <p:tag name="TIMING" val="|1.2|2.1|0.8"/>
</p:tagLst>
</file>

<file path=ppt/tags/tag31.xml><?xml version="1.0" encoding="utf-8"?>
<p:tagLst xmlns:a="http://schemas.openxmlformats.org/drawingml/2006/main" xmlns:r="http://schemas.openxmlformats.org/officeDocument/2006/relationships" xmlns:p="http://schemas.openxmlformats.org/presentationml/2006/main">
  <p:tag name="TIMING" val="|1.5|4.1|5.9"/>
</p:tagLst>
</file>

<file path=ppt/tags/tag32.xml><?xml version="1.0" encoding="utf-8"?>
<p:tagLst xmlns:a="http://schemas.openxmlformats.org/drawingml/2006/main" xmlns:r="http://schemas.openxmlformats.org/officeDocument/2006/relationships" xmlns:p="http://schemas.openxmlformats.org/presentationml/2006/main">
  <p:tag name="TIMING" val="|0.9|5.1|22.5|25|1.8"/>
</p:tagLst>
</file>

<file path=ppt/tags/tag33.xml><?xml version="1.0" encoding="utf-8"?>
<p:tagLst xmlns:a="http://schemas.openxmlformats.org/drawingml/2006/main" xmlns:r="http://schemas.openxmlformats.org/officeDocument/2006/relationships" xmlns:p="http://schemas.openxmlformats.org/presentationml/2006/main">
  <p:tag name="TIMING" val="|0.6|1.5|2|10.3"/>
</p:tagLst>
</file>

<file path=ppt/tags/tag34.xml><?xml version="1.0" encoding="utf-8"?>
<p:tagLst xmlns:a="http://schemas.openxmlformats.org/drawingml/2006/main" xmlns:r="http://schemas.openxmlformats.org/officeDocument/2006/relationships" xmlns:p="http://schemas.openxmlformats.org/presentationml/2006/main">
  <p:tag name="TIMING" val="|0.8|10.7|4|8.9"/>
</p:tagLst>
</file>

<file path=ppt/tags/tag35.xml><?xml version="1.0" encoding="utf-8"?>
<p:tagLst xmlns:a="http://schemas.openxmlformats.org/drawingml/2006/main" xmlns:r="http://schemas.openxmlformats.org/officeDocument/2006/relationships" xmlns:p="http://schemas.openxmlformats.org/presentationml/2006/main">
  <p:tag name="TIMING" val="|0.3|0.7|20.2|26.1|10.5"/>
</p:tagLst>
</file>

<file path=ppt/tags/tag36.xml><?xml version="1.0" encoding="utf-8"?>
<p:tagLst xmlns:a="http://schemas.openxmlformats.org/drawingml/2006/main" xmlns:r="http://schemas.openxmlformats.org/officeDocument/2006/relationships" xmlns:p="http://schemas.openxmlformats.org/presentationml/2006/main">
  <p:tag name="TIMING" val="|0.7|9.8|7|2.6|4.6|13.8"/>
</p:tagLst>
</file>

<file path=ppt/tags/tag37.xml><?xml version="1.0" encoding="utf-8"?>
<p:tagLst xmlns:a="http://schemas.openxmlformats.org/drawingml/2006/main" xmlns:r="http://schemas.openxmlformats.org/officeDocument/2006/relationships" xmlns:p="http://schemas.openxmlformats.org/presentationml/2006/main">
  <p:tag name="TIMING" val="|5.7|29.6|1.8"/>
</p:tagLst>
</file>

<file path=ppt/tags/tag38.xml><?xml version="1.0" encoding="utf-8"?>
<p:tagLst xmlns:a="http://schemas.openxmlformats.org/drawingml/2006/main" xmlns:r="http://schemas.openxmlformats.org/officeDocument/2006/relationships" xmlns:p="http://schemas.openxmlformats.org/presentationml/2006/main">
  <p:tag name="TIMING" val="|0.6|13.2|40.8|40.1|3.1"/>
</p:tagLst>
</file>

<file path=ppt/tags/tag39.xml><?xml version="1.0" encoding="utf-8"?>
<p:tagLst xmlns:a="http://schemas.openxmlformats.org/drawingml/2006/main" xmlns:r="http://schemas.openxmlformats.org/officeDocument/2006/relationships" xmlns:p="http://schemas.openxmlformats.org/presentationml/2006/main">
  <p:tag name="TIMING" val="|11.3|10.9|7|5.5"/>
</p:tagLst>
</file>

<file path=ppt/tags/tag4.xml><?xml version="1.0" encoding="utf-8"?>
<p:tagLst xmlns:a="http://schemas.openxmlformats.org/drawingml/2006/main" xmlns:r="http://schemas.openxmlformats.org/officeDocument/2006/relationships" xmlns:p="http://schemas.openxmlformats.org/presentationml/2006/main">
  <p:tag name="TIMING" val="|0.4|0.3|12.8|124"/>
</p:tagLst>
</file>

<file path=ppt/tags/tag40.xml><?xml version="1.0" encoding="utf-8"?>
<p:tagLst xmlns:a="http://schemas.openxmlformats.org/drawingml/2006/main" xmlns:r="http://schemas.openxmlformats.org/officeDocument/2006/relationships" xmlns:p="http://schemas.openxmlformats.org/presentationml/2006/main">
  <p:tag name="TIMING" val="|0.5|3|7.1|1.1"/>
</p:tagLst>
</file>

<file path=ppt/tags/tag41.xml><?xml version="1.0" encoding="utf-8"?>
<p:tagLst xmlns:a="http://schemas.openxmlformats.org/drawingml/2006/main" xmlns:r="http://schemas.openxmlformats.org/officeDocument/2006/relationships" xmlns:p="http://schemas.openxmlformats.org/presentationml/2006/main">
  <p:tag name="TIMING" val="|1.5|1.8|25.7|3.5|4.7|6.3|3"/>
</p:tagLst>
</file>

<file path=ppt/tags/tag42.xml><?xml version="1.0" encoding="utf-8"?>
<p:tagLst xmlns:a="http://schemas.openxmlformats.org/drawingml/2006/main" xmlns:r="http://schemas.openxmlformats.org/officeDocument/2006/relationships" xmlns:p="http://schemas.openxmlformats.org/presentationml/2006/main">
  <p:tag name="TIMING" val="|4.7|7.4|23.9|14.8"/>
</p:tagLst>
</file>

<file path=ppt/tags/tag43.xml><?xml version="1.0" encoding="utf-8"?>
<p:tagLst xmlns:a="http://schemas.openxmlformats.org/drawingml/2006/main" xmlns:r="http://schemas.openxmlformats.org/officeDocument/2006/relationships" xmlns:p="http://schemas.openxmlformats.org/presentationml/2006/main">
  <p:tag name="TIMING" val="|4.5"/>
</p:tagLst>
</file>

<file path=ppt/tags/tag44.xml><?xml version="1.0" encoding="utf-8"?>
<p:tagLst xmlns:a="http://schemas.openxmlformats.org/drawingml/2006/main" xmlns:r="http://schemas.openxmlformats.org/officeDocument/2006/relationships" xmlns:p="http://schemas.openxmlformats.org/presentationml/2006/main">
  <p:tag name="TIMING" val="|1.8|8.5|15.5|1"/>
</p:tagLst>
</file>

<file path=ppt/tags/tag45.xml><?xml version="1.0" encoding="utf-8"?>
<p:tagLst xmlns:a="http://schemas.openxmlformats.org/drawingml/2006/main" xmlns:r="http://schemas.openxmlformats.org/officeDocument/2006/relationships" xmlns:p="http://schemas.openxmlformats.org/presentationml/2006/main">
  <p:tag name="TIMING" val="|10.7|3.6|13.8"/>
</p:tagLst>
</file>

<file path=ppt/tags/tag46.xml><?xml version="1.0" encoding="utf-8"?>
<p:tagLst xmlns:a="http://schemas.openxmlformats.org/drawingml/2006/main" xmlns:r="http://schemas.openxmlformats.org/officeDocument/2006/relationships" xmlns:p="http://schemas.openxmlformats.org/presentationml/2006/main">
  <p:tag name="TIMING" val="|0.1|5.1"/>
</p:tagLst>
</file>

<file path=ppt/tags/tag47.xml><?xml version="1.0" encoding="utf-8"?>
<p:tagLst xmlns:a="http://schemas.openxmlformats.org/drawingml/2006/main" xmlns:r="http://schemas.openxmlformats.org/officeDocument/2006/relationships" xmlns:p="http://schemas.openxmlformats.org/presentationml/2006/main">
  <p:tag name="TIMING" val="|0.3"/>
</p:tagLst>
</file>

<file path=ppt/tags/tag5.xml><?xml version="1.0" encoding="utf-8"?>
<p:tagLst xmlns:a="http://schemas.openxmlformats.org/drawingml/2006/main" xmlns:r="http://schemas.openxmlformats.org/officeDocument/2006/relationships" xmlns:p="http://schemas.openxmlformats.org/presentationml/2006/main">
  <p:tag name="TIMING" val="|0.3"/>
</p:tagLst>
</file>

<file path=ppt/tags/tag6.xml><?xml version="1.0" encoding="utf-8"?>
<p:tagLst xmlns:a="http://schemas.openxmlformats.org/drawingml/2006/main" xmlns:r="http://schemas.openxmlformats.org/officeDocument/2006/relationships" xmlns:p="http://schemas.openxmlformats.org/presentationml/2006/main">
  <p:tag name="TIMING" val="|22.7|2.5|1.4|0.4|1.4|1.1|1.5|1.4|8.8"/>
</p:tagLst>
</file>

<file path=ppt/tags/tag7.xml><?xml version="1.0" encoding="utf-8"?>
<p:tagLst xmlns:a="http://schemas.openxmlformats.org/drawingml/2006/main" xmlns:r="http://schemas.openxmlformats.org/officeDocument/2006/relationships" xmlns:p="http://schemas.openxmlformats.org/presentationml/2006/main">
  <p:tag name="TIMING" val="|4.8"/>
</p:tagLst>
</file>

<file path=ppt/tags/tag8.xml><?xml version="1.0" encoding="utf-8"?>
<p:tagLst xmlns:a="http://schemas.openxmlformats.org/drawingml/2006/main" xmlns:r="http://schemas.openxmlformats.org/officeDocument/2006/relationships" xmlns:p="http://schemas.openxmlformats.org/presentationml/2006/main">
  <p:tag name="TIMING" val="|1"/>
</p:tagLst>
</file>

<file path=ppt/tags/tag9.xml><?xml version="1.0" encoding="utf-8"?>
<p:tagLst xmlns:a="http://schemas.openxmlformats.org/drawingml/2006/main" xmlns:r="http://schemas.openxmlformats.org/officeDocument/2006/relationships" xmlns:p="http://schemas.openxmlformats.org/presentationml/2006/main">
  <p:tag name="TIMING" val="|1.1|5.2|6.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30f63e94-5bd5-4070-8e23-a234b774f7db" Revision="1" Stencil="f13f9ee0-45c0-431b-8d09-16de3ee52136" StencilVersion="1.0"/>
</Control>
</file>

<file path=customXml/item10.xml><?xml version="1.0" encoding="utf-8"?>
<Control xmlns="http://schemas.microsoft.com/VisualStudio/2011/storyboarding/control">
  <Id Name="61bc988d-0865-419f-92d7-9afd728030c2" Revision="1" Stencil="f13f9ee0-45c0-431b-8d09-16de3ee52136" StencilVersion="1.0"/>
</Control>
</file>

<file path=customXml/item11.xml><?xml version="1.0" encoding="utf-8"?>
<Control xmlns="http://schemas.microsoft.com/VisualStudio/2011/storyboarding/control">
  <Id Name="61bc988d-0865-419f-92d7-9afd728030c2" Revision="1" Stencil="f13f9ee0-45c0-431b-8d09-16de3ee52136" StencilVersion="1.0"/>
</Control>
</file>

<file path=customXml/item12.xml><?xml version="1.0" encoding="utf-8"?>
<Control xmlns="http://schemas.microsoft.com/VisualStudio/2011/storyboarding/control">
  <Id Name="61bc988d-0865-419f-92d7-9afd728030c2" Revision="1" Stencil="f13f9ee0-45c0-431b-8d09-16de3ee52136" StencilVersion="1.0"/>
</Control>
</file>

<file path=customXml/item13.xml><?xml version="1.0" encoding="utf-8"?>
<Control xmlns="http://schemas.microsoft.com/VisualStudio/2011/storyboarding/control">
  <Id Name="61bc988d-0865-419f-92d7-9afd728030c2" Revision="1" Stencil="f13f9ee0-45c0-431b-8d09-16de3ee52136" StencilVersion="1.0"/>
</Control>
</file>

<file path=customXml/item14.xml><?xml version="1.0" encoding="utf-8"?>
<Control xmlns="http://schemas.microsoft.com/VisualStudio/2011/storyboarding/control">
  <Id Name="61bc988d-0865-419f-92d7-9afd728030c2" Revision="1" Stencil="f13f9ee0-45c0-431b-8d09-16de3ee52136" StencilVersion="1.0"/>
</Control>
</file>

<file path=customXml/item15.xml><?xml version="1.0" encoding="utf-8"?>
<Control xmlns="http://schemas.microsoft.com/VisualStudio/2011/storyboarding/control">
  <Id Name="5053552f-4693-4c6b-ac1f-d1bbd7ab5024" Revision="1" Stencil="System.MyShapes" StencilVersion="1.0"/>
</Control>
</file>

<file path=customXml/item16.xml><?xml version="1.0" encoding="utf-8"?>
<Control xmlns="http://schemas.microsoft.com/VisualStudio/2011/storyboarding/control">
  <Id Name="9500351b-352d-49f4-9bd7-813d96f8718c" Revision="1" Stencil="acb5538b-c52b-4ed8-8218-993a475ad55e" StencilVersion="1.0"/>
</Control>
</file>

<file path=customXml/item17.xml><?xml version="1.0" encoding="utf-8"?>
<Control xmlns="http://schemas.microsoft.com/VisualStudio/2011/storyboarding/control">
  <Id Name="9500351b-352d-49f4-9bd7-813d96f8718c" Revision="1" Stencil="acb5538b-c52b-4ed8-8218-993a475ad55e" StencilVersion="1.0"/>
</Control>
</file>

<file path=customXml/item2.xml><?xml version="1.0" encoding="utf-8"?>
<Control xmlns="http://schemas.microsoft.com/VisualStudio/2011/storyboarding/control">
  <Id Name="b8ee7725-f939-4210-9485-9be713709364" Revision="1" Stencil="System.MyShapes" StencilVersion="1.0"/>
</Control>
</file>

<file path=customXml/item3.xml><?xml version="1.0" encoding="utf-8"?>
<Control xmlns="http://schemas.microsoft.com/VisualStudio/2011/storyboarding/control">
  <Id Name="aa85e223-940a-4e17-b5a9-74a9bb18bca1" Revision="1" Stencil="System.MyShapes" StencilVersion="1.0"/>
</Control>
</file>

<file path=customXml/item4.xml><?xml version="1.0" encoding="utf-8"?>
<Control xmlns="http://schemas.microsoft.com/VisualStudio/2011/storyboarding/control">
  <Id Name="aa85e223-940a-4e17-b5a9-74a9bb18bca1" Revision="1" Stencil="System.MyShapes" StencilVersion="1.0"/>
</Control>
</file>

<file path=customXml/item5.xml><?xml version="1.0" encoding="utf-8"?>
<Control xmlns="http://schemas.microsoft.com/VisualStudio/2011/storyboarding/control">
  <Id Name="e1783d05-6968-49fc-ae90-04dfb40c0048" Revision="1" Stencil="f13f9ee0-45c0-431b-8d09-16de3ee52136" StencilVersion="1.0"/>
</Control>
</file>

<file path=customXml/item6.xml><?xml version="1.0" encoding="utf-8"?>
<Control xmlns="http://schemas.microsoft.com/VisualStudio/2011/storyboarding/control">
  <Id Name="c24c3478-0968-4f64-ab28-47718abee317" Revision="1" Stencil="f13f9ee0-45c0-431b-8d09-16de3ee52136" StencilVersion="1.0"/>
</Control>
</file>

<file path=customXml/item7.xml><?xml version="1.0" encoding="utf-8"?>
<Control xmlns="http://schemas.microsoft.com/VisualStudio/2011/storyboarding/control">
  <Id Name="61bc988d-0865-419f-92d7-9afd728030c2" Revision="1" Stencil="f13f9ee0-45c0-431b-8d09-16de3ee52136" StencilVersion="1.0"/>
</Control>
</file>

<file path=customXml/item8.xml><?xml version="1.0" encoding="utf-8"?>
<Control xmlns="http://schemas.microsoft.com/VisualStudio/2011/storyboarding/control">
  <Id Name="61bc988d-0865-419f-92d7-9afd728030c2" Revision="1" Stencil="f13f9ee0-45c0-431b-8d09-16de3ee52136" StencilVersion="1.0"/>
</Control>
</file>

<file path=customXml/item9.xml><?xml version="1.0" encoding="utf-8"?>
<Control xmlns="http://schemas.microsoft.com/VisualStudio/2011/storyboarding/control">
  <Id Name="61bc988d-0865-419f-92d7-9afd728030c2" Revision="1" Stencil="f13f9ee0-45c0-431b-8d09-16de3ee52136" StencilVersion="1.0"/>
</Control>
</file>

<file path=customXml/itemProps1.xml><?xml version="1.0" encoding="utf-8"?>
<ds:datastoreItem xmlns:ds="http://schemas.openxmlformats.org/officeDocument/2006/customXml" ds:itemID="{834C1594-BB47-44AD-8951-3566B0EA270B}">
  <ds:schemaRefs>
    <ds:schemaRef ds:uri="http://schemas.microsoft.com/VisualStudio/2011/storyboarding/control"/>
  </ds:schemaRefs>
</ds:datastoreItem>
</file>

<file path=customXml/itemProps10.xml><?xml version="1.0" encoding="utf-8"?>
<ds:datastoreItem xmlns:ds="http://schemas.openxmlformats.org/officeDocument/2006/customXml" ds:itemID="{B3C04379-E8C3-46CD-9639-15B13E1248C1}">
  <ds:schemaRefs>
    <ds:schemaRef ds:uri="http://schemas.microsoft.com/VisualStudio/2011/storyboarding/control"/>
  </ds:schemaRefs>
</ds:datastoreItem>
</file>

<file path=customXml/itemProps11.xml><?xml version="1.0" encoding="utf-8"?>
<ds:datastoreItem xmlns:ds="http://schemas.openxmlformats.org/officeDocument/2006/customXml" ds:itemID="{8D63BBD7-F258-4C60-ADEF-040F9A22A164}">
  <ds:schemaRefs>
    <ds:schemaRef ds:uri="http://schemas.microsoft.com/VisualStudio/2011/storyboarding/control"/>
  </ds:schemaRefs>
</ds:datastoreItem>
</file>

<file path=customXml/itemProps12.xml><?xml version="1.0" encoding="utf-8"?>
<ds:datastoreItem xmlns:ds="http://schemas.openxmlformats.org/officeDocument/2006/customXml" ds:itemID="{24D722FD-5F96-4337-9287-F253D0DEB344}">
  <ds:schemaRefs>
    <ds:schemaRef ds:uri="http://schemas.microsoft.com/VisualStudio/2011/storyboarding/control"/>
  </ds:schemaRefs>
</ds:datastoreItem>
</file>

<file path=customXml/itemProps13.xml><?xml version="1.0" encoding="utf-8"?>
<ds:datastoreItem xmlns:ds="http://schemas.openxmlformats.org/officeDocument/2006/customXml" ds:itemID="{F083112F-5627-4081-A49A-955DA6A69532}">
  <ds:schemaRefs>
    <ds:schemaRef ds:uri="http://schemas.microsoft.com/VisualStudio/2011/storyboarding/control"/>
  </ds:schemaRefs>
</ds:datastoreItem>
</file>

<file path=customXml/itemProps14.xml><?xml version="1.0" encoding="utf-8"?>
<ds:datastoreItem xmlns:ds="http://schemas.openxmlformats.org/officeDocument/2006/customXml" ds:itemID="{9D7FB490-48DA-49C8-8A52-C9563D36CF6C}">
  <ds:schemaRefs>
    <ds:schemaRef ds:uri="http://schemas.microsoft.com/VisualStudio/2011/storyboarding/control"/>
  </ds:schemaRefs>
</ds:datastoreItem>
</file>

<file path=customXml/itemProps15.xml><?xml version="1.0" encoding="utf-8"?>
<ds:datastoreItem xmlns:ds="http://schemas.openxmlformats.org/officeDocument/2006/customXml" ds:itemID="{98F42DC7-CC95-4B49-85D3-F4D4A345683A}">
  <ds:schemaRefs>
    <ds:schemaRef ds:uri="http://schemas.microsoft.com/VisualStudio/2011/storyboarding/control"/>
  </ds:schemaRefs>
</ds:datastoreItem>
</file>

<file path=customXml/itemProps16.xml><?xml version="1.0" encoding="utf-8"?>
<ds:datastoreItem xmlns:ds="http://schemas.openxmlformats.org/officeDocument/2006/customXml" ds:itemID="{811EFCF9-A1B9-459A-B8EA-67950ABD3621}">
  <ds:schemaRefs>
    <ds:schemaRef ds:uri="http://schemas.microsoft.com/VisualStudio/2011/storyboarding/control"/>
  </ds:schemaRefs>
</ds:datastoreItem>
</file>

<file path=customXml/itemProps17.xml><?xml version="1.0" encoding="utf-8"?>
<ds:datastoreItem xmlns:ds="http://schemas.openxmlformats.org/officeDocument/2006/customXml" ds:itemID="{0BE8CA51-917E-4CCF-B7ED-2B3529823310}">
  <ds:schemaRefs>
    <ds:schemaRef ds:uri="http://schemas.microsoft.com/VisualStudio/2011/storyboarding/control"/>
  </ds:schemaRefs>
</ds:datastoreItem>
</file>

<file path=customXml/itemProps2.xml><?xml version="1.0" encoding="utf-8"?>
<ds:datastoreItem xmlns:ds="http://schemas.openxmlformats.org/officeDocument/2006/customXml" ds:itemID="{5836566E-2FB9-47E5-8E09-07AA3969DFB0}">
  <ds:schemaRefs>
    <ds:schemaRef ds:uri="http://schemas.microsoft.com/VisualStudio/2011/storyboarding/control"/>
  </ds:schemaRefs>
</ds:datastoreItem>
</file>

<file path=customXml/itemProps3.xml><?xml version="1.0" encoding="utf-8"?>
<ds:datastoreItem xmlns:ds="http://schemas.openxmlformats.org/officeDocument/2006/customXml" ds:itemID="{B92203D4-BFDF-48F7-ACFD-9C4564584BF0}">
  <ds:schemaRefs>
    <ds:schemaRef ds:uri="http://schemas.microsoft.com/VisualStudio/2011/storyboarding/control"/>
  </ds:schemaRefs>
</ds:datastoreItem>
</file>

<file path=customXml/itemProps4.xml><?xml version="1.0" encoding="utf-8"?>
<ds:datastoreItem xmlns:ds="http://schemas.openxmlformats.org/officeDocument/2006/customXml" ds:itemID="{74BB36CE-6A2B-40B1-9249-1ECA90ECE908}">
  <ds:schemaRefs>
    <ds:schemaRef ds:uri="http://schemas.microsoft.com/VisualStudio/2011/storyboarding/control"/>
  </ds:schemaRefs>
</ds:datastoreItem>
</file>

<file path=customXml/itemProps5.xml><?xml version="1.0" encoding="utf-8"?>
<ds:datastoreItem xmlns:ds="http://schemas.openxmlformats.org/officeDocument/2006/customXml" ds:itemID="{2E9EBAB0-6257-467D-8426-63A02908BEE2}">
  <ds:schemaRefs>
    <ds:schemaRef ds:uri="http://schemas.microsoft.com/VisualStudio/2011/storyboarding/control"/>
  </ds:schemaRefs>
</ds:datastoreItem>
</file>

<file path=customXml/itemProps6.xml><?xml version="1.0" encoding="utf-8"?>
<ds:datastoreItem xmlns:ds="http://schemas.openxmlformats.org/officeDocument/2006/customXml" ds:itemID="{D6D1375F-4CAF-47F0-9CFD-1BA9C96D334F}">
  <ds:schemaRefs>
    <ds:schemaRef ds:uri="http://schemas.microsoft.com/VisualStudio/2011/storyboarding/control"/>
  </ds:schemaRefs>
</ds:datastoreItem>
</file>

<file path=customXml/itemProps7.xml><?xml version="1.0" encoding="utf-8"?>
<ds:datastoreItem xmlns:ds="http://schemas.openxmlformats.org/officeDocument/2006/customXml" ds:itemID="{250BCC8E-50E8-47E9-817F-BD4AAC67F7B3}">
  <ds:schemaRefs>
    <ds:schemaRef ds:uri="http://schemas.microsoft.com/VisualStudio/2011/storyboarding/control"/>
  </ds:schemaRefs>
</ds:datastoreItem>
</file>

<file path=customXml/itemProps8.xml><?xml version="1.0" encoding="utf-8"?>
<ds:datastoreItem xmlns:ds="http://schemas.openxmlformats.org/officeDocument/2006/customXml" ds:itemID="{F633E7B1-B8FB-4482-B2B9-35830CC23C92}">
  <ds:schemaRefs>
    <ds:schemaRef ds:uri="http://schemas.microsoft.com/VisualStudio/2011/storyboarding/control"/>
  </ds:schemaRefs>
</ds:datastoreItem>
</file>

<file path=customXml/itemProps9.xml><?xml version="1.0" encoding="utf-8"?>
<ds:datastoreItem xmlns:ds="http://schemas.openxmlformats.org/officeDocument/2006/customXml" ds:itemID="{F79C699B-654C-4BC6-8B99-E3C6E52266F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10141</TotalTime>
  <Words>6860</Words>
  <Application>Microsoft Office PowerPoint</Application>
  <PresentationFormat>Widescreen</PresentationFormat>
  <Paragraphs>1120</Paragraphs>
  <Slides>175</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175</vt:i4>
      </vt:variant>
    </vt:vector>
  </HeadingPairs>
  <TitlesOfParts>
    <vt:vector size="187" baseType="lpstr">
      <vt:lpstr>CMMI10</vt:lpstr>
      <vt:lpstr>CMSS10</vt:lpstr>
      <vt:lpstr>Gill Sans MT</vt:lpstr>
      <vt:lpstr>Cambria Math</vt:lpstr>
      <vt:lpstr>Eraser</vt:lpstr>
      <vt:lpstr>Arial</vt:lpstr>
      <vt:lpstr>American Typewriter</vt:lpstr>
      <vt:lpstr>Aptos Display</vt:lpstr>
      <vt:lpstr>CMSS9</vt:lpstr>
      <vt:lpstr>Chalk Board</vt:lpstr>
      <vt:lpstr>Aptos</vt:lpstr>
      <vt:lpstr>Office Theme</vt:lpstr>
      <vt:lpstr>Network Security</vt:lpstr>
      <vt:lpstr>PowerPoint Presentation</vt:lpstr>
      <vt:lpstr>PowerPoint Presentation</vt:lpstr>
      <vt:lpstr>Cryptology </vt:lpstr>
      <vt:lpstr>Cast of Characters</vt:lpstr>
      <vt:lpstr>Building Blocks</vt:lpstr>
      <vt:lpstr>Strong Cryptosystems</vt:lpstr>
      <vt:lpstr>Kerckhoff’s principle </vt:lpstr>
      <vt:lpstr>Strong Cryptosystems</vt:lpstr>
      <vt:lpstr>What is Encryption?</vt:lpstr>
      <vt:lpstr>What is Encryption?</vt:lpstr>
      <vt:lpstr>What is Encryption?</vt:lpstr>
      <vt:lpstr>Encryption</vt:lpstr>
      <vt:lpstr>Old Ciphers</vt:lpstr>
      <vt:lpstr>Vernam Pad</vt:lpstr>
      <vt:lpstr>Vernam’s One Time Pad</vt:lpstr>
      <vt:lpstr>Vernam’s One-Time Pad</vt:lpstr>
      <vt:lpstr>PowerPoint Presentation</vt:lpstr>
      <vt:lpstr>Problems with One-Time Pads</vt:lpstr>
      <vt:lpstr>Problems with a two-time Pad</vt:lpstr>
      <vt:lpstr>Computation Security</vt:lpstr>
      <vt:lpstr>40-bit Security</vt:lpstr>
      <vt:lpstr>56-bit Security</vt:lpstr>
      <vt:lpstr>128-bit Security</vt:lpstr>
      <vt:lpstr>PowerPoint Presentation</vt:lpstr>
      <vt:lpstr>Secret Key Cryptography</vt:lpstr>
      <vt:lpstr>Types of secret-key cryptosystems</vt:lpstr>
      <vt:lpstr>Stream Cipher</vt:lpstr>
      <vt:lpstr>PowerPoint Presentation</vt:lpstr>
      <vt:lpstr>Stream Cipher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Key Cryptography</vt:lpstr>
      <vt:lpstr>Public Key Cryptography</vt:lpstr>
      <vt:lpstr>Textbook RSA</vt:lpstr>
      <vt:lpstr>PowerPoint Presentation</vt:lpstr>
      <vt:lpstr>PowerPoint Presentation</vt:lpstr>
      <vt:lpstr>Integrity</vt:lpstr>
      <vt:lpstr>PowerPoint Presentation</vt:lpstr>
      <vt:lpstr>PowerPoint Presentation</vt:lpstr>
      <vt:lpstr>PowerPoint Presentation</vt:lpstr>
      <vt:lpstr>PowerPoint Presentation</vt:lpstr>
      <vt:lpstr>PowerPoint Presentation</vt:lpstr>
      <vt:lpstr>PowerPoint Presentation</vt:lpstr>
      <vt:lpstr>Authentication</vt:lpstr>
      <vt:lpstr>Authentication</vt:lpstr>
      <vt:lpstr>Message Authentication Codes </vt:lpstr>
      <vt:lpstr>Message Authentication Codes</vt:lpstr>
      <vt:lpstr>Digital Signatures</vt:lpstr>
      <vt:lpstr>Key Exchange</vt:lpstr>
      <vt:lpstr>Key Exchange</vt:lpstr>
      <vt:lpstr>Key Exchange</vt:lpstr>
      <vt:lpstr>Key Exchange</vt:lpstr>
      <vt:lpstr>Key Management</vt:lpstr>
      <vt:lpstr>Key Management</vt:lpstr>
      <vt:lpstr>Key Management</vt:lpstr>
      <vt:lpstr>Key Management</vt:lpstr>
      <vt:lpstr>Certification Authority</vt:lpstr>
      <vt:lpstr>PowerPoint Presentation</vt:lpstr>
      <vt:lpstr>PowerPoint Presentation</vt:lpstr>
      <vt:lpstr>Certificate Authorities </vt:lpstr>
      <vt:lpstr>WEP</vt:lpstr>
      <vt:lpstr>WEP</vt:lpstr>
      <vt:lpstr>WEP</vt:lpstr>
      <vt:lpstr>WEP</vt:lpstr>
      <vt:lpstr>WEP: Transmitting a message</vt:lpstr>
      <vt:lpstr>WEP: Receiving a message</vt:lpstr>
      <vt:lpstr>PowerPoint Presentation</vt:lpstr>
      <vt:lpstr>Problem 1: Key Reuse</vt:lpstr>
      <vt:lpstr>Problem 2: Integrity Breach</vt:lpstr>
      <vt:lpstr>Problem 2: Integrity Breach</vt:lpstr>
      <vt:lpstr>Problem 2: Integrity Breach</vt:lpstr>
      <vt:lpstr>Problem 3: Authentication Disaster</vt:lpstr>
      <vt:lpstr>Problem 3: Authentication Disaster</vt:lpstr>
      <vt:lpstr>Problem 3: Authentication Disaster</vt:lpstr>
      <vt:lpstr>Problem 3: Authentication Disaster</vt:lpstr>
      <vt:lpstr>PowerPoint Presentation</vt:lpstr>
      <vt:lpstr>Replacing WEP</vt:lpstr>
      <vt:lpstr>Replacing WEP</vt:lpstr>
      <vt:lpstr>WEP Recap</vt:lpstr>
      <vt:lpstr>Feedback</vt:lpstr>
      <vt:lpstr>Network Layer Security</vt:lpstr>
      <vt:lpstr>PowerPoint Presentation</vt:lpstr>
      <vt:lpstr>IPSec</vt:lpstr>
      <vt:lpstr>IPSec</vt:lpstr>
      <vt:lpstr>IPSec</vt:lpstr>
      <vt:lpstr>Network Layer Security</vt:lpstr>
      <vt:lpstr>Modes of Operation</vt:lpstr>
      <vt:lpstr>Recall the IP-Diagram</vt:lpstr>
      <vt:lpstr>Recall the IP-Diagram</vt:lpstr>
      <vt:lpstr>Recall the IP-Diagram</vt:lpstr>
      <vt:lpstr>Recall the IP-Diagram</vt:lpstr>
      <vt:lpstr>Network Layer Security</vt:lpstr>
      <vt:lpstr>IPSec Overview</vt:lpstr>
      <vt:lpstr>Key Exchange</vt:lpstr>
      <vt:lpstr>IPSEC VPN Fundamentals (IKE Phase 1)</vt:lpstr>
      <vt:lpstr>IPSEC VPN Fundamentals (IKE Phase 1)</vt:lpstr>
      <vt:lpstr>IPSec Headers</vt:lpstr>
      <vt:lpstr>IPSec: Authentication Header (AH) View</vt:lpstr>
      <vt:lpstr>IPSec: Authentication Header (AH) View</vt:lpstr>
      <vt:lpstr>IPSec Headers</vt:lpstr>
      <vt:lpstr>IPSec: Encapsulated Security Payload (ESP) View</vt:lpstr>
      <vt:lpstr>IPSec: ESP</vt:lpstr>
      <vt:lpstr>IPSec: ESP</vt:lpstr>
      <vt:lpstr>AH vs. ESP</vt:lpstr>
      <vt:lpstr>IPSec packets’ format</vt:lpstr>
      <vt:lpstr>VPN Example</vt:lpstr>
      <vt:lpstr>VPN Example</vt:lpstr>
      <vt:lpstr>VPN Example</vt:lpstr>
      <vt:lpstr>VPN Example</vt:lpstr>
      <vt:lpstr>IPSec deployment challenges</vt:lpstr>
      <vt:lpstr>TLS</vt:lpstr>
      <vt:lpstr>TLS</vt:lpstr>
      <vt:lpstr>TLS</vt:lpstr>
      <vt:lpstr>TLS/SSL</vt:lpstr>
      <vt:lpstr>TLS</vt:lpstr>
      <vt:lpstr>TLS</vt:lpstr>
      <vt:lpstr>PowerPoint Presentation</vt:lpstr>
      <vt:lpstr>TLS Guarantees</vt:lpstr>
      <vt:lpstr>Certification Authorities (CA) in TLS</vt:lpstr>
      <vt:lpstr>PowerPoint Presentation</vt:lpstr>
      <vt:lpstr>What can go wrong with TLS</vt:lpstr>
      <vt:lpstr>What can go wrong with TLS</vt:lpstr>
      <vt:lpstr>What can go wrong with TLS</vt:lpstr>
      <vt:lpstr>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Tor vs. VPN</vt:lpstr>
      <vt:lpstr>PowerPoint Presentation</vt:lpstr>
      <vt:lpstr>PowerPoint Presentation</vt:lpstr>
      <vt:lpstr>SSH</vt:lpstr>
      <vt:lpstr>SSH</vt:lpstr>
      <vt:lpstr>SSH</vt:lpstr>
      <vt:lpstr>SSH</vt:lpstr>
      <vt:lpstr>SSH</vt:lpstr>
      <vt:lpstr>PGP</vt:lpstr>
      <vt:lpstr>PGP</vt:lpstr>
      <vt:lpstr>PGP</vt:lpstr>
      <vt:lpstr>PGP</vt:lpstr>
      <vt:lpstr>PGP</vt:lpstr>
      <vt:lpstr>PGP</vt:lpstr>
      <vt:lpstr>PGP</vt:lpstr>
      <vt:lpstr>PGP</vt:lpstr>
      <vt:lpstr>PGP</vt:lpstr>
      <vt:lpstr>PGP</vt:lpstr>
      <vt:lpstr>PGP</vt:lpstr>
      <vt:lpstr>PGP</vt:lpstr>
      <vt:lpstr>What can go wrong with PGP?</vt:lpstr>
      <vt:lpstr>What can go wrong with PGP?</vt:lpstr>
      <vt:lpstr>Off-the-record messaging</vt:lpstr>
      <vt:lpstr>Casual 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Recall DH Key Exchange</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Adithya Vadapalli</dc:creator>
  <cp:lastModifiedBy>Havi Bohra</cp:lastModifiedBy>
  <cp:revision>64</cp:revision>
  <dcterms:created xsi:type="dcterms:W3CDTF">2025-03-31T03:36:41Z</dcterms:created>
  <dcterms:modified xsi:type="dcterms:W3CDTF">2025-05-03T23:48:21Z</dcterms:modified>
</cp:coreProperties>
</file>